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 id="2147483800" r:id="rId2"/>
  </p:sldMasterIdLst>
  <p:notesMasterIdLst>
    <p:notesMasterId r:id="rId42"/>
  </p:notesMasterIdLst>
  <p:sldIdLst>
    <p:sldId id="256" r:id="rId3"/>
    <p:sldId id="281" r:id="rId4"/>
    <p:sldId id="283" r:id="rId5"/>
    <p:sldId id="363" r:id="rId6"/>
    <p:sldId id="345" r:id="rId7"/>
    <p:sldId id="328" r:id="rId8"/>
    <p:sldId id="368" r:id="rId9"/>
    <p:sldId id="335" r:id="rId10"/>
    <p:sldId id="274" r:id="rId11"/>
    <p:sldId id="319" r:id="rId12"/>
    <p:sldId id="343" r:id="rId13"/>
    <p:sldId id="374" r:id="rId14"/>
    <p:sldId id="369" r:id="rId15"/>
    <p:sldId id="257" r:id="rId16"/>
    <p:sldId id="366" r:id="rId17"/>
    <p:sldId id="332" r:id="rId18"/>
    <p:sldId id="329" r:id="rId19"/>
    <p:sldId id="263" r:id="rId20"/>
    <p:sldId id="347" r:id="rId21"/>
    <p:sldId id="348" r:id="rId22"/>
    <p:sldId id="350" r:id="rId23"/>
    <p:sldId id="372" r:id="rId24"/>
    <p:sldId id="353" r:id="rId25"/>
    <p:sldId id="351" r:id="rId26"/>
    <p:sldId id="355" r:id="rId27"/>
    <p:sldId id="352" r:id="rId28"/>
    <p:sldId id="356" r:id="rId29"/>
    <p:sldId id="357" r:id="rId30"/>
    <p:sldId id="354" r:id="rId31"/>
    <p:sldId id="359" r:id="rId32"/>
    <p:sldId id="365" r:id="rId33"/>
    <p:sldId id="362" r:id="rId34"/>
    <p:sldId id="361" r:id="rId35"/>
    <p:sldId id="360" r:id="rId36"/>
    <p:sldId id="371" r:id="rId37"/>
    <p:sldId id="367" r:id="rId38"/>
    <p:sldId id="375" r:id="rId39"/>
    <p:sldId id="344" r:id="rId40"/>
    <p:sldId id="373" r:id="rId4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30E8"/>
    <a:srgbClr val="F781F7"/>
    <a:srgbClr val="1661F6"/>
    <a:srgbClr val="F28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8F960-95AF-4A1E-82D8-97FE1944E5D0}" v="181" dt="2022-03-31T14:27:34.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91069" autoAdjust="0"/>
  </p:normalViewPr>
  <p:slideViewPr>
    <p:cSldViewPr>
      <p:cViewPr varScale="1">
        <p:scale>
          <a:sx n="90" d="100"/>
          <a:sy n="90" d="100"/>
        </p:scale>
        <p:origin x="54" y="180"/>
      </p:cViewPr>
      <p:guideLst>
        <p:guide orient="horz" pos="216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hyperlink" Target="mailto:missy@blackmercoaching.com" TargetMode="External"/><Relationship Id="rId1" Type="http://schemas.openxmlformats.org/officeDocument/2006/relationships/hyperlink" Target="mailto:melissa.blackmer@parkview.com" TargetMode="Externa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hyperlink" Target="mailto:missy@blackmercoaching.com" TargetMode="External"/><Relationship Id="rId5" Type="http://schemas.openxmlformats.org/officeDocument/2006/relationships/hyperlink" Target="mailto:melissa.blackmer@parkview.com" TargetMode="External"/><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E48A4-8659-4805-A71F-FEA44D9974C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1E3CC27-F824-4659-A844-28FFC150AD80}">
      <dgm:prSet/>
      <dgm:spPr>
        <a:solidFill>
          <a:srgbClr val="92D050"/>
        </a:solidFill>
      </dgm:spPr>
      <dgm:t>
        <a:bodyPr/>
        <a:lstStyle/>
        <a:p>
          <a:r>
            <a:rPr lang="en-US" dirty="0"/>
            <a:t>Defining trauma                       </a:t>
          </a:r>
        </a:p>
      </dgm:t>
    </dgm:pt>
    <dgm:pt modelId="{9237820F-9675-483B-83C1-B872903404FE}" type="parTrans" cxnId="{B0D3A6D9-2629-4235-8722-03FED4655065}">
      <dgm:prSet/>
      <dgm:spPr/>
      <dgm:t>
        <a:bodyPr/>
        <a:lstStyle/>
        <a:p>
          <a:endParaRPr lang="en-US"/>
        </a:p>
      </dgm:t>
    </dgm:pt>
    <dgm:pt modelId="{50CAAC2B-F11C-47B7-911E-74F5EA4414D6}" type="sibTrans" cxnId="{B0D3A6D9-2629-4235-8722-03FED4655065}">
      <dgm:prSet/>
      <dgm:spPr/>
      <dgm:t>
        <a:bodyPr/>
        <a:lstStyle/>
        <a:p>
          <a:endParaRPr lang="en-US"/>
        </a:p>
      </dgm:t>
    </dgm:pt>
    <dgm:pt modelId="{E01B12F5-50C4-418C-9C88-3F88ABFA11C0}">
      <dgm:prSet/>
      <dgm:spPr>
        <a:solidFill>
          <a:srgbClr val="00B0F0"/>
        </a:solidFill>
      </dgm:spPr>
      <dgm:t>
        <a:bodyPr/>
        <a:lstStyle/>
        <a:p>
          <a:r>
            <a:rPr lang="en-US" dirty="0"/>
            <a:t>ACEs</a:t>
          </a:r>
        </a:p>
      </dgm:t>
    </dgm:pt>
    <dgm:pt modelId="{004468BC-F058-490D-B0C9-CDD66A8904D1}" type="parTrans" cxnId="{27185658-A087-48F0-82EE-6B26707753E2}">
      <dgm:prSet/>
      <dgm:spPr/>
      <dgm:t>
        <a:bodyPr/>
        <a:lstStyle/>
        <a:p>
          <a:endParaRPr lang="en-US"/>
        </a:p>
      </dgm:t>
    </dgm:pt>
    <dgm:pt modelId="{AABD8A76-21CD-435B-B260-912811C8E5D6}" type="sibTrans" cxnId="{27185658-A087-48F0-82EE-6B26707753E2}">
      <dgm:prSet/>
      <dgm:spPr/>
      <dgm:t>
        <a:bodyPr/>
        <a:lstStyle/>
        <a:p>
          <a:endParaRPr lang="en-US"/>
        </a:p>
      </dgm:t>
    </dgm:pt>
    <dgm:pt modelId="{E644170B-F779-42C1-9F08-32BEFED7FF03}">
      <dgm:prSet/>
      <dgm:spPr>
        <a:solidFill>
          <a:srgbClr val="F781F7"/>
        </a:solidFill>
      </dgm:spPr>
      <dgm:t>
        <a:bodyPr/>
        <a:lstStyle/>
        <a:p>
          <a:r>
            <a:rPr lang="en-US" dirty="0"/>
            <a:t>Trauma Informed Care – the 4 R’s</a:t>
          </a:r>
        </a:p>
      </dgm:t>
    </dgm:pt>
    <dgm:pt modelId="{0E75F2EC-0146-4001-AF0A-3D21C0D10B67}" type="parTrans" cxnId="{4EC9068F-2F0B-494B-8822-B9EB476F0E9C}">
      <dgm:prSet/>
      <dgm:spPr/>
      <dgm:t>
        <a:bodyPr/>
        <a:lstStyle/>
        <a:p>
          <a:endParaRPr lang="en-US"/>
        </a:p>
      </dgm:t>
    </dgm:pt>
    <dgm:pt modelId="{5CF72DCD-DD40-4164-95DE-4C48BC2FDC01}" type="sibTrans" cxnId="{4EC9068F-2F0B-494B-8822-B9EB476F0E9C}">
      <dgm:prSet/>
      <dgm:spPr/>
      <dgm:t>
        <a:bodyPr/>
        <a:lstStyle/>
        <a:p>
          <a:endParaRPr lang="en-US"/>
        </a:p>
      </dgm:t>
    </dgm:pt>
    <dgm:pt modelId="{CDCDAEB1-4C85-4D07-92E8-CD1FC64D3341}">
      <dgm:prSet/>
      <dgm:spPr>
        <a:solidFill>
          <a:srgbClr val="A630E8"/>
        </a:solidFill>
      </dgm:spPr>
      <dgm:t>
        <a:bodyPr/>
        <a:lstStyle/>
        <a:p>
          <a:r>
            <a:rPr lang="en-US" dirty="0"/>
            <a:t>How to effectively respond to individuals who have trauma: Compassion and Grace</a:t>
          </a:r>
        </a:p>
      </dgm:t>
    </dgm:pt>
    <dgm:pt modelId="{E1DB6D4D-D1A5-44E3-B668-A6663271B3EF}" type="parTrans" cxnId="{9F7D59FE-D10F-449F-A0EA-6A69F6029F86}">
      <dgm:prSet/>
      <dgm:spPr/>
      <dgm:t>
        <a:bodyPr/>
        <a:lstStyle/>
        <a:p>
          <a:endParaRPr lang="en-US"/>
        </a:p>
      </dgm:t>
    </dgm:pt>
    <dgm:pt modelId="{8D50A3F7-3BBB-43D4-9BC7-2429ECA35C39}" type="sibTrans" cxnId="{9F7D59FE-D10F-449F-A0EA-6A69F6029F86}">
      <dgm:prSet/>
      <dgm:spPr/>
      <dgm:t>
        <a:bodyPr/>
        <a:lstStyle/>
        <a:p>
          <a:endParaRPr lang="en-US"/>
        </a:p>
      </dgm:t>
    </dgm:pt>
    <dgm:pt modelId="{A43EBB3C-B8C8-4B88-B32D-5E096E913838}" type="pres">
      <dgm:prSet presAssocID="{E0BE48A4-8659-4805-A71F-FEA44D9974CD}" presName="hierChild1" presStyleCnt="0">
        <dgm:presLayoutVars>
          <dgm:chPref val="1"/>
          <dgm:dir/>
          <dgm:animOne val="branch"/>
          <dgm:animLvl val="lvl"/>
          <dgm:resizeHandles/>
        </dgm:presLayoutVars>
      </dgm:prSet>
      <dgm:spPr/>
    </dgm:pt>
    <dgm:pt modelId="{68E89EC7-31E8-467E-AF9E-AA21C68DF1FC}" type="pres">
      <dgm:prSet presAssocID="{11E3CC27-F824-4659-A844-28FFC150AD80}" presName="hierRoot1" presStyleCnt="0"/>
      <dgm:spPr/>
    </dgm:pt>
    <dgm:pt modelId="{531BA69B-FF8B-4C25-BAC6-019EDAF6806B}" type="pres">
      <dgm:prSet presAssocID="{11E3CC27-F824-4659-A844-28FFC150AD80}" presName="composite" presStyleCnt="0"/>
      <dgm:spPr/>
    </dgm:pt>
    <dgm:pt modelId="{025357A8-295A-4E01-AD36-1CDA86255AB4}" type="pres">
      <dgm:prSet presAssocID="{11E3CC27-F824-4659-A844-28FFC150AD80}" presName="background" presStyleLbl="node0" presStyleIdx="0" presStyleCnt="4"/>
      <dgm:spPr/>
    </dgm:pt>
    <dgm:pt modelId="{D70599EF-8262-4236-81D4-0267E5E9A319}" type="pres">
      <dgm:prSet presAssocID="{11E3CC27-F824-4659-A844-28FFC150AD80}" presName="text" presStyleLbl="fgAcc0" presStyleIdx="0" presStyleCnt="4">
        <dgm:presLayoutVars>
          <dgm:chPref val="3"/>
        </dgm:presLayoutVars>
      </dgm:prSet>
      <dgm:spPr/>
    </dgm:pt>
    <dgm:pt modelId="{73E0B941-7D7E-41B2-9DEC-D579A969C965}" type="pres">
      <dgm:prSet presAssocID="{11E3CC27-F824-4659-A844-28FFC150AD80}" presName="hierChild2" presStyleCnt="0"/>
      <dgm:spPr/>
    </dgm:pt>
    <dgm:pt modelId="{0EE00490-80BE-44C3-AF55-9909BD2AD44F}" type="pres">
      <dgm:prSet presAssocID="{E01B12F5-50C4-418C-9C88-3F88ABFA11C0}" presName="hierRoot1" presStyleCnt="0"/>
      <dgm:spPr/>
    </dgm:pt>
    <dgm:pt modelId="{2320A6BC-F858-41D6-99C1-0F1B1E29DEEB}" type="pres">
      <dgm:prSet presAssocID="{E01B12F5-50C4-418C-9C88-3F88ABFA11C0}" presName="composite" presStyleCnt="0"/>
      <dgm:spPr/>
    </dgm:pt>
    <dgm:pt modelId="{621CEA4B-4C89-488E-875E-08C4B8D85049}" type="pres">
      <dgm:prSet presAssocID="{E01B12F5-50C4-418C-9C88-3F88ABFA11C0}" presName="background" presStyleLbl="node0" presStyleIdx="1" presStyleCnt="4"/>
      <dgm:spPr/>
    </dgm:pt>
    <dgm:pt modelId="{BEB73789-11E8-44A0-B221-5C3B8E1BC4D1}" type="pres">
      <dgm:prSet presAssocID="{E01B12F5-50C4-418C-9C88-3F88ABFA11C0}" presName="text" presStyleLbl="fgAcc0" presStyleIdx="1" presStyleCnt="4">
        <dgm:presLayoutVars>
          <dgm:chPref val="3"/>
        </dgm:presLayoutVars>
      </dgm:prSet>
      <dgm:spPr/>
    </dgm:pt>
    <dgm:pt modelId="{2F774EC6-1718-427F-860B-38D88A850EE5}" type="pres">
      <dgm:prSet presAssocID="{E01B12F5-50C4-418C-9C88-3F88ABFA11C0}" presName="hierChild2" presStyleCnt="0"/>
      <dgm:spPr/>
    </dgm:pt>
    <dgm:pt modelId="{B0875791-03B7-40B4-A0A2-CBD013031522}" type="pres">
      <dgm:prSet presAssocID="{E644170B-F779-42C1-9F08-32BEFED7FF03}" presName="hierRoot1" presStyleCnt="0"/>
      <dgm:spPr/>
    </dgm:pt>
    <dgm:pt modelId="{B542E382-E6CF-407B-B579-380D9C48F17E}" type="pres">
      <dgm:prSet presAssocID="{E644170B-F779-42C1-9F08-32BEFED7FF03}" presName="composite" presStyleCnt="0"/>
      <dgm:spPr/>
    </dgm:pt>
    <dgm:pt modelId="{D40D9228-F0B7-45AF-9CF3-CE831446B8AA}" type="pres">
      <dgm:prSet presAssocID="{E644170B-F779-42C1-9F08-32BEFED7FF03}" presName="background" presStyleLbl="node0" presStyleIdx="2" presStyleCnt="4"/>
      <dgm:spPr/>
    </dgm:pt>
    <dgm:pt modelId="{FE265AE8-80A8-4938-A0D2-C0A7D0F1C61D}" type="pres">
      <dgm:prSet presAssocID="{E644170B-F779-42C1-9F08-32BEFED7FF03}" presName="text" presStyleLbl="fgAcc0" presStyleIdx="2" presStyleCnt="4">
        <dgm:presLayoutVars>
          <dgm:chPref val="3"/>
        </dgm:presLayoutVars>
      </dgm:prSet>
      <dgm:spPr/>
    </dgm:pt>
    <dgm:pt modelId="{BD8C6951-1780-4A80-9942-10152390076E}" type="pres">
      <dgm:prSet presAssocID="{E644170B-F779-42C1-9F08-32BEFED7FF03}" presName="hierChild2" presStyleCnt="0"/>
      <dgm:spPr/>
    </dgm:pt>
    <dgm:pt modelId="{FB17310D-8371-427C-B917-0E70619B15C2}" type="pres">
      <dgm:prSet presAssocID="{CDCDAEB1-4C85-4D07-92E8-CD1FC64D3341}" presName="hierRoot1" presStyleCnt="0"/>
      <dgm:spPr/>
    </dgm:pt>
    <dgm:pt modelId="{A334FD7F-37C9-4CB8-A56F-2F196FDDB2B5}" type="pres">
      <dgm:prSet presAssocID="{CDCDAEB1-4C85-4D07-92E8-CD1FC64D3341}" presName="composite" presStyleCnt="0"/>
      <dgm:spPr/>
    </dgm:pt>
    <dgm:pt modelId="{B6B43773-1BE6-4AEE-A87F-812E5872D741}" type="pres">
      <dgm:prSet presAssocID="{CDCDAEB1-4C85-4D07-92E8-CD1FC64D3341}" presName="background" presStyleLbl="node0" presStyleIdx="3" presStyleCnt="4"/>
      <dgm:spPr/>
    </dgm:pt>
    <dgm:pt modelId="{86861C4D-3789-48A4-AF5B-9B7D89B1626C}" type="pres">
      <dgm:prSet presAssocID="{CDCDAEB1-4C85-4D07-92E8-CD1FC64D3341}" presName="text" presStyleLbl="fgAcc0" presStyleIdx="3" presStyleCnt="4">
        <dgm:presLayoutVars>
          <dgm:chPref val="3"/>
        </dgm:presLayoutVars>
      </dgm:prSet>
      <dgm:spPr/>
    </dgm:pt>
    <dgm:pt modelId="{9A3B8FCA-37F5-4309-8158-559CA2234E17}" type="pres">
      <dgm:prSet presAssocID="{CDCDAEB1-4C85-4D07-92E8-CD1FC64D3341}" presName="hierChild2" presStyleCnt="0"/>
      <dgm:spPr/>
    </dgm:pt>
  </dgm:ptLst>
  <dgm:cxnLst>
    <dgm:cxn modelId="{B439E509-FD37-4047-BA9C-BF4481919775}" type="presOf" srcId="{CDCDAEB1-4C85-4D07-92E8-CD1FC64D3341}" destId="{86861C4D-3789-48A4-AF5B-9B7D89B1626C}" srcOrd="0" destOrd="0" presId="urn:microsoft.com/office/officeart/2005/8/layout/hierarchy1"/>
    <dgm:cxn modelId="{E1D5E812-49DF-4952-8F3D-F27866E91B36}" type="presOf" srcId="{E644170B-F779-42C1-9F08-32BEFED7FF03}" destId="{FE265AE8-80A8-4938-A0D2-C0A7D0F1C61D}" srcOrd="0" destOrd="0" presId="urn:microsoft.com/office/officeart/2005/8/layout/hierarchy1"/>
    <dgm:cxn modelId="{5F727124-3BD5-449C-96D6-2EF72BCFFA37}" type="presOf" srcId="{E0BE48A4-8659-4805-A71F-FEA44D9974CD}" destId="{A43EBB3C-B8C8-4B88-B32D-5E096E913838}" srcOrd="0" destOrd="0" presId="urn:microsoft.com/office/officeart/2005/8/layout/hierarchy1"/>
    <dgm:cxn modelId="{0FFFE83E-26C5-43F6-8886-3429598A8585}" type="presOf" srcId="{11E3CC27-F824-4659-A844-28FFC150AD80}" destId="{D70599EF-8262-4236-81D4-0267E5E9A319}" srcOrd="0" destOrd="0" presId="urn:microsoft.com/office/officeart/2005/8/layout/hierarchy1"/>
    <dgm:cxn modelId="{27185658-A087-48F0-82EE-6B26707753E2}" srcId="{E0BE48A4-8659-4805-A71F-FEA44D9974CD}" destId="{E01B12F5-50C4-418C-9C88-3F88ABFA11C0}" srcOrd="1" destOrd="0" parTransId="{004468BC-F058-490D-B0C9-CDD66A8904D1}" sibTransId="{AABD8A76-21CD-435B-B260-912811C8E5D6}"/>
    <dgm:cxn modelId="{4EC9068F-2F0B-494B-8822-B9EB476F0E9C}" srcId="{E0BE48A4-8659-4805-A71F-FEA44D9974CD}" destId="{E644170B-F779-42C1-9F08-32BEFED7FF03}" srcOrd="2" destOrd="0" parTransId="{0E75F2EC-0146-4001-AF0A-3D21C0D10B67}" sibTransId="{5CF72DCD-DD40-4164-95DE-4C48BC2FDC01}"/>
    <dgm:cxn modelId="{84B3D6AA-7FDF-4E71-9D41-C3754B523288}" type="presOf" srcId="{E01B12F5-50C4-418C-9C88-3F88ABFA11C0}" destId="{BEB73789-11E8-44A0-B221-5C3B8E1BC4D1}" srcOrd="0" destOrd="0" presId="urn:microsoft.com/office/officeart/2005/8/layout/hierarchy1"/>
    <dgm:cxn modelId="{B0D3A6D9-2629-4235-8722-03FED4655065}" srcId="{E0BE48A4-8659-4805-A71F-FEA44D9974CD}" destId="{11E3CC27-F824-4659-A844-28FFC150AD80}" srcOrd="0" destOrd="0" parTransId="{9237820F-9675-483B-83C1-B872903404FE}" sibTransId="{50CAAC2B-F11C-47B7-911E-74F5EA4414D6}"/>
    <dgm:cxn modelId="{9F7D59FE-D10F-449F-A0EA-6A69F6029F86}" srcId="{E0BE48A4-8659-4805-A71F-FEA44D9974CD}" destId="{CDCDAEB1-4C85-4D07-92E8-CD1FC64D3341}" srcOrd="3" destOrd="0" parTransId="{E1DB6D4D-D1A5-44E3-B668-A6663271B3EF}" sibTransId="{8D50A3F7-3BBB-43D4-9BC7-2429ECA35C39}"/>
    <dgm:cxn modelId="{DB9F9864-1EBB-4849-A3EA-555994335774}" type="presParOf" srcId="{A43EBB3C-B8C8-4B88-B32D-5E096E913838}" destId="{68E89EC7-31E8-467E-AF9E-AA21C68DF1FC}" srcOrd="0" destOrd="0" presId="urn:microsoft.com/office/officeart/2005/8/layout/hierarchy1"/>
    <dgm:cxn modelId="{EC5788FA-987F-4D76-A120-2C7FC1BB7D67}" type="presParOf" srcId="{68E89EC7-31E8-467E-AF9E-AA21C68DF1FC}" destId="{531BA69B-FF8B-4C25-BAC6-019EDAF6806B}" srcOrd="0" destOrd="0" presId="urn:microsoft.com/office/officeart/2005/8/layout/hierarchy1"/>
    <dgm:cxn modelId="{B985E70A-85A2-4A95-A3AB-D7908740DE97}" type="presParOf" srcId="{531BA69B-FF8B-4C25-BAC6-019EDAF6806B}" destId="{025357A8-295A-4E01-AD36-1CDA86255AB4}" srcOrd="0" destOrd="0" presId="urn:microsoft.com/office/officeart/2005/8/layout/hierarchy1"/>
    <dgm:cxn modelId="{1893043A-5A06-4124-9D82-7560C46610DC}" type="presParOf" srcId="{531BA69B-FF8B-4C25-BAC6-019EDAF6806B}" destId="{D70599EF-8262-4236-81D4-0267E5E9A319}" srcOrd="1" destOrd="0" presId="urn:microsoft.com/office/officeart/2005/8/layout/hierarchy1"/>
    <dgm:cxn modelId="{C028CDE5-ACD1-46F7-8758-C3D0B38F1A51}" type="presParOf" srcId="{68E89EC7-31E8-467E-AF9E-AA21C68DF1FC}" destId="{73E0B941-7D7E-41B2-9DEC-D579A969C965}" srcOrd="1" destOrd="0" presId="urn:microsoft.com/office/officeart/2005/8/layout/hierarchy1"/>
    <dgm:cxn modelId="{3D5846A7-CD6F-4142-AE04-D61585575743}" type="presParOf" srcId="{A43EBB3C-B8C8-4B88-B32D-5E096E913838}" destId="{0EE00490-80BE-44C3-AF55-9909BD2AD44F}" srcOrd="1" destOrd="0" presId="urn:microsoft.com/office/officeart/2005/8/layout/hierarchy1"/>
    <dgm:cxn modelId="{829947DA-FEB4-4B6E-B818-72D5CBC0E928}" type="presParOf" srcId="{0EE00490-80BE-44C3-AF55-9909BD2AD44F}" destId="{2320A6BC-F858-41D6-99C1-0F1B1E29DEEB}" srcOrd="0" destOrd="0" presId="urn:microsoft.com/office/officeart/2005/8/layout/hierarchy1"/>
    <dgm:cxn modelId="{AECE6F6B-CADF-4824-BEDF-BA79FE6EE253}" type="presParOf" srcId="{2320A6BC-F858-41D6-99C1-0F1B1E29DEEB}" destId="{621CEA4B-4C89-488E-875E-08C4B8D85049}" srcOrd="0" destOrd="0" presId="urn:microsoft.com/office/officeart/2005/8/layout/hierarchy1"/>
    <dgm:cxn modelId="{B48C53D9-C9E7-40CF-ACAE-2910875666A7}" type="presParOf" srcId="{2320A6BC-F858-41D6-99C1-0F1B1E29DEEB}" destId="{BEB73789-11E8-44A0-B221-5C3B8E1BC4D1}" srcOrd="1" destOrd="0" presId="urn:microsoft.com/office/officeart/2005/8/layout/hierarchy1"/>
    <dgm:cxn modelId="{835670C3-F1B4-4725-80ED-F585B40C476F}" type="presParOf" srcId="{0EE00490-80BE-44C3-AF55-9909BD2AD44F}" destId="{2F774EC6-1718-427F-860B-38D88A850EE5}" srcOrd="1" destOrd="0" presId="urn:microsoft.com/office/officeart/2005/8/layout/hierarchy1"/>
    <dgm:cxn modelId="{19FB2ABA-34C8-49D3-9231-0D9B7244488C}" type="presParOf" srcId="{A43EBB3C-B8C8-4B88-B32D-5E096E913838}" destId="{B0875791-03B7-40B4-A0A2-CBD013031522}" srcOrd="2" destOrd="0" presId="urn:microsoft.com/office/officeart/2005/8/layout/hierarchy1"/>
    <dgm:cxn modelId="{C91E7DC8-7FDE-4C54-9E29-905E20955340}" type="presParOf" srcId="{B0875791-03B7-40B4-A0A2-CBD013031522}" destId="{B542E382-E6CF-407B-B579-380D9C48F17E}" srcOrd="0" destOrd="0" presId="urn:microsoft.com/office/officeart/2005/8/layout/hierarchy1"/>
    <dgm:cxn modelId="{C472AB0F-944E-42B0-8E20-9D2297B66E06}" type="presParOf" srcId="{B542E382-E6CF-407B-B579-380D9C48F17E}" destId="{D40D9228-F0B7-45AF-9CF3-CE831446B8AA}" srcOrd="0" destOrd="0" presId="urn:microsoft.com/office/officeart/2005/8/layout/hierarchy1"/>
    <dgm:cxn modelId="{BEB54B7E-2527-4192-AD6C-9FC6942976A7}" type="presParOf" srcId="{B542E382-E6CF-407B-B579-380D9C48F17E}" destId="{FE265AE8-80A8-4938-A0D2-C0A7D0F1C61D}" srcOrd="1" destOrd="0" presId="urn:microsoft.com/office/officeart/2005/8/layout/hierarchy1"/>
    <dgm:cxn modelId="{9146F2F6-A1CF-4C6A-B1D8-CEA16901E69B}" type="presParOf" srcId="{B0875791-03B7-40B4-A0A2-CBD013031522}" destId="{BD8C6951-1780-4A80-9942-10152390076E}" srcOrd="1" destOrd="0" presId="urn:microsoft.com/office/officeart/2005/8/layout/hierarchy1"/>
    <dgm:cxn modelId="{C51EFA15-19E9-46C6-B6DF-6083ADC564BA}" type="presParOf" srcId="{A43EBB3C-B8C8-4B88-B32D-5E096E913838}" destId="{FB17310D-8371-427C-B917-0E70619B15C2}" srcOrd="3" destOrd="0" presId="urn:microsoft.com/office/officeart/2005/8/layout/hierarchy1"/>
    <dgm:cxn modelId="{1486F5F4-4FD1-456B-8CD1-78138669825A}" type="presParOf" srcId="{FB17310D-8371-427C-B917-0E70619B15C2}" destId="{A334FD7F-37C9-4CB8-A56F-2F196FDDB2B5}" srcOrd="0" destOrd="0" presId="urn:microsoft.com/office/officeart/2005/8/layout/hierarchy1"/>
    <dgm:cxn modelId="{FF13B505-8379-4368-AB4F-52765722E1EA}" type="presParOf" srcId="{A334FD7F-37C9-4CB8-A56F-2F196FDDB2B5}" destId="{B6B43773-1BE6-4AEE-A87F-812E5872D741}" srcOrd="0" destOrd="0" presId="urn:microsoft.com/office/officeart/2005/8/layout/hierarchy1"/>
    <dgm:cxn modelId="{34484B16-DF1B-428E-BE7F-C052332302B9}" type="presParOf" srcId="{A334FD7F-37C9-4CB8-A56F-2F196FDDB2B5}" destId="{86861C4D-3789-48A4-AF5B-9B7D89B1626C}" srcOrd="1" destOrd="0" presId="urn:microsoft.com/office/officeart/2005/8/layout/hierarchy1"/>
    <dgm:cxn modelId="{50BE9E53-83F6-49EB-82ED-EA0B90BFD2E8}" type="presParOf" srcId="{FB17310D-8371-427C-B917-0E70619B15C2}" destId="{9A3B8FCA-37F5-4309-8158-559CA2234E1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2FCB0-88EA-4E44-86A0-4DFC8D32AAA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6BD5103-F3FA-4CE0-A213-9A3EFFA43722}">
      <dgm:prSet phldrT="[Text]"/>
      <dgm:spPr>
        <a:solidFill>
          <a:srgbClr val="F2800E"/>
        </a:solidFill>
      </dgm:spPr>
      <dgm:t>
        <a:bodyPr/>
        <a:lstStyle/>
        <a:p>
          <a:r>
            <a:rPr lang="en-US" dirty="0"/>
            <a:t>1 in 5 adults in the US live with a mental illness.</a:t>
          </a:r>
        </a:p>
      </dgm:t>
    </dgm:pt>
    <dgm:pt modelId="{C89FE9A3-66B9-4E46-AD76-70AD1256702C}" type="parTrans" cxnId="{AE773C73-37FC-4C45-9FB5-A92136A01206}">
      <dgm:prSet/>
      <dgm:spPr/>
      <dgm:t>
        <a:bodyPr/>
        <a:lstStyle/>
        <a:p>
          <a:endParaRPr lang="en-US"/>
        </a:p>
      </dgm:t>
    </dgm:pt>
    <dgm:pt modelId="{71006F14-F06F-424B-A0F4-96E2C82B8DEC}" type="sibTrans" cxnId="{AE773C73-37FC-4C45-9FB5-A92136A01206}">
      <dgm:prSet/>
      <dgm:spPr/>
      <dgm:t>
        <a:bodyPr/>
        <a:lstStyle/>
        <a:p>
          <a:endParaRPr lang="en-US"/>
        </a:p>
      </dgm:t>
    </dgm:pt>
    <dgm:pt modelId="{6BD33949-2638-4058-9395-15F0EA681827}">
      <dgm:prSet/>
      <dgm:spPr>
        <a:solidFill>
          <a:srgbClr val="00B050"/>
        </a:solidFill>
      </dgm:spPr>
      <dgm:t>
        <a:bodyPr/>
        <a:lstStyle/>
        <a:p>
          <a:endParaRPr lang="en-US" dirty="0"/>
        </a:p>
        <a:p>
          <a:r>
            <a:rPr lang="en-US" dirty="0"/>
            <a:t>Trauma is a risk factor in nearly all behavioral health and substance use disorders.</a:t>
          </a:r>
        </a:p>
        <a:p>
          <a:endParaRPr lang="en-US" dirty="0"/>
        </a:p>
      </dgm:t>
    </dgm:pt>
    <dgm:pt modelId="{4FEB6868-F6E9-4FE3-AF00-1CB98DF8058F}" type="parTrans" cxnId="{2A5FF9DC-832A-4EBC-9CC1-AA92B7B892D1}">
      <dgm:prSet/>
      <dgm:spPr/>
      <dgm:t>
        <a:bodyPr/>
        <a:lstStyle/>
        <a:p>
          <a:endParaRPr lang="en-US"/>
        </a:p>
      </dgm:t>
    </dgm:pt>
    <dgm:pt modelId="{19986F1C-CD67-46D4-AA14-BF69FEF3B923}" type="sibTrans" cxnId="{2A5FF9DC-832A-4EBC-9CC1-AA92B7B892D1}">
      <dgm:prSet/>
      <dgm:spPr/>
      <dgm:t>
        <a:bodyPr/>
        <a:lstStyle/>
        <a:p>
          <a:endParaRPr lang="en-US"/>
        </a:p>
      </dgm:t>
    </dgm:pt>
    <dgm:pt modelId="{BF463774-7C5D-42AA-BC17-761CFA0E4F22}">
      <dgm:prSet/>
      <dgm:spPr>
        <a:solidFill>
          <a:srgbClr val="A630E8"/>
        </a:solidFill>
      </dgm:spPr>
      <dgm:t>
        <a:bodyPr/>
        <a:lstStyle/>
        <a:p>
          <a:r>
            <a:rPr lang="en-US" dirty="0"/>
            <a:t>Post-traumatic stress disorder (PTSD) is a mental health condition that’s triggered by a terrifying event. Symptoms may include flashbacks, nightmares and severe anxiety, as well as uncontrollable thoughts about the event.</a:t>
          </a:r>
        </a:p>
      </dgm:t>
    </dgm:pt>
    <dgm:pt modelId="{B13DA8EC-681A-4102-A7F4-5D44B949652C}" type="parTrans" cxnId="{6F5AFCE4-3ABC-4050-913A-B8B8C32217AB}">
      <dgm:prSet/>
      <dgm:spPr/>
      <dgm:t>
        <a:bodyPr/>
        <a:lstStyle/>
        <a:p>
          <a:endParaRPr lang="en-US"/>
        </a:p>
      </dgm:t>
    </dgm:pt>
    <dgm:pt modelId="{599FC543-72E0-4EDD-9135-68B07DFCDCBD}" type="sibTrans" cxnId="{6F5AFCE4-3ABC-4050-913A-B8B8C32217AB}">
      <dgm:prSet/>
      <dgm:spPr/>
      <dgm:t>
        <a:bodyPr/>
        <a:lstStyle/>
        <a:p>
          <a:endParaRPr lang="en-US"/>
        </a:p>
      </dgm:t>
    </dgm:pt>
    <dgm:pt modelId="{1C52F533-D224-4817-9F05-DDBB4786EDC5}">
      <dgm:prSet/>
      <dgm:spPr>
        <a:solidFill>
          <a:srgbClr val="FF0000"/>
        </a:solidFill>
      </dgm:spPr>
      <dgm:t>
        <a:bodyPr/>
        <a:lstStyle/>
        <a:p>
          <a:r>
            <a:rPr lang="en-US" dirty="0"/>
            <a:t>PTSD and other mental health disorders lead to suicidal ideation. 12 million Americans seriously thought about suicide in 2019. 44,834 Americans took their life in 2020.  123 people die each day in the US from suicide. </a:t>
          </a:r>
        </a:p>
      </dgm:t>
    </dgm:pt>
    <dgm:pt modelId="{7798518D-1368-4B70-B27D-C8FF493A5094}" type="parTrans" cxnId="{5BF65516-CEEA-423E-9570-F24D8C94F160}">
      <dgm:prSet/>
      <dgm:spPr/>
      <dgm:t>
        <a:bodyPr/>
        <a:lstStyle/>
        <a:p>
          <a:endParaRPr lang="en-US"/>
        </a:p>
      </dgm:t>
    </dgm:pt>
    <dgm:pt modelId="{37665C21-29DD-4FDE-87D7-12E677034B18}" type="sibTrans" cxnId="{5BF65516-CEEA-423E-9570-F24D8C94F160}">
      <dgm:prSet/>
      <dgm:spPr/>
      <dgm:t>
        <a:bodyPr/>
        <a:lstStyle/>
        <a:p>
          <a:endParaRPr lang="en-US"/>
        </a:p>
      </dgm:t>
    </dgm:pt>
    <dgm:pt modelId="{884E7C3D-773D-472A-A889-F85BC408E4FF}">
      <dgm:prSet/>
      <dgm:spPr>
        <a:solidFill>
          <a:srgbClr val="1661F6"/>
        </a:solidFill>
      </dgm:spPr>
      <dgm:t>
        <a:bodyPr/>
        <a:lstStyle/>
        <a:p>
          <a:r>
            <a:rPr lang="en-US" dirty="0"/>
            <a:t>90% of sexually abused children, 77% of children exposed to a school shooting, and 35% of urban youth exposed to community violence develop Post Traumatic Stress Disorder</a:t>
          </a:r>
        </a:p>
      </dgm:t>
    </dgm:pt>
    <dgm:pt modelId="{51CE4ADA-69E1-4573-A975-919362FFDDBC}" type="parTrans" cxnId="{A5A85608-DA6F-4AED-BB96-C9ABC6982E0A}">
      <dgm:prSet/>
      <dgm:spPr/>
      <dgm:t>
        <a:bodyPr/>
        <a:lstStyle/>
        <a:p>
          <a:endParaRPr lang="en-US"/>
        </a:p>
      </dgm:t>
    </dgm:pt>
    <dgm:pt modelId="{4028D7EE-7B5A-42F4-9D6D-0C5F71965673}" type="sibTrans" cxnId="{A5A85608-DA6F-4AED-BB96-C9ABC6982E0A}">
      <dgm:prSet/>
      <dgm:spPr/>
      <dgm:t>
        <a:bodyPr/>
        <a:lstStyle/>
        <a:p>
          <a:endParaRPr lang="en-US"/>
        </a:p>
      </dgm:t>
    </dgm:pt>
    <dgm:pt modelId="{A7743CA8-CC5F-40DC-BA89-9A91DCA5C16F}">
      <dgm:prSet/>
      <dgm:spPr>
        <a:solidFill>
          <a:srgbClr val="F781F7"/>
        </a:solidFill>
      </dgm:spPr>
      <dgm:t>
        <a:bodyPr/>
        <a:lstStyle/>
        <a:p>
          <a:pPr>
            <a:buFont typeface="Times New Roman" panose="02020603050405020304" pitchFamily="18" charset="0"/>
            <a:buChar char="•"/>
          </a:pPr>
          <a:r>
            <a:rPr lang="en-US" dirty="0"/>
            <a:t>70% of adults in the U.S. have experienced some type of traumatic event at least once in their lives. That's 223.4 million people.</a:t>
          </a:r>
        </a:p>
      </dgm:t>
    </dgm:pt>
    <dgm:pt modelId="{D0373B81-7B38-406B-B82A-052A1847194B}" type="parTrans" cxnId="{960C9F9D-F0FE-4294-A34F-97D40A5ECF45}">
      <dgm:prSet/>
      <dgm:spPr/>
      <dgm:t>
        <a:bodyPr/>
        <a:lstStyle/>
        <a:p>
          <a:endParaRPr lang="en-US"/>
        </a:p>
      </dgm:t>
    </dgm:pt>
    <dgm:pt modelId="{A61A544E-2001-4DA3-A51E-3675F03C630D}" type="sibTrans" cxnId="{960C9F9D-F0FE-4294-A34F-97D40A5ECF45}">
      <dgm:prSet/>
      <dgm:spPr/>
      <dgm:t>
        <a:bodyPr/>
        <a:lstStyle/>
        <a:p>
          <a:endParaRPr lang="en-US"/>
        </a:p>
      </dgm:t>
    </dgm:pt>
    <dgm:pt modelId="{89D15070-FADC-4BFA-9FA3-A04DF00AA0AF}" type="pres">
      <dgm:prSet presAssocID="{5582FCB0-88EA-4E44-86A0-4DFC8D32AAA1}" presName="diagram" presStyleCnt="0">
        <dgm:presLayoutVars>
          <dgm:dir/>
          <dgm:resizeHandles val="exact"/>
        </dgm:presLayoutVars>
      </dgm:prSet>
      <dgm:spPr/>
    </dgm:pt>
    <dgm:pt modelId="{D92B16C9-7AA2-42DD-A719-21D5A68CF0BC}" type="pres">
      <dgm:prSet presAssocID="{F6BD5103-F3FA-4CE0-A213-9A3EFFA43722}" presName="node" presStyleLbl="node1" presStyleIdx="0" presStyleCnt="6" custLinFactNeighborX="215" custLinFactNeighborY="5885">
        <dgm:presLayoutVars>
          <dgm:bulletEnabled val="1"/>
        </dgm:presLayoutVars>
      </dgm:prSet>
      <dgm:spPr/>
    </dgm:pt>
    <dgm:pt modelId="{CC346312-6D18-4206-9BFE-13BE1728A0B9}" type="pres">
      <dgm:prSet presAssocID="{71006F14-F06F-424B-A0F4-96E2C82B8DEC}" presName="sibTrans" presStyleCnt="0"/>
      <dgm:spPr/>
    </dgm:pt>
    <dgm:pt modelId="{386EB56D-F7F0-460D-B632-C3899296CE97}" type="pres">
      <dgm:prSet presAssocID="{6BD33949-2638-4058-9395-15F0EA681827}" presName="node" presStyleLbl="node1" presStyleIdx="1" presStyleCnt="6" custLinFactNeighborX="-381" custLinFactNeighborY="5885">
        <dgm:presLayoutVars>
          <dgm:bulletEnabled val="1"/>
        </dgm:presLayoutVars>
      </dgm:prSet>
      <dgm:spPr/>
    </dgm:pt>
    <dgm:pt modelId="{F6D723C4-CFAC-4D04-8D34-92ECBCAD6E57}" type="pres">
      <dgm:prSet presAssocID="{19986F1C-CD67-46D4-AA14-BF69FEF3B923}" presName="sibTrans" presStyleCnt="0"/>
      <dgm:spPr/>
    </dgm:pt>
    <dgm:pt modelId="{F3932689-AA5E-4663-BB68-AF8001D531D8}" type="pres">
      <dgm:prSet presAssocID="{A7743CA8-CC5F-40DC-BA89-9A91DCA5C16F}" presName="node" presStyleLbl="node1" presStyleIdx="2" presStyleCnt="6">
        <dgm:presLayoutVars>
          <dgm:bulletEnabled val="1"/>
        </dgm:presLayoutVars>
      </dgm:prSet>
      <dgm:spPr/>
    </dgm:pt>
    <dgm:pt modelId="{10F2F8B4-5478-4E07-AC91-14D980BB8014}" type="pres">
      <dgm:prSet presAssocID="{A61A544E-2001-4DA3-A51E-3675F03C630D}" presName="sibTrans" presStyleCnt="0"/>
      <dgm:spPr/>
    </dgm:pt>
    <dgm:pt modelId="{F5ACE7E4-8320-4A0C-9060-0BBE28E0D55D}" type="pres">
      <dgm:prSet presAssocID="{884E7C3D-773D-472A-A889-F85BC408E4FF}" presName="node" presStyleLbl="node1" presStyleIdx="3" presStyleCnt="6" custLinFactNeighborX="550" custLinFactNeighborY="0">
        <dgm:presLayoutVars>
          <dgm:bulletEnabled val="1"/>
        </dgm:presLayoutVars>
      </dgm:prSet>
      <dgm:spPr/>
    </dgm:pt>
    <dgm:pt modelId="{AF5DDC70-C4C4-457C-BE33-4EB034612E31}" type="pres">
      <dgm:prSet presAssocID="{4028D7EE-7B5A-42F4-9D6D-0C5F71965673}" presName="sibTrans" presStyleCnt="0"/>
      <dgm:spPr/>
    </dgm:pt>
    <dgm:pt modelId="{F161BFCF-F0B9-4E51-AA3D-E547F0DC669B}" type="pres">
      <dgm:prSet presAssocID="{BF463774-7C5D-42AA-BC17-761CFA0E4F22}" presName="node" presStyleLbl="node1" presStyleIdx="4" presStyleCnt="6" custLinFactNeighborX="215" custLinFactNeighborY="-136">
        <dgm:presLayoutVars>
          <dgm:bulletEnabled val="1"/>
        </dgm:presLayoutVars>
      </dgm:prSet>
      <dgm:spPr/>
    </dgm:pt>
    <dgm:pt modelId="{90611F33-075B-4390-AAEC-0F383E699362}" type="pres">
      <dgm:prSet presAssocID="{599FC543-72E0-4EDD-9135-68B07DFCDCBD}" presName="sibTrans" presStyleCnt="0"/>
      <dgm:spPr/>
    </dgm:pt>
    <dgm:pt modelId="{ABBC1FDE-E88F-4D00-A173-F70C35D040EF}" type="pres">
      <dgm:prSet presAssocID="{1C52F533-D224-4817-9F05-DDBB4786EDC5}" presName="node" presStyleLbl="node1" presStyleIdx="5" presStyleCnt="6" custLinFactNeighborX="-647" custLinFactNeighborY="-136">
        <dgm:presLayoutVars>
          <dgm:bulletEnabled val="1"/>
        </dgm:presLayoutVars>
      </dgm:prSet>
      <dgm:spPr/>
    </dgm:pt>
  </dgm:ptLst>
  <dgm:cxnLst>
    <dgm:cxn modelId="{A5A85608-DA6F-4AED-BB96-C9ABC6982E0A}" srcId="{5582FCB0-88EA-4E44-86A0-4DFC8D32AAA1}" destId="{884E7C3D-773D-472A-A889-F85BC408E4FF}" srcOrd="3" destOrd="0" parTransId="{51CE4ADA-69E1-4573-A975-919362FFDDBC}" sibTransId="{4028D7EE-7B5A-42F4-9D6D-0C5F71965673}"/>
    <dgm:cxn modelId="{CDCA2F0B-B6F7-44AB-93A3-0AFD6EA0A283}" type="presOf" srcId="{6BD33949-2638-4058-9395-15F0EA681827}" destId="{386EB56D-F7F0-460D-B632-C3899296CE97}" srcOrd="0" destOrd="0" presId="urn:microsoft.com/office/officeart/2005/8/layout/default"/>
    <dgm:cxn modelId="{2B608E0F-28D0-4204-9E46-73A7AB0039B8}" type="presOf" srcId="{884E7C3D-773D-472A-A889-F85BC408E4FF}" destId="{F5ACE7E4-8320-4A0C-9060-0BBE28E0D55D}" srcOrd="0" destOrd="0" presId="urn:microsoft.com/office/officeart/2005/8/layout/default"/>
    <dgm:cxn modelId="{FFEADE0F-E9C4-446C-9F8E-B9E70E6A3DD2}" type="presOf" srcId="{5582FCB0-88EA-4E44-86A0-4DFC8D32AAA1}" destId="{89D15070-FADC-4BFA-9FA3-A04DF00AA0AF}" srcOrd="0" destOrd="0" presId="urn:microsoft.com/office/officeart/2005/8/layout/default"/>
    <dgm:cxn modelId="{5BF65516-CEEA-423E-9570-F24D8C94F160}" srcId="{5582FCB0-88EA-4E44-86A0-4DFC8D32AAA1}" destId="{1C52F533-D224-4817-9F05-DDBB4786EDC5}" srcOrd="5" destOrd="0" parTransId="{7798518D-1368-4B70-B27D-C8FF493A5094}" sibTransId="{37665C21-29DD-4FDE-87D7-12E677034B18}"/>
    <dgm:cxn modelId="{4EBED763-D2E6-48A8-8C01-AD3C2A1B71C3}" type="presOf" srcId="{F6BD5103-F3FA-4CE0-A213-9A3EFFA43722}" destId="{D92B16C9-7AA2-42DD-A719-21D5A68CF0BC}" srcOrd="0" destOrd="0" presId="urn:microsoft.com/office/officeart/2005/8/layout/default"/>
    <dgm:cxn modelId="{AE773C73-37FC-4C45-9FB5-A92136A01206}" srcId="{5582FCB0-88EA-4E44-86A0-4DFC8D32AAA1}" destId="{F6BD5103-F3FA-4CE0-A213-9A3EFFA43722}" srcOrd="0" destOrd="0" parTransId="{C89FE9A3-66B9-4E46-AD76-70AD1256702C}" sibTransId="{71006F14-F06F-424B-A0F4-96E2C82B8DEC}"/>
    <dgm:cxn modelId="{7A846A74-2239-4712-8238-0A9E95B78C64}" type="presOf" srcId="{BF463774-7C5D-42AA-BC17-761CFA0E4F22}" destId="{F161BFCF-F0B9-4E51-AA3D-E547F0DC669B}" srcOrd="0" destOrd="0" presId="urn:microsoft.com/office/officeart/2005/8/layout/default"/>
    <dgm:cxn modelId="{2ED66881-3EE3-411C-959B-EF1DA0C90ACF}" type="presOf" srcId="{A7743CA8-CC5F-40DC-BA89-9A91DCA5C16F}" destId="{F3932689-AA5E-4663-BB68-AF8001D531D8}" srcOrd="0" destOrd="0" presId="urn:microsoft.com/office/officeart/2005/8/layout/default"/>
    <dgm:cxn modelId="{960C9F9D-F0FE-4294-A34F-97D40A5ECF45}" srcId="{5582FCB0-88EA-4E44-86A0-4DFC8D32AAA1}" destId="{A7743CA8-CC5F-40DC-BA89-9A91DCA5C16F}" srcOrd="2" destOrd="0" parTransId="{D0373B81-7B38-406B-B82A-052A1847194B}" sibTransId="{A61A544E-2001-4DA3-A51E-3675F03C630D}"/>
    <dgm:cxn modelId="{D3BDBCAA-AACB-4955-A691-C4814947C300}" type="presOf" srcId="{1C52F533-D224-4817-9F05-DDBB4786EDC5}" destId="{ABBC1FDE-E88F-4D00-A173-F70C35D040EF}" srcOrd="0" destOrd="0" presId="urn:microsoft.com/office/officeart/2005/8/layout/default"/>
    <dgm:cxn modelId="{2A5FF9DC-832A-4EBC-9CC1-AA92B7B892D1}" srcId="{5582FCB0-88EA-4E44-86A0-4DFC8D32AAA1}" destId="{6BD33949-2638-4058-9395-15F0EA681827}" srcOrd="1" destOrd="0" parTransId="{4FEB6868-F6E9-4FE3-AF00-1CB98DF8058F}" sibTransId="{19986F1C-CD67-46D4-AA14-BF69FEF3B923}"/>
    <dgm:cxn modelId="{6F5AFCE4-3ABC-4050-913A-B8B8C32217AB}" srcId="{5582FCB0-88EA-4E44-86A0-4DFC8D32AAA1}" destId="{BF463774-7C5D-42AA-BC17-761CFA0E4F22}" srcOrd="4" destOrd="0" parTransId="{B13DA8EC-681A-4102-A7F4-5D44B949652C}" sibTransId="{599FC543-72E0-4EDD-9135-68B07DFCDCBD}"/>
    <dgm:cxn modelId="{F8C47481-3E5C-4ABF-B56F-7420449C5F47}" type="presParOf" srcId="{89D15070-FADC-4BFA-9FA3-A04DF00AA0AF}" destId="{D92B16C9-7AA2-42DD-A719-21D5A68CF0BC}" srcOrd="0" destOrd="0" presId="urn:microsoft.com/office/officeart/2005/8/layout/default"/>
    <dgm:cxn modelId="{8B723D8F-F4F4-4C92-A9C7-FBDC5AA339DC}" type="presParOf" srcId="{89D15070-FADC-4BFA-9FA3-A04DF00AA0AF}" destId="{CC346312-6D18-4206-9BFE-13BE1728A0B9}" srcOrd="1" destOrd="0" presId="urn:microsoft.com/office/officeart/2005/8/layout/default"/>
    <dgm:cxn modelId="{4E2974AF-5DC4-422C-975C-79B2DC20F02E}" type="presParOf" srcId="{89D15070-FADC-4BFA-9FA3-A04DF00AA0AF}" destId="{386EB56D-F7F0-460D-B632-C3899296CE97}" srcOrd="2" destOrd="0" presId="urn:microsoft.com/office/officeart/2005/8/layout/default"/>
    <dgm:cxn modelId="{4709520C-68FF-4D66-89CD-563C726623F7}" type="presParOf" srcId="{89D15070-FADC-4BFA-9FA3-A04DF00AA0AF}" destId="{F6D723C4-CFAC-4D04-8D34-92ECBCAD6E57}" srcOrd="3" destOrd="0" presId="urn:microsoft.com/office/officeart/2005/8/layout/default"/>
    <dgm:cxn modelId="{39081829-361C-4557-88A0-8B9EDB92ABFC}" type="presParOf" srcId="{89D15070-FADC-4BFA-9FA3-A04DF00AA0AF}" destId="{F3932689-AA5E-4663-BB68-AF8001D531D8}" srcOrd="4" destOrd="0" presId="urn:microsoft.com/office/officeart/2005/8/layout/default"/>
    <dgm:cxn modelId="{544B7EEC-C966-4878-ACFF-2D4827CCBA0A}" type="presParOf" srcId="{89D15070-FADC-4BFA-9FA3-A04DF00AA0AF}" destId="{10F2F8B4-5478-4E07-AC91-14D980BB8014}" srcOrd="5" destOrd="0" presId="urn:microsoft.com/office/officeart/2005/8/layout/default"/>
    <dgm:cxn modelId="{02F696D0-E231-4747-8FB8-0857E1B12078}" type="presParOf" srcId="{89D15070-FADC-4BFA-9FA3-A04DF00AA0AF}" destId="{F5ACE7E4-8320-4A0C-9060-0BBE28E0D55D}" srcOrd="6" destOrd="0" presId="urn:microsoft.com/office/officeart/2005/8/layout/default"/>
    <dgm:cxn modelId="{ABD1EE07-9D99-4B1D-9F20-7DA4369DAB2C}" type="presParOf" srcId="{89D15070-FADC-4BFA-9FA3-A04DF00AA0AF}" destId="{AF5DDC70-C4C4-457C-BE33-4EB034612E31}" srcOrd="7" destOrd="0" presId="urn:microsoft.com/office/officeart/2005/8/layout/default"/>
    <dgm:cxn modelId="{B76FA71D-9305-4B69-AA21-E962B708A111}" type="presParOf" srcId="{89D15070-FADC-4BFA-9FA3-A04DF00AA0AF}" destId="{F161BFCF-F0B9-4E51-AA3D-E547F0DC669B}" srcOrd="8" destOrd="0" presId="urn:microsoft.com/office/officeart/2005/8/layout/default"/>
    <dgm:cxn modelId="{59874C55-E1B5-468F-8A54-F66EA7E87A42}" type="presParOf" srcId="{89D15070-FADC-4BFA-9FA3-A04DF00AA0AF}" destId="{90611F33-075B-4390-AAEC-0F383E699362}" srcOrd="9" destOrd="0" presId="urn:microsoft.com/office/officeart/2005/8/layout/default"/>
    <dgm:cxn modelId="{44784E82-8385-49FE-86BB-09AFEDF049FE}" type="presParOf" srcId="{89D15070-FADC-4BFA-9FA3-A04DF00AA0AF}" destId="{ABBC1FDE-E88F-4D00-A173-F70C35D040EF}"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7D37B8-30EC-4982-BCE4-C1332B67090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E880A6E-336D-4DDB-BF92-BD598C588519}">
      <dgm:prSet custT="1"/>
      <dgm:spPr/>
      <dgm:t>
        <a:bodyPr/>
        <a:lstStyle/>
        <a:p>
          <a:pPr>
            <a:lnSpc>
              <a:spcPct val="100000"/>
            </a:lnSpc>
          </a:pPr>
          <a:r>
            <a:rPr lang="en-US" sz="1600" dirty="0"/>
            <a:t>Missy Blackmer</a:t>
          </a:r>
        </a:p>
      </dgm:t>
    </dgm:pt>
    <dgm:pt modelId="{EC3B8CDC-8753-4894-A846-A4F3118CD121}" type="parTrans" cxnId="{0388DE89-9CCA-470C-85E1-5EB318C6DD23}">
      <dgm:prSet/>
      <dgm:spPr/>
      <dgm:t>
        <a:bodyPr/>
        <a:lstStyle/>
        <a:p>
          <a:endParaRPr lang="en-US"/>
        </a:p>
      </dgm:t>
    </dgm:pt>
    <dgm:pt modelId="{1E49071E-6419-43BE-A42A-8C41D0E3A66D}" type="sibTrans" cxnId="{0388DE89-9CCA-470C-85E1-5EB318C6DD23}">
      <dgm:prSet/>
      <dgm:spPr/>
      <dgm:t>
        <a:bodyPr/>
        <a:lstStyle/>
        <a:p>
          <a:endParaRPr lang="en-US"/>
        </a:p>
      </dgm:t>
    </dgm:pt>
    <dgm:pt modelId="{3D838D1B-905A-4C2F-BE51-7596632DBC93}">
      <dgm:prSet custT="1"/>
      <dgm:spPr/>
      <dgm:t>
        <a:bodyPr/>
        <a:lstStyle/>
        <a:p>
          <a:pPr>
            <a:lnSpc>
              <a:spcPct val="100000"/>
            </a:lnSpc>
          </a:pPr>
          <a:r>
            <a:rPr lang="en-US" sz="1200" dirty="0">
              <a:hlinkClick xmlns:r="http://schemas.openxmlformats.org/officeDocument/2006/relationships" r:id="rId1"/>
            </a:rPr>
            <a:t>melissa.blackmer@parkview.com</a:t>
          </a:r>
          <a:endParaRPr lang="en-US" sz="1200" dirty="0"/>
        </a:p>
      </dgm:t>
    </dgm:pt>
    <dgm:pt modelId="{B1FC951C-6D01-43F9-83DE-19EEABD00B0B}" type="parTrans" cxnId="{E205C37D-7BBF-4721-BE84-719B68EC51CD}">
      <dgm:prSet/>
      <dgm:spPr/>
      <dgm:t>
        <a:bodyPr/>
        <a:lstStyle/>
        <a:p>
          <a:endParaRPr lang="en-US"/>
        </a:p>
      </dgm:t>
    </dgm:pt>
    <dgm:pt modelId="{198674D6-5C54-4AD9-9AC2-AF8D1BCF6D68}" type="sibTrans" cxnId="{E205C37D-7BBF-4721-BE84-719B68EC51CD}">
      <dgm:prSet/>
      <dgm:spPr/>
      <dgm:t>
        <a:bodyPr/>
        <a:lstStyle/>
        <a:p>
          <a:endParaRPr lang="en-US"/>
        </a:p>
      </dgm:t>
    </dgm:pt>
    <dgm:pt modelId="{9D1F9599-819A-40B5-B9DC-AB08F748BCBD}">
      <dgm:prSet/>
      <dgm:spPr/>
      <dgm:t>
        <a:bodyPr/>
        <a:lstStyle/>
        <a:p>
          <a:pPr>
            <a:lnSpc>
              <a:spcPct val="100000"/>
            </a:lnSpc>
          </a:pPr>
          <a:r>
            <a:rPr lang="en-US">
              <a:hlinkClick xmlns:r="http://schemas.openxmlformats.org/officeDocument/2006/relationships" r:id="rId2"/>
            </a:rPr>
            <a:t>missy@blackmercoaching.com</a:t>
          </a:r>
          <a:endParaRPr lang="en-US"/>
        </a:p>
      </dgm:t>
    </dgm:pt>
    <dgm:pt modelId="{D470336A-8C3F-4D9B-A8BD-4E08516135BC}" type="parTrans" cxnId="{769EAC7E-FD04-4FCA-B2AD-15B7769F314C}">
      <dgm:prSet/>
      <dgm:spPr/>
      <dgm:t>
        <a:bodyPr/>
        <a:lstStyle/>
        <a:p>
          <a:endParaRPr lang="en-US"/>
        </a:p>
      </dgm:t>
    </dgm:pt>
    <dgm:pt modelId="{3D55A940-6A96-48E8-A1D4-FB34090BE2CE}" type="sibTrans" cxnId="{769EAC7E-FD04-4FCA-B2AD-15B7769F314C}">
      <dgm:prSet/>
      <dgm:spPr/>
      <dgm:t>
        <a:bodyPr/>
        <a:lstStyle/>
        <a:p>
          <a:endParaRPr lang="en-US"/>
        </a:p>
      </dgm:t>
    </dgm:pt>
    <dgm:pt modelId="{4D6A1C5F-4A75-40C5-A6CF-C6FC597E425C}">
      <dgm:prSet/>
      <dgm:spPr/>
      <dgm:t>
        <a:bodyPr/>
        <a:lstStyle/>
        <a:p>
          <a:pPr>
            <a:lnSpc>
              <a:spcPct val="100000"/>
            </a:lnSpc>
          </a:pPr>
          <a:r>
            <a:rPr lang="en-US"/>
            <a:t>260-247-8288	</a:t>
          </a:r>
        </a:p>
      </dgm:t>
    </dgm:pt>
    <dgm:pt modelId="{8ADA9A9E-32D8-475C-ACDC-FF8375979CAD}" type="parTrans" cxnId="{FF5A3F04-39E2-4827-9131-49F254C81405}">
      <dgm:prSet/>
      <dgm:spPr/>
      <dgm:t>
        <a:bodyPr/>
        <a:lstStyle/>
        <a:p>
          <a:endParaRPr lang="en-US"/>
        </a:p>
      </dgm:t>
    </dgm:pt>
    <dgm:pt modelId="{F6A27CF2-179B-4F20-A45F-BD69E317EB14}" type="sibTrans" cxnId="{FF5A3F04-39E2-4827-9131-49F254C81405}">
      <dgm:prSet/>
      <dgm:spPr/>
      <dgm:t>
        <a:bodyPr/>
        <a:lstStyle/>
        <a:p>
          <a:endParaRPr lang="en-US"/>
        </a:p>
      </dgm:t>
    </dgm:pt>
    <dgm:pt modelId="{DE5944D7-85E4-42B0-8FF6-4CFBC1FE3A5D}" type="pres">
      <dgm:prSet presAssocID="{157D37B8-30EC-4982-BCE4-C1332B67090D}" presName="root" presStyleCnt="0">
        <dgm:presLayoutVars>
          <dgm:dir/>
          <dgm:resizeHandles val="exact"/>
        </dgm:presLayoutVars>
      </dgm:prSet>
      <dgm:spPr/>
    </dgm:pt>
    <dgm:pt modelId="{738E84C9-79F6-4D8F-A4BF-67A989628732}" type="pres">
      <dgm:prSet presAssocID="{5E880A6E-336D-4DDB-BF92-BD598C588519}" presName="compNode" presStyleCnt="0"/>
      <dgm:spPr/>
    </dgm:pt>
    <dgm:pt modelId="{EC1B09EA-9500-4303-B2EC-6139E05802D5}" type="pres">
      <dgm:prSet presAssocID="{5E880A6E-336D-4DDB-BF92-BD598C588519}"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91965A5E-4419-499E-A42F-2170254EEAE5}" type="pres">
      <dgm:prSet presAssocID="{5E880A6E-336D-4DDB-BF92-BD598C588519}" presName="spaceRect" presStyleCnt="0"/>
      <dgm:spPr/>
    </dgm:pt>
    <dgm:pt modelId="{B4B09ADA-4BFD-4154-B385-B55BC90421C7}" type="pres">
      <dgm:prSet presAssocID="{5E880A6E-336D-4DDB-BF92-BD598C588519}" presName="textRect" presStyleLbl="revTx" presStyleIdx="0" presStyleCnt="4">
        <dgm:presLayoutVars>
          <dgm:chMax val="1"/>
          <dgm:chPref val="1"/>
        </dgm:presLayoutVars>
      </dgm:prSet>
      <dgm:spPr/>
    </dgm:pt>
    <dgm:pt modelId="{36886015-B00F-4337-B278-4BB916E87F24}" type="pres">
      <dgm:prSet presAssocID="{1E49071E-6419-43BE-A42A-8C41D0E3A66D}" presName="sibTrans" presStyleCnt="0"/>
      <dgm:spPr/>
    </dgm:pt>
    <dgm:pt modelId="{1BD271EE-D809-481F-818C-6458D59475F2}" type="pres">
      <dgm:prSet presAssocID="{3D838D1B-905A-4C2F-BE51-7596632DBC93}" presName="compNode" presStyleCnt="0"/>
      <dgm:spPr/>
    </dgm:pt>
    <dgm:pt modelId="{4D17EF91-3E65-4435-A067-76BCBB6B25EC}" type="pres">
      <dgm:prSet presAssocID="{3D838D1B-905A-4C2F-BE51-7596632DBC93}"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4E8FA21F-3389-4E63-9B8A-3CAB31FD1AF8}" type="pres">
      <dgm:prSet presAssocID="{3D838D1B-905A-4C2F-BE51-7596632DBC93}" presName="spaceRect" presStyleCnt="0"/>
      <dgm:spPr/>
    </dgm:pt>
    <dgm:pt modelId="{C5699849-6FE2-4712-8126-C789E8C1CFCD}" type="pres">
      <dgm:prSet presAssocID="{3D838D1B-905A-4C2F-BE51-7596632DBC93}" presName="textRect" presStyleLbl="revTx" presStyleIdx="1" presStyleCnt="4">
        <dgm:presLayoutVars>
          <dgm:chMax val="1"/>
          <dgm:chPref val="1"/>
        </dgm:presLayoutVars>
      </dgm:prSet>
      <dgm:spPr/>
    </dgm:pt>
    <dgm:pt modelId="{D73BA84A-DB55-4668-8A90-0BD1F201CA33}" type="pres">
      <dgm:prSet presAssocID="{198674D6-5C54-4AD9-9AC2-AF8D1BCF6D68}" presName="sibTrans" presStyleCnt="0"/>
      <dgm:spPr/>
    </dgm:pt>
    <dgm:pt modelId="{C601A866-832D-471B-B2AA-4F3071FDB54A}" type="pres">
      <dgm:prSet presAssocID="{9D1F9599-819A-40B5-B9DC-AB08F748BCBD}" presName="compNode" presStyleCnt="0"/>
      <dgm:spPr/>
    </dgm:pt>
    <dgm:pt modelId="{F019DDD3-1142-4B3F-91D3-A89231A959F8}" type="pres">
      <dgm:prSet presAssocID="{9D1F9599-819A-40B5-B9DC-AB08F748BCBD}"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nvelope"/>
        </a:ext>
      </dgm:extLst>
    </dgm:pt>
    <dgm:pt modelId="{1F14B011-8B31-44FE-86D7-F32C1372BA5B}" type="pres">
      <dgm:prSet presAssocID="{9D1F9599-819A-40B5-B9DC-AB08F748BCBD}" presName="spaceRect" presStyleCnt="0"/>
      <dgm:spPr/>
    </dgm:pt>
    <dgm:pt modelId="{C4AC8DEE-F54E-426F-8019-D8F92B8FCB49}" type="pres">
      <dgm:prSet presAssocID="{9D1F9599-819A-40B5-B9DC-AB08F748BCBD}" presName="textRect" presStyleLbl="revTx" presStyleIdx="2" presStyleCnt="4">
        <dgm:presLayoutVars>
          <dgm:chMax val="1"/>
          <dgm:chPref val="1"/>
        </dgm:presLayoutVars>
      </dgm:prSet>
      <dgm:spPr/>
    </dgm:pt>
    <dgm:pt modelId="{EF7AC82B-16DA-4190-93A4-9619DC6E1DC4}" type="pres">
      <dgm:prSet presAssocID="{3D55A940-6A96-48E8-A1D4-FB34090BE2CE}" presName="sibTrans" presStyleCnt="0"/>
      <dgm:spPr/>
    </dgm:pt>
    <dgm:pt modelId="{FA6F41E4-11B0-410B-B5FB-E9B3D5CBC4D5}" type="pres">
      <dgm:prSet presAssocID="{4D6A1C5F-4A75-40C5-A6CF-C6FC597E425C}" presName="compNode" presStyleCnt="0"/>
      <dgm:spPr/>
    </dgm:pt>
    <dgm:pt modelId="{4921C306-F430-4CD0-9FFC-715164139609}" type="pres">
      <dgm:prSet presAssocID="{4D6A1C5F-4A75-40C5-A6CF-C6FC597E425C}" presName="iconRect" presStyleLbl="node1" presStyleIdx="3" presStyleCnt="4" custLinFactNeighborX="-14145" custLinFactNeighborY="555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pt>
    <dgm:pt modelId="{70D5E974-0FC8-4BB0-9268-2405CE2C6F34}" type="pres">
      <dgm:prSet presAssocID="{4D6A1C5F-4A75-40C5-A6CF-C6FC597E425C}" presName="spaceRect" presStyleCnt="0"/>
      <dgm:spPr/>
    </dgm:pt>
    <dgm:pt modelId="{3FFAE6D7-CB24-44CC-913F-51E7723D0D78}" type="pres">
      <dgm:prSet presAssocID="{4D6A1C5F-4A75-40C5-A6CF-C6FC597E425C}" presName="textRect" presStyleLbl="revTx" presStyleIdx="3" presStyleCnt="4">
        <dgm:presLayoutVars>
          <dgm:chMax val="1"/>
          <dgm:chPref val="1"/>
        </dgm:presLayoutVars>
      </dgm:prSet>
      <dgm:spPr/>
    </dgm:pt>
  </dgm:ptLst>
  <dgm:cxnLst>
    <dgm:cxn modelId="{FF5A3F04-39E2-4827-9131-49F254C81405}" srcId="{157D37B8-30EC-4982-BCE4-C1332B67090D}" destId="{4D6A1C5F-4A75-40C5-A6CF-C6FC597E425C}" srcOrd="3" destOrd="0" parTransId="{8ADA9A9E-32D8-475C-ACDC-FF8375979CAD}" sibTransId="{F6A27CF2-179B-4F20-A45F-BD69E317EB14}"/>
    <dgm:cxn modelId="{FD076E2D-EBCF-4B77-803F-BFFFC2DBE359}" type="presOf" srcId="{157D37B8-30EC-4982-BCE4-C1332B67090D}" destId="{DE5944D7-85E4-42B0-8FF6-4CFBC1FE3A5D}" srcOrd="0" destOrd="0" presId="urn:microsoft.com/office/officeart/2018/2/layout/IconLabelList"/>
    <dgm:cxn modelId="{8CC1DD32-3318-4022-85F7-21D75E567496}" type="presOf" srcId="{9D1F9599-819A-40B5-B9DC-AB08F748BCBD}" destId="{C4AC8DEE-F54E-426F-8019-D8F92B8FCB49}" srcOrd="0" destOrd="0" presId="urn:microsoft.com/office/officeart/2018/2/layout/IconLabelList"/>
    <dgm:cxn modelId="{CE1A1F3D-CEE0-43D1-AFC3-C3E55AD6E90C}" type="presOf" srcId="{5E880A6E-336D-4DDB-BF92-BD598C588519}" destId="{B4B09ADA-4BFD-4154-B385-B55BC90421C7}" srcOrd="0" destOrd="0" presId="urn:microsoft.com/office/officeart/2018/2/layout/IconLabelList"/>
    <dgm:cxn modelId="{E205C37D-7BBF-4721-BE84-719B68EC51CD}" srcId="{157D37B8-30EC-4982-BCE4-C1332B67090D}" destId="{3D838D1B-905A-4C2F-BE51-7596632DBC93}" srcOrd="1" destOrd="0" parTransId="{B1FC951C-6D01-43F9-83DE-19EEABD00B0B}" sibTransId="{198674D6-5C54-4AD9-9AC2-AF8D1BCF6D68}"/>
    <dgm:cxn modelId="{769EAC7E-FD04-4FCA-B2AD-15B7769F314C}" srcId="{157D37B8-30EC-4982-BCE4-C1332B67090D}" destId="{9D1F9599-819A-40B5-B9DC-AB08F748BCBD}" srcOrd="2" destOrd="0" parTransId="{D470336A-8C3F-4D9B-A8BD-4E08516135BC}" sibTransId="{3D55A940-6A96-48E8-A1D4-FB34090BE2CE}"/>
    <dgm:cxn modelId="{0388DE89-9CCA-470C-85E1-5EB318C6DD23}" srcId="{157D37B8-30EC-4982-BCE4-C1332B67090D}" destId="{5E880A6E-336D-4DDB-BF92-BD598C588519}" srcOrd="0" destOrd="0" parTransId="{EC3B8CDC-8753-4894-A846-A4F3118CD121}" sibTransId="{1E49071E-6419-43BE-A42A-8C41D0E3A66D}"/>
    <dgm:cxn modelId="{00C7EA89-B90E-4D93-9DC2-E3C9125915E2}" type="presOf" srcId="{3D838D1B-905A-4C2F-BE51-7596632DBC93}" destId="{C5699849-6FE2-4712-8126-C789E8C1CFCD}" srcOrd="0" destOrd="0" presId="urn:microsoft.com/office/officeart/2018/2/layout/IconLabelList"/>
    <dgm:cxn modelId="{82AF5BC1-D672-43EF-9659-D51190D3056C}" type="presOf" srcId="{4D6A1C5F-4A75-40C5-A6CF-C6FC597E425C}" destId="{3FFAE6D7-CB24-44CC-913F-51E7723D0D78}" srcOrd="0" destOrd="0" presId="urn:microsoft.com/office/officeart/2018/2/layout/IconLabelList"/>
    <dgm:cxn modelId="{B63F6EA7-11E8-4834-A48F-0952A5407E8B}" type="presParOf" srcId="{DE5944D7-85E4-42B0-8FF6-4CFBC1FE3A5D}" destId="{738E84C9-79F6-4D8F-A4BF-67A989628732}" srcOrd="0" destOrd="0" presId="urn:microsoft.com/office/officeart/2018/2/layout/IconLabelList"/>
    <dgm:cxn modelId="{B8BCE7FF-3D35-4AF1-BB56-16E9E9D4EFBF}" type="presParOf" srcId="{738E84C9-79F6-4D8F-A4BF-67A989628732}" destId="{EC1B09EA-9500-4303-B2EC-6139E05802D5}" srcOrd="0" destOrd="0" presId="urn:microsoft.com/office/officeart/2018/2/layout/IconLabelList"/>
    <dgm:cxn modelId="{6CB28550-0E92-456C-9189-0628657419C3}" type="presParOf" srcId="{738E84C9-79F6-4D8F-A4BF-67A989628732}" destId="{91965A5E-4419-499E-A42F-2170254EEAE5}" srcOrd="1" destOrd="0" presId="urn:microsoft.com/office/officeart/2018/2/layout/IconLabelList"/>
    <dgm:cxn modelId="{A71CDAEB-8A17-4E75-A315-DD457A2179DD}" type="presParOf" srcId="{738E84C9-79F6-4D8F-A4BF-67A989628732}" destId="{B4B09ADA-4BFD-4154-B385-B55BC90421C7}" srcOrd="2" destOrd="0" presId="urn:microsoft.com/office/officeart/2018/2/layout/IconLabelList"/>
    <dgm:cxn modelId="{53B50F74-370D-4C77-ADEB-9BACE5E6F788}" type="presParOf" srcId="{DE5944D7-85E4-42B0-8FF6-4CFBC1FE3A5D}" destId="{36886015-B00F-4337-B278-4BB916E87F24}" srcOrd="1" destOrd="0" presId="urn:microsoft.com/office/officeart/2018/2/layout/IconLabelList"/>
    <dgm:cxn modelId="{CC57DD2A-C604-46A5-98AA-1794A0422987}" type="presParOf" srcId="{DE5944D7-85E4-42B0-8FF6-4CFBC1FE3A5D}" destId="{1BD271EE-D809-481F-818C-6458D59475F2}" srcOrd="2" destOrd="0" presId="urn:microsoft.com/office/officeart/2018/2/layout/IconLabelList"/>
    <dgm:cxn modelId="{7B846946-9D11-4318-88CE-8DE1A2F9D469}" type="presParOf" srcId="{1BD271EE-D809-481F-818C-6458D59475F2}" destId="{4D17EF91-3E65-4435-A067-76BCBB6B25EC}" srcOrd="0" destOrd="0" presId="urn:microsoft.com/office/officeart/2018/2/layout/IconLabelList"/>
    <dgm:cxn modelId="{8D273D03-52A0-4C2C-8650-1F0EECD2F1AE}" type="presParOf" srcId="{1BD271EE-D809-481F-818C-6458D59475F2}" destId="{4E8FA21F-3389-4E63-9B8A-3CAB31FD1AF8}" srcOrd="1" destOrd="0" presId="urn:microsoft.com/office/officeart/2018/2/layout/IconLabelList"/>
    <dgm:cxn modelId="{CFE6C0AD-483E-4626-B16F-4F5541613B1B}" type="presParOf" srcId="{1BD271EE-D809-481F-818C-6458D59475F2}" destId="{C5699849-6FE2-4712-8126-C789E8C1CFCD}" srcOrd="2" destOrd="0" presId="urn:microsoft.com/office/officeart/2018/2/layout/IconLabelList"/>
    <dgm:cxn modelId="{3E821BB5-870B-43B6-858E-093AF1CF662B}" type="presParOf" srcId="{DE5944D7-85E4-42B0-8FF6-4CFBC1FE3A5D}" destId="{D73BA84A-DB55-4668-8A90-0BD1F201CA33}" srcOrd="3" destOrd="0" presId="urn:microsoft.com/office/officeart/2018/2/layout/IconLabelList"/>
    <dgm:cxn modelId="{C519363A-1E02-4E2B-8AD6-1A1C79A00BF4}" type="presParOf" srcId="{DE5944D7-85E4-42B0-8FF6-4CFBC1FE3A5D}" destId="{C601A866-832D-471B-B2AA-4F3071FDB54A}" srcOrd="4" destOrd="0" presId="urn:microsoft.com/office/officeart/2018/2/layout/IconLabelList"/>
    <dgm:cxn modelId="{AF791F29-E15B-47C4-BD55-F9FABD8511DC}" type="presParOf" srcId="{C601A866-832D-471B-B2AA-4F3071FDB54A}" destId="{F019DDD3-1142-4B3F-91D3-A89231A959F8}" srcOrd="0" destOrd="0" presId="urn:microsoft.com/office/officeart/2018/2/layout/IconLabelList"/>
    <dgm:cxn modelId="{4AED613B-51DE-41EC-897C-EE44A35B6C26}" type="presParOf" srcId="{C601A866-832D-471B-B2AA-4F3071FDB54A}" destId="{1F14B011-8B31-44FE-86D7-F32C1372BA5B}" srcOrd="1" destOrd="0" presId="urn:microsoft.com/office/officeart/2018/2/layout/IconLabelList"/>
    <dgm:cxn modelId="{76C351E3-CC46-426D-97BB-870F12F3EC58}" type="presParOf" srcId="{C601A866-832D-471B-B2AA-4F3071FDB54A}" destId="{C4AC8DEE-F54E-426F-8019-D8F92B8FCB49}" srcOrd="2" destOrd="0" presId="urn:microsoft.com/office/officeart/2018/2/layout/IconLabelList"/>
    <dgm:cxn modelId="{5A88E6D5-164F-46D2-A1C4-AD8957ADD522}" type="presParOf" srcId="{DE5944D7-85E4-42B0-8FF6-4CFBC1FE3A5D}" destId="{EF7AC82B-16DA-4190-93A4-9619DC6E1DC4}" srcOrd="5" destOrd="0" presId="urn:microsoft.com/office/officeart/2018/2/layout/IconLabelList"/>
    <dgm:cxn modelId="{400004AF-37B4-465C-80D5-FA025E6B3863}" type="presParOf" srcId="{DE5944D7-85E4-42B0-8FF6-4CFBC1FE3A5D}" destId="{FA6F41E4-11B0-410B-B5FB-E9B3D5CBC4D5}" srcOrd="6" destOrd="0" presId="urn:microsoft.com/office/officeart/2018/2/layout/IconLabelList"/>
    <dgm:cxn modelId="{B918A0AC-4E3A-49CA-91C1-8EDCE7B8A190}" type="presParOf" srcId="{FA6F41E4-11B0-410B-B5FB-E9B3D5CBC4D5}" destId="{4921C306-F430-4CD0-9FFC-715164139609}" srcOrd="0" destOrd="0" presId="urn:microsoft.com/office/officeart/2018/2/layout/IconLabelList"/>
    <dgm:cxn modelId="{E9202B3D-9385-4609-933A-035E812ACF56}" type="presParOf" srcId="{FA6F41E4-11B0-410B-B5FB-E9B3D5CBC4D5}" destId="{70D5E974-0FC8-4BB0-9268-2405CE2C6F34}" srcOrd="1" destOrd="0" presId="urn:microsoft.com/office/officeart/2018/2/layout/IconLabelList"/>
    <dgm:cxn modelId="{C242B8FC-9A58-4FFA-A0A8-712A628F501F}" type="presParOf" srcId="{FA6F41E4-11B0-410B-B5FB-E9B3D5CBC4D5}" destId="{3FFAE6D7-CB24-44CC-913F-51E7723D0D7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57A8-295A-4E01-AD36-1CDA86255AB4}">
      <dsp:nvSpPr>
        <dsp:cNvPr id="0" name=""/>
        <dsp:cNvSpPr/>
      </dsp:nvSpPr>
      <dsp:spPr>
        <a:xfrm>
          <a:off x="2741" y="1472426"/>
          <a:ext cx="1957107" cy="124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599EF-8262-4236-81D4-0267E5E9A319}">
      <dsp:nvSpPr>
        <dsp:cNvPr id="0" name=""/>
        <dsp:cNvSpPr/>
      </dsp:nvSpPr>
      <dsp:spPr>
        <a:xfrm>
          <a:off x="220197" y="1679010"/>
          <a:ext cx="1957107" cy="1242763"/>
        </a:xfrm>
        <a:prstGeom prst="roundRect">
          <a:avLst>
            <a:gd name="adj" fmla="val 10000"/>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Defining trauma                       </a:t>
          </a:r>
        </a:p>
      </dsp:txBody>
      <dsp:txXfrm>
        <a:off x="256596" y="1715409"/>
        <a:ext cx="1884309" cy="1169965"/>
      </dsp:txXfrm>
    </dsp:sp>
    <dsp:sp modelId="{621CEA4B-4C89-488E-875E-08C4B8D85049}">
      <dsp:nvSpPr>
        <dsp:cNvPr id="0" name=""/>
        <dsp:cNvSpPr/>
      </dsp:nvSpPr>
      <dsp:spPr>
        <a:xfrm>
          <a:off x="2394761" y="1472426"/>
          <a:ext cx="1957107" cy="124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73789-11E8-44A0-B221-5C3B8E1BC4D1}">
      <dsp:nvSpPr>
        <dsp:cNvPr id="0" name=""/>
        <dsp:cNvSpPr/>
      </dsp:nvSpPr>
      <dsp:spPr>
        <a:xfrm>
          <a:off x="2612217" y="1679010"/>
          <a:ext cx="1957107" cy="1242763"/>
        </a:xfrm>
        <a:prstGeom prst="roundRect">
          <a:avLst>
            <a:gd name="adj" fmla="val 1000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ACEs</a:t>
          </a:r>
        </a:p>
      </dsp:txBody>
      <dsp:txXfrm>
        <a:off x="2648616" y="1715409"/>
        <a:ext cx="1884309" cy="1169965"/>
      </dsp:txXfrm>
    </dsp:sp>
    <dsp:sp modelId="{D40D9228-F0B7-45AF-9CF3-CE831446B8AA}">
      <dsp:nvSpPr>
        <dsp:cNvPr id="0" name=""/>
        <dsp:cNvSpPr/>
      </dsp:nvSpPr>
      <dsp:spPr>
        <a:xfrm>
          <a:off x="4786781" y="1472426"/>
          <a:ext cx="1957107" cy="124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65AE8-80A8-4938-A0D2-C0A7D0F1C61D}">
      <dsp:nvSpPr>
        <dsp:cNvPr id="0" name=""/>
        <dsp:cNvSpPr/>
      </dsp:nvSpPr>
      <dsp:spPr>
        <a:xfrm>
          <a:off x="5004238" y="1679010"/>
          <a:ext cx="1957107" cy="1242763"/>
        </a:xfrm>
        <a:prstGeom prst="roundRect">
          <a:avLst>
            <a:gd name="adj" fmla="val 10000"/>
          </a:avLst>
        </a:prstGeom>
        <a:solidFill>
          <a:srgbClr val="F781F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Trauma Informed Care – the 4 R’s</a:t>
          </a:r>
        </a:p>
      </dsp:txBody>
      <dsp:txXfrm>
        <a:off x="5040637" y="1715409"/>
        <a:ext cx="1884309" cy="1169965"/>
      </dsp:txXfrm>
    </dsp:sp>
    <dsp:sp modelId="{B6B43773-1BE6-4AEE-A87F-812E5872D741}">
      <dsp:nvSpPr>
        <dsp:cNvPr id="0" name=""/>
        <dsp:cNvSpPr/>
      </dsp:nvSpPr>
      <dsp:spPr>
        <a:xfrm>
          <a:off x="7178802" y="1472426"/>
          <a:ext cx="1957107" cy="124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61C4D-3789-48A4-AF5B-9B7D89B1626C}">
      <dsp:nvSpPr>
        <dsp:cNvPr id="0" name=""/>
        <dsp:cNvSpPr/>
      </dsp:nvSpPr>
      <dsp:spPr>
        <a:xfrm>
          <a:off x="7396258" y="1679010"/>
          <a:ext cx="1957107" cy="1242763"/>
        </a:xfrm>
        <a:prstGeom prst="roundRect">
          <a:avLst>
            <a:gd name="adj" fmla="val 10000"/>
          </a:avLst>
        </a:prstGeom>
        <a:solidFill>
          <a:srgbClr val="A630E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How to effectively respond to individuals who have trauma: Compassion and Grace</a:t>
          </a:r>
        </a:p>
      </dsp:txBody>
      <dsp:txXfrm>
        <a:off x="7432657" y="1715409"/>
        <a:ext cx="1884309" cy="1169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B16C9-7AA2-42DD-A719-21D5A68CF0BC}">
      <dsp:nvSpPr>
        <dsp:cNvPr id="0" name=""/>
        <dsp:cNvSpPr/>
      </dsp:nvSpPr>
      <dsp:spPr>
        <a:xfrm>
          <a:off x="1143002" y="81784"/>
          <a:ext cx="2290688" cy="1374412"/>
        </a:xfrm>
        <a:prstGeom prst="rect">
          <a:avLst/>
        </a:prstGeom>
        <a:solidFill>
          <a:srgbClr val="F2800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 in 5 adults in the US live with a mental illness.</a:t>
          </a:r>
        </a:p>
      </dsp:txBody>
      <dsp:txXfrm>
        <a:off x="1143002" y="81784"/>
        <a:ext cx="2290688" cy="1374412"/>
      </dsp:txXfrm>
    </dsp:sp>
    <dsp:sp modelId="{386EB56D-F7F0-460D-B632-C3899296CE97}">
      <dsp:nvSpPr>
        <dsp:cNvPr id="0" name=""/>
        <dsp:cNvSpPr/>
      </dsp:nvSpPr>
      <dsp:spPr>
        <a:xfrm>
          <a:off x="3649106" y="81784"/>
          <a:ext cx="2290688" cy="137441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Trauma is a risk factor in nearly all behavioral health and substance use disorders.</a:t>
          </a:r>
        </a:p>
        <a:p>
          <a:pPr marL="0" lvl="0" indent="0" algn="ctr" defTabSz="533400">
            <a:lnSpc>
              <a:spcPct val="90000"/>
            </a:lnSpc>
            <a:spcBef>
              <a:spcPct val="0"/>
            </a:spcBef>
            <a:spcAft>
              <a:spcPct val="35000"/>
            </a:spcAft>
            <a:buNone/>
          </a:pPr>
          <a:endParaRPr lang="en-US" sz="1200" kern="1200" dirty="0"/>
        </a:p>
      </dsp:txBody>
      <dsp:txXfrm>
        <a:off x="3649106" y="81784"/>
        <a:ext cx="2290688" cy="1374412"/>
      </dsp:txXfrm>
    </dsp:sp>
    <dsp:sp modelId="{F3932689-AA5E-4663-BB68-AF8001D531D8}">
      <dsp:nvSpPr>
        <dsp:cNvPr id="0" name=""/>
        <dsp:cNvSpPr/>
      </dsp:nvSpPr>
      <dsp:spPr>
        <a:xfrm>
          <a:off x="1138077" y="1604381"/>
          <a:ext cx="2290688" cy="1374412"/>
        </a:xfrm>
        <a:prstGeom prst="rect">
          <a:avLst/>
        </a:prstGeom>
        <a:solidFill>
          <a:srgbClr val="F781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n-US" sz="1200" kern="1200" dirty="0"/>
            <a:t>70% of adults in the U.S. have experienced some type of traumatic event at least once in their lives. That's 223.4 million people.</a:t>
          </a:r>
        </a:p>
      </dsp:txBody>
      <dsp:txXfrm>
        <a:off x="1138077" y="1604381"/>
        <a:ext cx="2290688" cy="1374412"/>
      </dsp:txXfrm>
    </dsp:sp>
    <dsp:sp modelId="{F5ACE7E4-8320-4A0C-9060-0BBE28E0D55D}">
      <dsp:nvSpPr>
        <dsp:cNvPr id="0" name=""/>
        <dsp:cNvSpPr/>
      </dsp:nvSpPr>
      <dsp:spPr>
        <a:xfrm>
          <a:off x="3670433" y="1604381"/>
          <a:ext cx="2290688" cy="1374412"/>
        </a:xfrm>
        <a:prstGeom prst="rect">
          <a:avLst/>
        </a:prstGeom>
        <a:solidFill>
          <a:srgbClr val="1661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90% of sexually abused children, 77% of children exposed to a school shooting, and 35% of urban youth exposed to community violence develop Post Traumatic Stress Disorder</a:t>
          </a:r>
        </a:p>
      </dsp:txBody>
      <dsp:txXfrm>
        <a:off x="3670433" y="1604381"/>
        <a:ext cx="2290688" cy="1374412"/>
      </dsp:txXfrm>
    </dsp:sp>
    <dsp:sp modelId="{F161BFCF-F0B9-4E51-AA3D-E547F0DC669B}">
      <dsp:nvSpPr>
        <dsp:cNvPr id="0" name=""/>
        <dsp:cNvSpPr/>
      </dsp:nvSpPr>
      <dsp:spPr>
        <a:xfrm>
          <a:off x="1143002" y="3205994"/>
          <a:ext cx="2290688" cy="1374412"/>
        </a:xfrm>
        <a:prstGeom prst="rect">
          <a:avLst/>
        </a:prstGeom>
        <a:solidFill>
          <a:srgbClr val="A630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Post-traumatic stress disorder (PTSD) is a mental health condition that’s triggered by a terrifying event. Symptoms may include flashbacks, nightmares and severe anxiety, as well as uncontrollable thoughts about the event.</a:t>
          </a:r>
        </a:p>
      </dsp:txBody>
      <dsp:txXfrm>
        <a:off x="1143002" y="3205994"/>
        <a:ext cx="2290688" cy="1374412"/>
      </dsp:txXfrm>
    </dsp:sp>
    <dsp:sp modelId="{ABBC1FDE-E88F-4D00-A173-F70C35D040EF}">
      <dsp:nvSpPr>
        <dsp:cNvPr id="0" name=""/>
        <dsp:cNvSpPr/>
      </dsp:nvSpPr>
      <dsp:spPr>
        <a:xfrm>
          <a:off x="3643013" y="3205994"/>
          <a:ext cx="2290688" cy="137441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PTSD and other mental health disorders lead to suicidal ideation. 12 million Americans seriously thought about suicide in 2019. 44,834 Americans took their life in 2020.  123 people die each day in the US from suicide. </a:t>
          </a:r>
        </a:p>
      </dsp:txBody>
      <dsp:txXfrm>
        <a:off x="3643013" y="3205994"/>
        <a:ext cx="2290688" cy="1374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B09EA-9500-4303-B2EC-6139E05802D5}">
      <dsp:nvSpPr>
        <dsp:cNvPr id="0" name=""/>
        <dsp:cNvSpPr/>
      </dsp:nvSpPr>
      <dsp:spPr>
        <a:xfrm>
          <a:off x="1138979" y="123449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09ADA-4BFD-4154-B385-B55BC90421C7}">
      <dsp:nvSpPr>
        <dsp:cNvPr id="0" name=""/>
        <dsp:cNvSpPr/>
      </dsp:nvSpPr>
      <dsp:spPr>
        <a:xfrm>
          <a:off x="569079" y="245875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Missy Blackmer</a:t>
          </a:r>
        </a:p>
      </dsp:txBody>
      <dsp:txXfrm>
        <a:off x="569079" y="2458750"/>
        <a:ext cx="2072362" cy="720000"/>
      </dsp:txXfrm>
    </dsp:sp>
    <dsp:sp modelId="{4D17EF91-3E65-4435-A067-76BCBB6B25EC}">
      <dsp:nvSpPr>
        <dsp:cNvPr id="0" name=""/>
        <dsp:cNvSpPr/>
      </dsp:nvSpPr>
      <dsp:spPr>
        <a:xfrm>
          <a:off x="3574005" y="123449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99849-6FE2-4712-8126-C789E8C1CFCD}">
      <dsp:nvSpPr>
        <dsp:cNvPr id="0" name=""/>
        <dsp:cNvSpPr/>
      </dsp:nvSpPr>
      <dsp:spPr>
        <a:xfrm>
          <a:off x="3004105" y="245875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hlinkClick xmlns:r="http://schemas.openxmlformats.org/officeDocument/2006/relationships" r:id="rId5"/>
            </a:rPr>
            <a:t>melissa.blackmer@parkview.com</a:t>
          </a:r>
          <a:endParaRPr lang="en-US" sz="1200" kern="1200" dirty="0"/>
        </a:p>
      </dsp:txBody>
      <dsp:txXfrm>
        <a:off x="3004105" y="2458750"/>
        <a:ext cx="2072362" cy="720000"/>
      </dsp:txXfrm>
    </dsp:sp>
    <dsp:sp modelId="{F019DDD3-1142-4B3F-91D3-A89231A959F8}">
      <dsp:nvSpPr>
        <dsp:cNvPr id="0" name=""/>
        <dsp:cNvSpPr/>
      </dsp:nvSpPr>
      <dsp:spPr>
        <a:xfrm>
          <a:off x="6009031" y="1234499"/>
          <a:ext cx="932563" cy="93256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C8DEE-F54E-426F-8019-D8F92B8FCB49}">
      <dsp:nvSpPr>
        <dsp:cNvPr id="0" name=""/>
        <dsp:cNvSpPr/>
      </dsp:nvSpPr>
      <dsp:spPr>
        <a:xfrm>
          <a:off x="5439131" y="245875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hlinkClick xmlns:r="http://schemas.openxmlformats.org/officeDocument/2006/relationships" r:id="rId6"/>
            </a:rPr>
            <a:t>missy@blackmercoaching.com</a:t>
          </a:r>
          <a:endParaRPr lang="en-US" sz="1300" kern="1200"/>
        </a:p>
      </dsp:txBody>
      <dsp:txXfrm>
        <a:off x="5439131" y="2458750"/>
        <a:ext cx="2072362" cy="720000"/>
      </dsp:txXfrm>
    </dsp:sp>
    <dsp:sp modelId="{4921C306-F430-4CD0-9FFC-715164139609}">
      <dsp:nvSpPr>
        <dsp:cNvPr id="0" name=""/>
        <dsp:cNvSpPr/>
      </dsp:nvSpPr>
      <dsp:spPr>
        <a:xfrm>
          <a:off x="8312146" y="1286321"/>
          <a:ext cx="932563" cy="93256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AE6D7-CB24-44CC-913F-51E7723D0D78}">
      <dsp:nvSpPr>
        <dsp:cNvPr id="0" name=""/>
        <dsp:cNvSpPr/>
      </dsp:nvSpPr>
      <dsp:spPr>
        <a:xfrm>
          <a:off x="7874157" y="245875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260-247-8288	</a:t>
          </a:r>
        </a:p>
      </dsp:txBody>
      <dsp:txXfrm>
        <a:off x="7874157" y="2458750"/>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4" tIns="47112" rIns="94224" bIns="47112"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4" tIns="47112" rIns="94224" bIns="47112" rtlCol="0"/>
          <a:lstStyle>
            <a:lvl1pPr algn="r">
              <a:defRPr sz="1200"/>
            </a:lvl1pPr>
          </a:lstStyle>
          <a:p>
            <a:fld id="{B9E92D96-1C20-45FC-9FE5-71AF7B9C78C1}" type="datetimeFigureOut">
              <a:rPr lang="en-US" smtClean="0"/>
              <a:t>3/31/2022</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4" tIns="47112" rIns="94224" bIns="47112"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4" tIns="47112" rIns="94224" bIns="471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4" tIns="47112" rIns="94224" bIns="47112"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4" tIns="47112" rIns="94224" bIns="47112" rtlCol="0" anchor="b"/>
          <a:lstStyle>
            <a:lvl1pPr algn="r">
              <a:defRPr sz="1200"/>
            </a:lvl1pPr>
          </a:lstStyle>
          <a:p>
            <a:fld id="{1E7B6E6D-C039-427C-9C80-434DB6E37105}" type="slidenum">
              <a:rPr lang="en-US" smtClean="0"/>
              <a:t>‹#›</a:t>
            </a:fld>
            <a:endParaRPr lang="en-US"/>
          </a:p>
        </p:txBody>
      </p:sp>
    </p:spTree>
    <p:extLst>
      <p:ext uri="{BB962C8B-B14F-4D97-AF65-F5344CB8AC3E}">
        <p14:creationId xmlns:p14="http://schemas.microsoft.com/office/powerpoint/2010/main" val="378973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1</a:t>
            </a:fld>
            <a:endParaRPr lang="en-US"/>
          </a:p>
        </p:txBody>
      </p:sp>
    </p:spTree>
    <p:extLst>
      <p:ext uri="{BB962C8B-B14F-4D97-AF65-F5344CB8AC3E}">
        <p14:creationId xmlns:p14="http://schemas.microsoft.com/office/powerpoint/2010/main" val="3564943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10</a:t>
            </a:fld>
            <a:endParaRPr lang="en-US"/>
          </a:p>
        </p:txBody>
      </p:sp>
    </p:spTree>
    <p:extLst>
      <p:ext uri="{BB962C8B-B14F-4D97-AF65-F5344CB8AC3E}">
        <p14:creationId xmlns:p14="http://schemas.microsoft.com/office/powerpoint/2010/main" val="395630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11</a:t>
            </a:fld>
            <a:endParaRPr lang="en-US"/>
          </a:p>
        </p:txBody>
      </p:sp>
    </p:spTree>
    <p:extLst>
      <p:ext uri="{BB962C8B-B14F-4D97-AF65-F5344CB8AC3E}">
        <p14:creationId xmlns:p14="http://schemas.microsoft.com/office/powerpoint/2010/main" val="35700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12</a:t>
            </a:fld>
            <a:endParaRPr lang="en-US"/>
          </a:p>
        </p:txBody>
      </p:sp>
    </p:spTree>
    <p:extLst>
      <p:ext uri="{BB962C8B-B14F-4D97-AF65-F5344CB8AC3E}">
        <p14:creationId xmlns:p14="http://schemas.microsoft.com/office/powerpoint/2010/main" val="2539832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13</a:t>
            </a:fld>
            <a:endParaRPr lang="en-US"/>
          </a:p>
        </p:txBody>
      </p:sp>
    </p:spTree>
    <p:extLst>
      <p:ext uri="{BB962C8B-B14F-4D97-AF65-F5344CB8AC3E}">
        <p14:creationId xmlns:p14="http://schemas.microsoft.com/office/powerpoint/2010/main" val="21137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600" dirty="0">
                <a:latin typeface="Georgia" panose="02040502050405020303" pitchFamily="18" charset="0"/>
              </a:rPr>
              <a:t>The CDC-Kaiser Permanente Adverse Childhood Experiences (ACE) Study is one of the largest investigations of childhood abuse and neglect and household challenges and later-life health and well-being. The original ACE Study was conducted from 1995 to 1997 with two waves of data collection. Over 17,000 participants.</a:t>
            </a:r>
          </a:p>
          <a:p>
            <a:pPr>
              <a:buFont typeface="Arial" panose="020B0604020202020204" pitchFamily="34" charset="0"/>
              <a:buChar char="•"/>
            </a:pPr>
            <a:endParaRPr lang="en-US" sz="1600" dirty="0">
              <a:latin typeface="Georgia" panose="02040502050405020303" pitchFamily="18" charset="0"/>
            </a:endParaRPr>
          </a:p>
          <a:p>
            <a:pPr>
              <a:buFont typeface="Arial" panose="020B0604020202020204" pitchFamily="34" charset="0"/>
              <a:buChar char="•"/>
            </a:pPr>
            <a:r>
              <a:rPr lang="en-US" sz="1600" dirty="0">
                <a:latin typeface="Georgia" panose="02040502050405020303" pitchFamily="18" charset="0"/>
              </a:rPr>
              <a:t>ACEs are common across all populations. Almost two-thirds of study participants reported at least one ACE, and more than one in five reported three or more ACEs.</a:t>
            </a:r>
          </a:p>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14</a:t>
            </a:fld>
            <a:endParaRPr lang="en-US"/>
          </a:p>
        </p:txBody>
      </p:sp>
    </p:spTree>
    <p:extLst>
      <p:ext uri="{BB962C8B-B14F-4D97-AF65-F5344CB8AC3E}">
        <p14:creationId xmlns:p14="http://schemas.microsoft.com/office/powerpoint/2010/main" val="305230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15</a:t>
            </a:fld>
            <a:endParaRPr lang="en-US"/>
          </a:p>
        </p:txBody>
      </p:sp>
    </p:spTree>
    <p:extLst>
      <p:ext uri="{BB962C8B-B14F-4D97-AF65-F5344CB8AC3E}">
        <p14:creationId xmlns:p14="http://schemas.microsoft.com/office/powerpoint/2010/main" val="39893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16</a:t>
            </a:fld>
            <a:endParaRPr lang="en-US"/>
          </a:p>
        </p:txBody>
      </p:sp>
    </p:spTree>
    <p:extLst>
      <p:ext uri="{BB962C8B-B14F-4D97-AF65-F5344CB8AC3E}">
        <p14:creationId xmlns:p14="http://schemas.microsoft.com/office/powerpoint/2010/main" val="373337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17</a:t>
            </a:fld>
            <a:endParaRPr lang="en-US"/>
          </a:p>
        </p:txBody>
      </p:sp>
    </p:spTree>
    <p:extLst>
      <p:ext uri="{BB962C8B-B14F-4D97-AF65-F5344CB8AC3E}">
        <p14:creationId xmlns:p14="http://schemas.microsoft.com/office/powerpoint/2010/main" val="28880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18</a:t>
            </a:fld>
            <a:endParaRPr lang="en-US"/>
          </a:p>
        </p:txBody>
      </p:sp>
    </p:spTree>
    <p:extLst>
      <p:ext uri="{BB962C8B-B14F-4D97-AF65-F5344CB8AC3E}">
        <p14:creationId xmlns:p14="http://schemas.microsoft.com/office/powerpoint/2010/main" val="3956138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19</a:t>
            </a:fld>
            <a:endParaRPr lang="en-US"/>
          </a:p>
        </p:txBody>
      </p:sp>
    </p:spTree>
    <p:extLst>
      <p:ext uri="{BB962C8B-B14F-4D97-AF65-F5344CB8AC3E}">
        <p14:creationId xmlns:p14="http://schemas.microsoft.com/office/powerpoint/2010/main" val="256599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2</a:t>
            </a:fld>
            <a:endParaRPr lang="en-US"/>
          </a:p>
        </p:txBody>
      </p:sp>
    </p:spTree>
    <p:extLst>
      <p:ext uri="{BB962C8B-B14F-4D97-AF65-F5344CB8AC3E}">
        <p14:creationId xmlns:p14="http://schemas.microsoft.com/office/powerpoint/2010/main" val="1214029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20</a:t>
            </a:fld>
            <a:endParaRPr lang="en-US"/>
          </a:p>
        </p:txBody>
      </p:sp>
    </p:spTree>
    <p:extLst>
      <p:ext uri="{BB962C8B-B14F-4D97-AF65-F5344CB8AC3E}">
        <p14:creationId xmlns:p14="http://schemas.microsoft.com/office/powerpoint/2010/main" val="445996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nSpc>
                <a:spcPct val="90000"/>
              </a:lnSpc>
            </a:pPr>
            <a:r>
              <a:rPr lang="en-US" sz="1400" dirty="0"/>
              <a:t>Trauma Triggers are often connected to 5 senses (implicit memory)</a:t>
            </a:r>
          </a:p>
          <a:p>
            <a:pPr lvl="1">
              <a:lnSpc>
                <a:spcPct val="90000"/>
              </a:lnSpc>
            </a:pPr>
            <a:r>
              <a:rPr lang="en-US" sz="1400" dirty="0"/>
              <a:t>Touch</a:t>
            </a:r>
          </a:p>
          <a:p>
            <a:pPr lvl="2">
              <a:lnSpc>
                <a:spcPct val="90000"/>
              </a:lnSpc>
              <a:buFont typeface="Courier New" panose="02070309020205020404" pitchFamily="49" charset="0"/>
              <a:buChar char="o"/>
            </a:pPr>
            <a:r>
              <a:rPr lang="en-US" dirty="0"/>
              <a:t>Avoid touching; especially without permission</a:t>
            </a:r>
          </a:p>
          <a:p>
            <a:pPr lvl="2">
              <a:lnSpc>
                <a:spcPct val="90000"/>
              </a:lnSpc>
              <a:buFont typeface="Courier New" panose="02070309020205020404" pitchFamily="49" charset="0"/>
              <a:buChar char="o"/>
            </a:pPr>
            <a:r>
              <a:rPr lang="en-US" dirty="0"/>
              <a:t>Give them space to calm down </a:t>
            </a:r>
          </a:p>
          <a:p>
            <a:pPr lvl="1">
              <a:lnSpc>
                <a:spcPct val="90000"/>
              </a:lnSpc>
            </a:pPr>
            <a:r>
              <a:rPr lang="en-US" sz="1400" dirty="0"/>
              <a:t>Sound</a:t>
            </a:r>
          </a:p>
          <a:p>
            <a:pPr lvl="2">
              <a:lnSpc>
                <a:spcPct val="90000"/>
              </a:lnSpc>
              <a:buFont typeface="Courier New" panose="02070309020205020404" pitchFamily="49" charset="0"/>
              <a:buChar char="o"/>
            </a:pPr>
            <a:r>
              <a:rPr lang="en-US" dirty="0"/>
              <a:t>Use calm voice/be aware of tone</a:t>
            </a:r>
          </a:p>
          <a:p>
            <a:pPr lvl="2">
              <a:lnSpc>
                <a:spcPct val="90000"/>
              </a:lnSpc>
              <a:buFont typeface="Courier New" panose="02070309020205020404" pitchFamily="49" charset="0"/>
              <a:buChar char="o"/>
            </a:pPr>
            <a:r>
              <a:rPr lang="en-US" dirty="0"/>
              <a:t>May need a quiet space to calm down. </a:t>
            </a:r>
          </a:p>
          <a:p>
            <a:pPr lvl="1">
              <a:lnSpc>
                <a:spcPct val="90000"/>
              </a:lnSpc>
            </a:pPr>
            <a:r>
              <a:rPr lang="en-US" sz="1400" dirty="0"/>
              <a:t>Smell</a:t>
            </a:r>
          </a:p>
          <a:p>
            <a:pPr lvl="2">
              <a:lnSpc>
                <a:spcPct val="90000"/>
              </a:lnSpc>
              <a:buFont typeface="Courier New" panose="02070309020205020404" pitchFamily="49" charset="0"/>
              <a:buChar char="o"/>
            </a:pPr>
            <a:r>
              <a:rPr lang="en-US" dirty="0"/>
              <a:t>Scents that can trigger: food, cologne, perfume, flowers, detergent/soap</a:t>
            </a:r>
          </a:p>
          <a:p>
            <a:pPr lvl="1">
              <a:lnSpc>
                <a:spcPct val="90000"/>
              </a:lnSpc>
            </a:pPr>
            <a:r>
              <a:rPr lang="en-US" sz="1400" dirty="0"/>
              <a:t>Sight</a:t>
            </a:r>
          </a:p>
          <a:p>
            <a:pPr lvl="2">
              <a:lnSpc>
                <a:spcPct val="90000"/>
              </a:lnSpc>
              <a:buFont typeface="Courier New" panose="02070309020205020404" pitchFamily="49" charset="0"/>
              <a:buChar char="o"/>
            </a:pPr>
            <a:r>
              <a:rPr lang="en-US" dirty="0"/>
              <a:t>Colors, outfits, locations</a:t>
            </a:r>
          </a:p>
          <a:p>
            <a:pPr lvl="1">
              <a:lnSpc>
                <a:spcPct val="90000"/>
              </a:lnSpc>
            </a:pPr>
            <a:r>
              <a:rPr lang="en-US" sz="1400" dirty="0"/>
              <a:t>Taste</a:t>
            </a:r>
          </a:p>
          <a:p>
            <a:pPr lvl="2">
              <a:lnSpc>
                <a:spcPct val="90000"/>
              </a:lnSpc>
              <a:buFont typeface="Courier New" panose="02070309020205020404" pitchFamily="49" charset="0"/>
              <a:buChar char="o"/>
            </a:pPr>
            <a:r>
              <a:rPr lang="en-US" dirty="0"/>
              <a:t>Foods</a:t>
            </a:r>
          </a:p>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21</a:t>
            </a:fld>
            <a:endParaRPr lang="en-US"/>
          </a:p>
        </p:txBody>
      </p:sp>
    </p:spTree>
    <p:extLst>
      <p:ext uri="{BB962C8B-B14F-4D97-AF65-F5344CB8AC3E}">
        <p14:creationId xmlns:p14="http://schemas.microsoft.com/office/powerpoint/2010/main" val="3788460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nSpc>
                <a:spcPct val="90000"/>
              </a:lnSpc>
            </a:pPr>
            <a:r>
              <a:rPr lang="en-US" sz="1400" dirty="0"/>
              <a:t>Trauma Triggers are often connected to 5 senses (implicit memory)</a:t>
            </a:r>
          </a:p>
          <a:p>
            <a:pPr lvl="1">
              <a:lnSpc>
                <a:spcPct val="90000"/>
              </a:lnSpc>
            </a:pPr>
            <a:r>
              <a:rPr lang="en-US" sz="1400" dirty="0"/>
              <a:t>Touch</a:t>
            </a:r>
          </a:p>
          <a:p>
            <a:pPr lvl="2">
              <a:lnSpc>
                <a:spcPct val="90000"/>
              </a:lnSpc>
              <a:buFont typeface="Courier New" panose="02070309020205020404" pitchFamily="49" charset="0"/>
              <a:buChar char="o"/>
            </a:pPr>
            <a:r>
              <a:rPr lang="en-US" dirty="0"/>
              <a:t>Avoid touching; especially without permission</a:t>
            </a:r>
          </a:p>
          <a:p>
            <a:pPr lvl="2">
              <a:lnSpc>
                <a:spcPct val="90000"/>
              </a:lnSpc>
              <a:buFont typeface="Courier New" panose="02070309020205020404" pitchFamily="49" charset="0"/>
              <a:buChar char="o"/>
            </a:pPr>
            <a:r>
              <a:rPr lang="en-US" dirty="0"/>
              <a:t>Give them space to calm down </a:t>
            </a:r>
          </a:p>
          <a:p>
            <a:pPr lvl="1">
              <a:lnSpc>
                <a:spcPct val="90000"/>
              </a:lnSpc>
            </a:pPr>
            <a:r>
              <a:rPr lang="en-US" sz="1400" dirty="0"/>
              <a:t>Sound</a:t>
            </a:r>
          </a:p>
          <a:p>
            <a:pPr lvl="2">
              <a:lnSpc>
                <a:spcPct val="90000"/>
              </a:lnSpc>
              <a:buFont typeface="Courier New" panose="02070309020205020404" pitchFamily="49" charset="0"/>
              <a:buChar char="o"/>
            </a:pPr>
            <a:r>
              <a:rPr lang="en-US" dirty="0"/>
              <a:t>Use calm voice/be aware of tone</a:t>
            </a:r>
          </a:p>
          <a:p>
            <a:pPr lvl="2">
              <a:lnSpc>
                <a:spcPct val="90000"/>
              </a:lnSpc>
              <a:buFont typeface="Courier New" panose="02070309020205020404" pitchFamily="49" charset="0"/>
              <a:buChar char="o"/>
            </a:pPr>
            <a:r>
              <a:rPr lang="en-US" dirty="0"/>
              <a:t>May need a quiet space to calm down. </a:t>
            </a:r>
          </a:p>
          <a:p>
            <a:pPr lvl="1">
              <a:lnSpc>
                <a:spcPct val="90000"/>
              </a:lnSpc>
            </a:pPr>
            <a:r>
              <a:rPr lang="en-US" sz="1400" dirty="0"/>
              <a:t>Smell</a:t>
            </a:r>
          </a:p>
          <a:p>
            <a:pPr lvl="2">
              <a:lnSpc>
                <a:spcPct val="90000"/>
              </a:lnSpc>
              <a:buFont typeface="Courier New" panose="02070309020205020404" pitchFamily="49" charset="0"/>
              <a:buChar char="o"/>
            </a:pPr>
            <a:r>
              <a:rPr lang="en-US" dirty="0"/>
              <a:t>Scents that can trigger: food, cologne, perfume, flowers, detergent/soap</a:t>
            </a:r>
          </a:p>
          <a:p>
            <a:pPr lvl="1">
              <a:lnSpc>
                <a:spcPct val="90000"/>
              </a:lnSpc>
            </a:pPr>
            <a:r>
              <a:rPr lang="en-US" sz="1400" dirty="0"/>
              <a:t>Sight</a:t>
            </a:r>
          </a:p>
          <a:p>
            <a:pPr lvl="2">
              <a:lnSpc>
                <a:spcPct val="90000"/>
              </a:lnSpc>
              <a:buFont typeface="Courier New" panose="02070309020205020404" pitchFamily="49" charset="0"/>
              <a:buChar char="o"/>
            </a:pPr>
            <a:r>
              <a:rPr lang="en-US" dirty="0"/>
              <a:t>Colors, outfits, locations</a:t>
            </a:r>
          </a:p>
          <a:p>
            <a:pPr lvl="1">
              <a:lnSpc>
                <a:spcPct val="90000"/>
              </a:lnSpc>
            </a:pPr>
            <a:r>
              <a:rPr lang="en-US" sz="1400" dirty="0"/>
              <a:t>Taste</a:t>
            </a:r>
          </a:p>
          <a:p>
            <a:pPr lvl="2">
              <a:lnSpc>
                <a:spcPct val="90000"/>
              </a:lnSpc>
              <a:buFont typeface="Courier New" panose="02070309020205020404" pitchFamily="49" charset="0"/>
              <a:buChar char="o"/>
            </a:pPr>
            <a:r>
              <a:rPr lang="en-US" dirty="0"/>
              <a:t>Foods</a:t>
            </a:r>
          </a:p>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22</a:t>
            </a:fld>
            <a:endParaRPr lang="en-US"/>
          </a:p>
        </p:txBody>
      </p:sp>
    </p:spTree>
    <p:extLst>
      <p:ext uri="{BB962C8B-B14F-4D97-AF65-F5344CB8AC3E}">
        <p14:creationId xmlns:p14="http://schemas.microsoft.com/office/powerpoint/2010/main" val="324652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nSpc>
                <a:spcPct val="90000"/>
              </a:lnSpc>
            </a:pPr>
            <a:r>
              <a:rPr lang="en-US" sz="1400" dirty="0"/>
              <a:t>This includes church staff and lay leaders!  Set healthy boundaries and know your community resources. </a:t>
            </a:r>
            <a:endParaRPr lang="en-US" dirty="0"/>
          </a:p>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23</a:t>
            </a:fld>
            <a:endParaRPr lang="en-US"/>
          </a:p>
        </p:txBody>
      </p:sp>
    </p:spTree>
    <p:extLst>
      <p:ext uri="{BB962C8B-B14F-4D97-AF65-F5344CB8AC3E}">
        <p14:creationId xmlns:p14="http://schemas.microsoft.com/office/powerpoint/2010/main" val="1797857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24</a:t>
            </a:fld>
            <a:endParaRPr lang="en-US"/>
          </a:p>
        </p:txBody>
      </p:sp>
    </p:spTree>
    <p:extLst>
      <p:ext uri="{BB962C8B-B14F-4D97-AF65-F5344CB8AC3E}">
        <p14:creationId xmlns:p14="http://schemas.microsoft.com/office/powerpoint/2010/main" val="3391835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25</a:t>
            </a:fld>
            <a:endParaRPr lang="en-US"/>
          </a:p>
        </p:txBody>
      </p:sp>
    </p:spTree>
    <p:extLst>
      <p:ext uri="{BB962C8B-B14F-4D97-AF65-F5344CB8AC3E}">
        <p14:creationId xmlns:p14="http://schemas.microsoft.com/office/powerpoint/2010/main" val="408532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Curiosity is a strong desire to learn something.  We admit we don’t know the answer and our mind is open. </a:t>
            </a:r>
          </a:p>
          <a:p>
            <a:endParaRPr lang="en-US" dirty="0"/>
          </a:p>
          <a:p>
            <a:r>
              <a:rPr lang="en-US" dirty="0"/>
              <a:t>Compassion is incompatible with blame and accusation.  Believe that every person wants to be known. </a:t>
            </a:r>
          </a:p>
          <a:p>
            <a:endParaRPr lang="en-US" dirty="0"/>
          </a:p>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26</a:t>
            </a:fld>
            <a:endParaRPr lang="en-US"/>
          </a:p>
        </p:txBody>
      </p:sp>
    </p:spTree>
    <p:extLst>
      <p:ext uri="{BB962C8B-B14F-4D97-AF65-F5344CB8AC3E}">
        <p14:creationId xmlns:p14="http://schemas.microsoft.com/office/powerpoint/2010/main" val="3651158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27</a:t>
            </a:fld>
            <a:endParaRPr lang="en-US"/>
          </a:p>
        </p:txBody>
      </p:sp>
    </p:spTree>
    <p:extLst>
      <p:ext uri="{BB962C8B-B14F-4D97-AF65-F5344CB8AC3E}">
        <p14:creationId xmlns:p14="http://schemas.microsoft.com/office/powerpoint/2010/main" val="1659366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28</a:t>
            </a:fld>
            <a:endParaRPr lang="en-US"/>
          </a:p>
        </p:txBody>
      </p:sp>
    </p:spTree>
    <p:extLst>
      <p:ext uri="{BB962C8B-B14F-4D97-AF65-F5344CB8AC3E}">
        <p14:creationId xmlns:p14="http://schemas.microsoft.com/office/powerpoint/2010/main" val="2241153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29</a:t>
            </a:fld>
            <a:endParaRPr lang="en-US"/>
          </a:p>
        </p:txBody>
      </p:sp>
    </p:spTree>
    <p:extLst>
      <p:ext uri="{BB962C8B-B14F-4D97-AF65-F5344CB8AC3E}">
        <p14:creationId xmlns:p14="http://schemas.microsoft.com/office/powerpoint/2010/main" val="134038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TRIGGER WARNING – LEAN INTO YOUR COPING MECHANISMS TODAY</a:t>
            </a:r>
          </a:p>
        </p:txBody>
      </p:sp>
      <p:sp>
        <p:nvSpPr>
          <p:cNvPr id="4" name="Slide Number Placeholder 3"/>
          <p:cNvSpPr>
            <a:spLocks noGrp="1"/>
          </p:cNvSpPr>
          <p:nvPr>
            <p:ph type="sldNum" sz="quarter" idx="5"/>
          </p:nvPr>
        </p:nvSpPr>
        <p:spPr/>
        <p:txBody>
          <a:bodyPr/>
          <a:lstStyle/>
          <a:p>
            <a:fld id="{1E7B6E6D-C039-427C-9C80-434DB6E37105}" type="slidenum">
              <a:rPr lang="en-US" smtClean="0"/>
              <a:t>3</a:t>
            </a:fld>
            <a:endParaRPr lang="en-US"/>
          </a:p>
        </p:txBody>
      </p:sp>
    </p:spTree>
    <p:extLst>
      <p:ext uri="{BB962C8B-B14F-4D97-AF65-F5344CB8AC3E}">
        <p14:creationId xmlns:p14="http://schemas.microsoft.com/office/powerpoint/2010/main" val="560491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To be vulnerable and really be an instrument that can shatter shame, we have to work on ourselves to.  We have to be able to say to ourselves that it’s ok to NOT be ok.  </a:t>
            </a:r>
          </a:p>
          <a:p>
            <a:endParaRPr lang="en-US" dirty="0"/>
          </a:p>
          <a:p>
            <a:r>
              <a:rPr lang="en-US" sz="1900" dirty="0">
                <a:latin typeface="Calibri" panose="020F0502020204030204" pitchFamily="34" charset="0"/>
                <a:ea typeface="Calibri" panose="020F0502020204030204" pitchFamily="34" charset="0"/>
                <a:cs typeface="Times New Roman" panose="02020603050405020304" pitchFamily="18" charset="0"/>
              </a:rPr>
              <a:t>Challenge:  learn more about yourself so that your vulnerability translates into shame shattering compassion. </a:t>
            </a:r>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30</a:t>
            </a:fld>
            <a:endParaRPr lang="en-US"/>
          </a:p>
        </p:txBody>
      </p:sp>
    </p:spTree>
    <p:extLst>
      <p:ext uri="{BB962C8B-B14F-4D97-AF65-F5344CB8AC3E}">
        <p14:creationId xmlns:p14="http://schemas.microsoft.com/office/powerpoint/2010/main" val="2283767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31</a:t>
            </a:fld>
            <a:endParaRPr lang="en-US"/>
          </a:p>
        </p:txBody>
      </p:sp>
    </p:spTree>
    <p:extLst>
      <p:ext uri="{BB962C8B-B14F-4D97-AF65-F5344CB8AC3E}">
        <p14:creationId xmlns:p14="http://schemas.microsoft.com/office/powerpoint/2010/main" val="3608705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32</a:t>
            </a:fld>
            <a:endParaRPr lang="en-US"/>
          </a:p>
        </p:txBody>
      </p:sp>
    </p:spTree>
    <p:extLst>
      <p:ext uri="{BB962C8B-B14F-4D97-AF65-F5344CB8AC3E}">
        <p14:creationId xmlns:p14="http://schemas.microsoft.com/office/powerpoint/2010/main" val="2870911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33</a:t>
            </a:fld>
            <a:endParaRPr lang="en-US"/>
          </a:p>
        </p:txBody>
      </p:sp>
    </p:spTree>
    <p:extLst>
      <p:ext uri="{BB962C8B-B14F-4D97-AF65-F5344CB8AC3E}">
        <p14:creationId xmlns:p14="http://schemas.microsoft.com/office/powerpoint/2010/main" val="1232916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34</a:t>
            </a:fld>
            <a:endParaRPr lang="en-US"/>
          </a:p>
        </p:txBody>
      </p:sp>
    </p:spTree>
    <p:extLst>
      <p:ext uri="{BB962C8B-B14F-4D97-AF65-F5344CB8AC3E}">
        <p14:creationId xmlns:p14="http://schemas.microsoft.com/office/powerpoint/2010/main" val="520129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35</a:t>
            </a:fld>
            <a:endParaRPr lang="en-US"/>
          </a:p>
        </p:txBody>
      </p:sp>
    </p:spTree>
    <p:extLst>
      <p:ext uri="{BB962C8B-B14F-4D97-AF65-F5344CB8AC3E}">
        <p14:creationId xmlns:p14="http://schemas.microsoft.com/office/powerpoint/2010/main" val="2340157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36</a:t>
            </a:fld>
            <a:endParaRPr lang="en-US"/>
          </a:p>
        </p:txBody>
      </p:sp>
    </p:spTree>
    <p:extLst>
      <p:ext uri="{BB962C8B-B14F-4D97-AF65-F5344CB8AC3E}">
        <p14:creationId xmlns:p14="http://schemas.microsoft.com/office/powerpoint/2010/main" val="2975388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37</a:t>
            </a:fld>
            <a:endParaRPr lang="en-US"/>
          </a:p>
        </p:txBody>
      </p:sp>
    </p:spTree>
    <p:extLst>
      <p:ext uri="{BB962C8B-B14F-4D97-AF65-F5344CB8AC3E}">
        <p14:creationId xmlns:p14="http://schemas.microsoft.com/office/powerpoint/2010/main" val="1242959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38</a:t>
            </a:fld>
            <a:endParaRPr lang="en-US"/>
          </a:p>
        </p:txBody>
      </p:sp>
    </p:spTree>
    <p:extLst>
      <p:ext uri="{BB962C8B-B14F-4D97-AF65-F5344CB8AC3E}">
        <p14:creationId xmlns:p14="http://schemas.microsoft.com/office/powerpoint/2010/main" val="1635544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39</a:t>
            </a:fld>
            <a:endParaRPr lang="en-US"/>
          </a:p>
        </p:txBody>
      </p:sp>
    </p:spTree>
    <p:extLst>
      <p:ext uri="{BB962C8B-B14F-4D97-AF65-F5344CB8AC3E}">
        <p14:creationId xmlns:p14="http://schemas.microsoft.com/office/powerpoint/2010/main" val="137125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4</a:t>
            </a:fld>
            <a:endParaRPr lang="en-US"/>
          </a:p>
        </p:txBody>
      </p:sp>
    </p:spTree>
    <p:extLst>
      <p:ext uri="{BB962C8B-B14F-4D97-AF65-F5344CB8AC3E}">
        <p14:creationId xmlns:p14="http://schemas.microsoft.com/office/powerpoint/2010/main" val="87297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5</a:t>
            </a:fld>
            <a:endParaRPr lang="en-US"/>
          </a:p>
        </p:txBody>
      </p:sp>
    </p:spTree>
    <p:extLst>
      <p:ext uri="{BB962C8B-B14F-4D97-AF65-F5344CB8AC3E}">
        <p14:creationId xmlns:p14="http://schemas.microsoft.com/office/powerpoint/2010/main" val="126184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6</a:t>
            </a:fld>
            <a:endParaRPr lang="en-US"/>
          </a:p>
        </p:txBody>
      </p:sp>
    </p:spTree>
    <p:extLst>
      <p:ext uri="{BB962C8B-B14F-4D97-AF65-F5344CB8AC3E}">
        <p14:creationId xmlns:p14="http://schemas.microsoft.com/office/powerpoint/2010/main" val="194002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76670" indent="-176670">
              <a:buFont typeface="Arial" panose="020B0604020202020204" pitchFamily="34" charset="0"/>
              <a:buChar char="•"/>
            </a:pPr>
            <a:r>
              <a:rPr lang="en-US" sz="1800" dirty="0"/>
              <a:t>Chronic and common stressors can cause significant alternations in a child’s neurodevelopment. </a:t>
            </a:r>
          </a:p>
          <a:p>
            <a:pPr marL="176670" indent="-176670">
              <a:buFont typeface="Arial" panose="020B0604020202020204" pitchFamily="34" charset="0"/>
              <a:buChar char="•"/>
            </a:pPr>
            <a:r>
              <a:rPr lang="en-US" sz="1800" dirty="0"/>
              <a:t>Maternal anxiety/depression have shown to be predictive in some cases of increased risk for neurodevelopmental disorders, including ADHD. </a:t>
            </a:r>
          </a:p>
          <a:p>
            <a:pPr marL="176670" indent="-176670">
              <a:buFont typeface="Arial" panose="020B0604020202020204" pitchFamily="34" charset="0"/>
              <a:buChar char="•"/>
            </a:pPr>
            <a:r>
              <a:rPr lang="en-US" sz="1800" dirty="0"/>
              <a:t>Substance use in pregnancy</a:t>
            </a:r>
          </a:p>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7</a:t>
            </a:fld>
            <a:endParaRPr lang="en-US"/>
          </a:p>
        </p:txBody>
      </p:sp>
    </p:spTree>
    <p:extLst>
      <p:ext uri="{BB962C8B-B14F-4D97-AF65-F5344CB8AC3E}">
        <p14:creationId xmlns:p14="http://schemas.microsoft.com/office/powerpoint/2010/main" val="171497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nSpc>
                <a:spcPct val="90000"/>
              </a:lnSpc>
            </a:pPr>
            <a:r>
              <a:rPr lang="en-US" sz="1400" dirty="0"/>
              <a:t>As an infant experiences something or learns something for the first time, a strong neural connection is made. If this experience is repeated, the connection is reactivated and becomes strengthened. </a:t>
            </a:r>
          </a:p>
          <a:p>
            <a:pPr>
              <a:lnSpc>
                <a:spcPct val="90000"/>
              </a:lnSpc>
            </a:pPr>
            <a:endParaRPr lang="en-US" sz="1400" dirty="0"/>
          </a:p>
          <a:p>
            <a:pPr>
              <a:lnSpc>
                <a:spcPct val="90000"/>
              </a:lnSpc>
            </a:pPr>
            <a:r>
              <a:rPr lang="en-US" sz="1400" dirty="0"/>
              <a:t>For children and youth who experience child abuse or neglect and associated trauma, brain development may be interrupted, leading to functional impairments. Ongoing maltreatment can alter a child's brain development and affect mental, emotional, and behavioral health into adulthood.</a:t>
            </a:r>
          </a:p>
          <a:p>
            <a:pPr>
              <a:lnSpc>
                <a:spcPct val="90000"/>
              </a:lnSpc>
            </a:pPr>
            <a:endParaRPr lang="en-US" sz="1400" dirty="0"/>
          </a:p>
          <a:p>
            <a:pPr>
              <a:lnSpc>
                <a:spcPct val="90000"/>
              </a:lnSpc>
            </a:pPr>
            <a:r>
              <a:rPr lang="en-US" sz="1400" dirty="0"/>
              <a:t>They may struggle with sustaining attention or curiosity or be distracted by reactions to trauma reminders. They may show deficits in language development and abstract reasoning skills. Many children who have experienced complex trauma have learning difficulties that may require support in the academic environment.</a:t>
            </a:r>
          </a:p>
          <a:p>
            <a:endParaRPr lang="en-US" dirty="0"/>
          </a:p>
        </p:txBody>
      </p:sp>
      <p:sp>
        <p:nvSpPr>
          <p:cNvPr id="4" name="Slide Number Placeholder 3"/>
          <p:cNvSpPr>
            <a:spLocks noGrp="1"/>
          </p:cNvSpPr>
          <p:nvPr>
            <p:ph type="sldNum" sz="quarter" idx="5"/>
          </p:nvPr>
        </p:nvSpPr>
        <p:spPr/>
        <p:txBody>
          <a:bodyPr/>
          <a:lstStyle/>
          <a:p>
            <a:fld id="{1E7B6E6D-C039-427C-9C80-434DB6E37105}" type="slidenum">
              <a:rPr lang="en-US" smtClean="0"/>
              <a:t>8</a:t>
            </a:fld>
            <a:endParaRPr lang="en-US"/>
          </a:p>
        </p:txBody>
      </p:sp>
    </p:spTree>
    <p:extLst>
      <p:ext uri="{BB962C8B-B14F-4D97-AF65-F5344CB8AC3E}">
        <p14:creationId xmlns:p14="http://schemas.microsoft.com/office/powerpoint/2010/main" val="61245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B6E6D-C039-427C-9C80-434DB6E37105}" type="slidenum">
              <a:rPr lang="en-US" smtClean="0"/>
              <a:t>9</a:t>
            </a:fld>
            <a:endParaRPr lang="en-US"/>
          </a:p>
        </p:txBody>
      </p:sp>
    </p:spTree>
    <p:extLst>
      <p:ext uri="{BB962C8B-B14F-4D97-AF65-F5344CB8AC3E}">
        <p14:creationId xmlns:p14="http://schemas.microsoft.com/office/powerpoint/2010/main" val="145641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593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683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3223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5965E96-E3EA-4EA7-8BF3-CE05A7112CAD}"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365399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65E96-E3EA-4EA7-8BF3-CE05A7112CAD}"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2198898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965E96-E3EA-4EA7-8BF3-CE05A7112CAD}"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217072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965E96-E3EA-4EA7-8BF3-CE05A7112CAD}"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3561682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965E96-E3EA-4EA7-8BF3-CE05A7112CAD}"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2295555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965E96-E3EA-4EA7-8BF3-CE05A7112CAD}"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76582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65E96-E3EA-4EA7-8BF3-CE05A7112CAD}"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1117473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965E96-E3EA-4EA7-8BF3-CE05A7112CAD}"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272091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9170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965E96-E3EA-4EA7-8BF3-CE05A7112CAD}"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3580448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65E96-E3EA-4EA7-8BF3-CE05A7112CAD}"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143910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65E96-E3EA-4EA7-8BF3-CE05A7112CAD}"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447A-2C4D-41FC-9F06-4B0616C9AC4C}" type="slidenum">
              <a:rPr lang="en-US" smtClean="0"/>
              <a:t>‹#›</a:t>
            </a:fld>
            <a:endParaRPr lang="en-US"/>
          </a:p>
        </p:txBody>
      </p:sp>
    </p:spTree>
    <p:extLst>
      <p:ext uri="{BB962C8B-B14F-4D97-AF65-F5344CB8AC3E}">
        <p14:creationId xmlns:p14="http://schemas.microsoft.com/office/powerpoint/2010/main" val="281150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740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126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678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528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879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777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780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3968772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965E96-E3EA-4EA7-8BF3-CE05A7112CAD}" type="datetimeFigureOut">
              <a:rPr lang="en-US" smtClean="0"/>
              <a:t>3/31/2022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BE447A-2C4D-41FC-9F06-4B0616C9AC4C}" type="slidenum">
              <a:rPr lang="en-US" smtClean="0"/>
              <a:t>‹#›</a:t>
            </a:fld>
            <a:endParaRPr lang="en-US"/>
          </a:p>
        </p:txBody>
      </p:sp>
    </p:spTree>
    <p:extLst>
      <p:ext uri="{BB962C8B-B14F-4D97-AF65-F5344CB8AC3E}">
        <p14:creationId xmlns:p14="http://schemas.microsoft.com/office/powerpoint/2010/main" val="344818462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s://stopasuicide.org/" TargetMode="External"/><Relationship Id="rId13" Type="http://schemas.openxmlformats.org/officeDocument/2006/relationships/hyperlink" Target="https://www.acesaware.org/resources/" TargetMode="External"/><Relationship Id="rId3" Type="http://schemas.openxmlformats.org/officeDocument/2006/relationships/hyperlink" Target="https://www.ncbi.nlm.nih.gov/pmc/articles/PMC3710585/" TargetMode="External"/><Relationship Id="rId7" Type="http://schemas.openxmlformats.org/officeDocument/2006/relationships/hyperlink" Target="https://www.thenationalcouncil.org/wp-content/uploads/2013/05/Trauma-infographic.pdf?daf=375ateTbd56" TargetMode="External"/><Relationship Id="rId12" Type="http://schemas.openxmlformats.org/officeDocument/2006/relationships/hyperlink" Target="https://www.soulshepherding.org/vicarious-trauma-in-ministry/" TargetMode="External"/><Relationship Id="rId2" Type="http://schemas.openxmlformats.org/officeDocument/2006/relationships/notesSlide" Target="../notesSlides/notesSlide38.xml"/><Relationship Id="rId16" Type="http://schemas.openxmlformats.org/officeDocument/2006/relationships/image" Target="../media/image33.gif"/><Relationship Id="rId1" Type="http://schemas.openxmlformats.org/officeDocument/2006/relationships/slideLayout" Target="../slideLayouts/slideLayout2.xml"/><Relationship Id="rId6" Type="http://schemas.openxmlformats.org/officeDocument/2006/relationships/hyperlink" Target="https://ca.ctrinstitute.com/blog/the-power-of-shifting-judgement-to-curiosity/" TargetMode="External"/><Relationship Id="rId11" Type="http://schemas.openxmlformats.org/officeDocument/2006/relationships/hyperlink" Target="https://www.nctsn.org/trauma-informed-care/secondary-traumatic-stress/nctsn-resources" TargetMode="External"/><Relationship Id="rId5" Type="http://schemas.openxmlformats.org/officeDocument/2006/relationships/hyperlink" Target="https://services.viu.ca/counselling/compassionate-curiosity#:~:text=People%20often%20say%20to%20themselves,'t%20be%20this%20way!%E2%80%9D" TargetMode="External"/><Relationship Id="rId15" Type="http://schemas.openxmlformats.org/officeDocument/2006/relationships/hyperlink" Target="https://acestoohigh.com/aces-101/" TargetMode="External"/><Relationship Id="rId10" Type="http://schemas.openxmlformats.org/officeDocument/2006/relationships/hyperlink" Target="https://trcutah.org/faith-leaders" TargetMode="External"/><Relationship Id="rId4" Type="http://schemas.openxmlformats.org/officeDocument/2006/relationships/hyperlink" Target="https://ncsacw.acf.hhs.gov/userfiles/files/SAMHSA_Trauma.pdf" TargetMode="External"/><Relationship Id="rId9" Type="http://schemas.openxmlformats.org/officeDocument/2006/relationships/hyperlink" Target="https://www.christianity.com/theology/what-is-grace.html" TargetMode="External"/><Relationship Id="rId14" Type="http://schemas.openxmlformats.org/officeDocument/2006/relationships/hyperlink" Target="http://www.intermountainministry.org/wp-content/uploads/2012/11/List-of-Resources-for-Churches-interested-in-learning-more-about-ACEs.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pexels.com/photo/motherhood-parenthood-pregnancny-mother-5989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lizabethandjane.ca/2012/12/ottawa-photogrpahy-baby-beautiful-baby-as-newborn-ses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p:cNvSpPr>
            <a:spLocks noGrp="1"/>
          </p:cNvSpPr>
          <p:nvPr>
            <p:ph type="ctrTitle"/>
          </p:nvPr>
        </p:nvSpPr>
        <p:spPr>
          <a:xfrm>
            <a:off x="1100669" y="1111086"/>
            <a:ext cx="7690104" cy="2623885"/>
          </a:xfrm>
        </p:spPr>
        <p:txBody>
          <a:bodyPr vert="horz" lIns="91440" tIns="45720" rIns="91440" bIns="45720" rtlCol="0" anchor="ctr">
            <a:normAutofit/>
          </a:bodyPr>
          <a:lstStyle/>
          <a:p>
            <a:pPr algn="l"/>
            <a:r>
              <a:rPr lang="en-US" sz="4600" kern="1200">
                <a:solidFill>
                  <a:srgbClr val="FFFFFF"/>
                </a:solidFill>
                <a:effectLst/>
                <a:latin typeface="+mj-lt"/>
                <a:ea typeface="+mj-ea"/>
                <a:cs typeface="+mj-cs"/>
              </a:rPr>
              <a:t>The Trauma-Informed Church: </a:t>
            </a:r>
            <a:br>
              <a:rPr lang="en-US" sz="4600" kern="1200">
                <a:solidFill>
                  <a:srgbClr val="FFFFFF"/>
                </a:solidFill>
                <a:effectLst/>
                <a:latin typeface="+mj-lt"/>
                <a:ea typeface="+mj-ea"/>
                <a:cs typeface="+mj-cs"/>
              </a:rPr>
            </a:br>
            <a:r>
              <a:rPr lang="en-US" sz="4600" kern="1200">
                <a:solidFill>
                  <a:srgbClr val="FFFFFF"/>
                </a:solidFill>
                <a:effectLst/>
                <a:latin typeface="+mj-lt"/>
                <a:ea typeface="+mj-ea"/>
                <a:cs typeface="+mj-cs"/>
              </a:rPr>
              <a:t>Where Compassionate Curiosity &amp; Radical </a:t>
            </a:r>
            <a:br>
              <a:rPr lang="en-US" sz="4600" kern="1200">
                <a:solidFill>
                  <a:srgbClr val="FFFFFF"/>
                </a:solidFill>
                <a:effectLst/>
                <a:latin typeface="+mj-lt"/>
                <a:ea typeface="+mj-ea"/>
                <a:cs typeface="+mj-cs"/>
              </a:rPr>
            </a:br>
            <a:r>
              <a:rPr lang="en-US" sz="4600" kern="1200">
                <a:solidFill>
                  <a:srgbClr val="FFFFFF"/>
                </a:solidFill>
                <a:effectLst/>
                <a:latin typeface="+mj-lt"/>
                <a:ea typeface="+mj-ea"/>
                <a:cs typeface="+mj-cs"/>
              </a:rPr>
              <a:t>Grace Intersect </a:t>
            </a:r>
          </a:p>
        </p:txBody>
      </p:sp>
      <p:sp>
        <p:nvSpPr>
          <p:cNvPr id="38" name="Rectangle 3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079499" y="4843002"/>
            <a:ext cx="10012680" cy="1234345"/>
          </a:xfrm>
        </p:spPr>
        <p:txBody>
          <a:bodyPr vert="horz" lIns="91440" tIns="45720" rIns="91440" bIns="45720" rtlCol="0" anchor="ctr">
            <a:normAutofit/>
          </a:bodyPr>
          <a:lstStyle/>
          <a:p>
            <a:pPr algn="l">
              <a:spcBef>
                <a:spcPts val="0"/>
              </a:spcBef>
            </a:pPr>
            <a:r>
              <a:rPr lang="en-US" sz="2600" dirty="0">
                <a:solidFill>
                  <a:srgbClr val="1B1B1B"/>
                </a:solidFill>
              </a:rPr>
              <a:t>Presenter:  Missy Blackmer, </a:t>
            </a:r>
            <a:r>
              <a:rPr lang="en-US" sz="2600" dirty="0" err="1">
                <a:solidFill>
                  <a:srgbClr val="1B1B1B"/>
                </a:solidFill>
              </a:rPr>
              <a:t>MSEd</a:t>
            </a:r>
            <a:r>
              <a:rPr lang="en-US" sz="2600" dirty="0">
                <a:solidFill>
                  <a:srgbClr val="1B1B1B"/>
                </a:solidFill>
              </a:rPr>
              <a:t>, LMFT, LMHC, MBA</a:t>
            </a:r>
          </a:p>
          <a:p>
            <a:pPr algn="l">
              <a:spcBef>
                <a:spcPts val="0"/>
              </a:spcBef>
            </a:pPr>
            <a:endParaRPr lang="en-US" sz="2600" dirty="0">
              <a:solidFill>
                <a:srgbClr val="1B1B1B"/>
              </a:solidFill>
            </a:endParaRPr>
          </a:p>
          <a:p>
            <a:pPr indent="-228600" algn="l">
              <a:spcBef>
                <a:spcPts val="0"/>
              </a:spcBef>
              <a:buFont typeface="Arial" panose="020B0604020202020204" pitchFamily="34" charset="0"/>
              <a:buChar char="•"/>
            </a:pPr>
            <a:endParaRPr lang="en-US" sz="2600" dirty="0">
              <a:solidFill>
                <a:srgbClr val="1B1B1B"/>
              </a:solidFill>
            </a:endParaRPr>
          </a:p>
        </p:txBody>
      </p:sp>
      <p:sp>
        <p:nvSpPr>
          <p:cNvPr id="40" name="Rectangle 3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rgbClr val="3D5646">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064B4FB-9305-4C03-919D-B8F876A82610}"/>
              </a:ext>
            </a:extLst>
          </p:cNvPr>
          <p:cNvPicPr>
            <a:picLocks noChangeAspect="1"/>
          </p:cNvPicPr>
          <p:nvPr/>
        </p:nvPicPr>
        <p:blipFill>
          <a:blip r:embed="rId3"/>
          <a:stretch>
            <a:fillRect/>
          </a:stretch>
        </p:blipFill>
        <p:spPr>
          <a:xfrm>
            <a:off x="9764332" y="3222377"/>
            <a:ext cx="1819434" cy="413246"/>
          </a:xfrm>
          <a:prstGeom prst="rect">
            <a:avLst/>
          </a:prstGeom>
        </p:spPr>
      </p:pic>
    </p:spTree>
    <p:extLst>
      <p:ext uri="{BB962C8B-B14F-4D97-AF65-F5344CB8AC3E}">
        <p14:creationId xmlns:p14="http://schemas.microsoft.com/office/powerpoint/2010/main" val="262013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67564" y="1207827"/>
            <a:ext cx="4703910" cy="4203510"/>
          </a:xfrm>
        </p:spPr>
        <p:txBody>
          <a:bodyPr>
            <a:normAutofit/>
          </a:bodyPr>
          <a:lstStyle/>
          <a:p>
            <a:pPr algn="r"/>
            <a:r>
              <a:rPr lang="en-US" sz="3600" b="1">
                <a:solidFill>
                  <a:srgbClr val="FFFFFF"/>
                </a:solidFill>
              </a:rPr>
              <a:t>Traumatic experiences can cause…</a:t>
            </a:r>
            <a:endParaRPr lang="en-US" sz="3600">
              <a:solidFill>
                <a:srgbClr val="FFFFFF"/>
              </a:solidFill>
            </a:endParaRPr>
          </a:p>
        </p:txBody>
      </p:sp>
      <p:sp>
        <p:nvSpPr>
          <p:cNvPr id="27"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6689354" y="1692323"/>
            <a:ext cx="4704256" cy="4361924"/>
          </a:xfrm>
        </p:spPr>
        <p:txBody>
          <a:bodyPr anchor="ctr">
            <a:normAutofit/>
          </a:bodyPr>
          <a:lstStyle/>
          <a:p>
            <a:r>
              <a:rPr lang="en-US" sz="2400">
                <a:solidFill>
                  <a:srgbClr val="FEFFFF"/>
                </a:solidFill>
              </a:rPr>
              <a:t>Sensory reactions</a:t>
            </a:r>
          </a:p>
          <a:p>
            <a:pPr lvl="1"/>
            <a:r>
              <a:rPr lang="en-US">
                <a:solidFill>
                  <a:srgbClr val="FEFFFF"/>
                </a:solidFill>
              </a:rPr>
              <a:t>Frightening visual stimuli</a:t>
            </a:r>
          </a:p>
          <a:p>
            <a:pPr lvl="1"/>
            <a:r>
              <a:rPr lang="en-US">
                <a:solidFill>
                  <a:srgbClr val="FEFFFF"/>
                </a:solidFill>
              </a:rPr>
              <a:t>Loud noises</a:t>
            </a:r>
          </a:p>
          <a:p>
            <a:pPr lvl="1"/>
            <a:r>
              <a:rPr lang="en-US">
                <a:solidFill>
                  <a:srgbClr val="FEFFFF"/>
                </a:solidFill>
              </a:rPr>
              <a:t>Violent movements</a:t>
            </a:r>
          </a:p>
          <a:p>
            <a:pPr lvl="1"/>
            <a:r>
              <a:rPr lang="en-US">
                <a:solidFill>
                  <a:srgbClr val="FEFFFF"/>
                </a:solidFill>
              </a:rPr>
              <a:t>Sensations associated with unpredictable/frightening events </a:t>
            </a:r>
          </a:p>
          <a:p>
            <a:pPr marL="457200" lvl="1" indent="0">
              <a:buNone/>
            </a:pPr>
            <a:endParaRPr lang="en-US">
              <a:solidFill>
                <a:srgbClr val="FEFFFF"/>
              </a:solidFill>
            </a:endParaRPr>
          </a:p>
          <a:p>
            <a:r>
              <a:rPr lang="en-US" sz="2400">
                <a:solidFill>
                  <a:srgbClr val="FEFFFF"/>
                </a:solidFill>
              </a:rPr>
              <a:t>These images continue to be relived through play, nightmares, and other flashbacks</a:t>
            </a:r>
          </a:p>
          <a:p>
            <a:pPr marL="114300" indent="0">
              <a:buNone/>
            </a:pPr>
            <a:endParaRPr lang="en-US" sz="2400">
              <a:solidFill>
                <a:srgbClr val="FEFFFF"/>
              </a:solidFill>
            </a:endParaRPr>
          </a:p>
        </p:txBody>
      </p:sp>
    </p:spTree>
    <p:extLst>
      <p:ext uri="{BB962C8B-B14F-4D97-AF65-F5344CB8AC3E}">
        <p14:creationId xmlns:p14="http://schemas.microsoft.com/office/powerpoint/2010/main" val="258958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ED9FF68-6B18-4AE7-9932-17FBC60A37B6}"/>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According to The National Child Traumatic Stress Network: </a:t>
            </a:r>
          </a:p>
        </p:txBody>
      </p:sp>
      <p:sp>
        <p:nvSpPr>
          <p:cNvPr id="24" name="Rectangle 2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1CEA8B-0F5F-4B05-A10B-C7717ECC1FD7}"/>
              </a:ext>
            </a:extLst>
          </p:cNvPr>
          <p:cNvSpPr>
            <a:spLocks noGrp="1"/>
          </p:cNvSpPr>
          <p:nvPr>
            <p:ph idx="1"/>
          </p:nvPr>
        </p:nvSpPr>
        <p:spPr>
          <a:xfrm>
            <a:off x="4379709" y="686862"/>
            <a:ext cx="7037591" cy="5475129"/>
          </a:xfrm>
        </p:spPr>
        <p:txBody>
          <a:bodyPr anchor="ctr">
            <a:normAutofit/>
          </a:bodyPr>
          <a:lstStyle/>
          <a:p>
            <a:r>
              <a:rPr lang="en-US" sz="2400"/>
              <a:t>Children who have experienced complex trauma often</a:t>
            </a:r>
          </a:p>
          <a:p>
            <a:pPr lvl="1"/>
            <a:r>
              <a:rPr lang="en-US" dirty="0"/>
              <a:t>Have difficulty expressing and managing emotions</a:t>
            </a:r>
          </a:p>
          <a:p>
            <a:pPr lvl="1"/>
            <a:r>
              <a:rPr lang="en-US" dirty="0"/>
              <a:t>Externalized emotions may look like anger/aggression</a:t>
            </a:r>
          </a:p>
          <a:p>
            <a:pPr lvl="1"/>
            <a:r>
              <a:rPr lang="en-US" dirty="0"/>
              <a:t>Internalized may look like anxiety/depression</a:t>
            </a:r>
          </a:p>
          <a:p>
            <a:pPr lvl="1"/>
            <a:r>
              <a:rPr lang="en-US" dirty="0"/>
              <a:t>May never learn how to calm themselves down</a:t>
            </a:r>
          </a:p>
          <a:p>
            <a:pPr marL="457200" lvl="1" indent="0">
              <a:buNone/>
            </a:pPr>
            <a:endParaRPr lang="en-US" dirty="0"/>
          </a:p>
          <a:p>
            <a:r>
              <a:rPr lang="en-US" sz="2400" b="0" i="0">
                <a:effectLst/>
                <a:latin typeface="Roboto" panose="02000000000000000000" pitchFamily="2" charset="0"/>
              </a:rPr>
              <a:t>Dissociation </a:t>
            </a:r>
          </a:p>
          <a:p>
            <a:pPr lvl="1"/>
            <a:r>
              <a:rPr lang="en-US" b="0" i="0">
                <a:effectLst/>
                <a:latin typeface="Roboto" panose="02000000000000000000" pitchFamily="2" charset="0"/>
              </a:rPr>
              <a:t>Defense mechanism </a:t>
            </a:r>
          </a:p>
          <a:p>
            <a:pPr lvl="1"/>
            <a:r>
              <a:rPr lang="en-US" b="0" i="0">
                <a:effectLst/>
                <a:latin typeface="Roboto" panose="02000000000000000000" pitchFamily="2" charset="0"/>
              </a:rPr>
              <a:t>Occurs in stressful situations or when faced with trauma reminders</a:t>
            </a:r>
            <a:endParaRPr lang="en-US" dirty="0"/>
          </a:p>
        </p:txBody>
      </p:sp>
    </p:spTree>
    <p:extLst>
      <p:ext uri="{BB962C8B-B14F-4D97-AF65-F5344CB8AC3E}">
        <p14:creationId xmlns:p14="http://schemas.microsoft.com/office/powerpoint/2010/main" val="372133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CE3B1363-8507-4CC2-9832-80AAC69BC313}"/>
              </a:ext>
            </a:extLst>
          </p:cNvPr>
          <p:cNvSpPr>
            <a:spLocks noGrp="1"/>
          </p:cNvSpPr>
          <p:nvPr>
            <p:ph type="subTitle" idx="1"/>
          </p:nvPr>
        </p:nvSpPr>
        <p:spPr>
          <a:xfrm>
            <a:off x="3215424" y="2746921"/>
            <a:ext cx="5760846" cy="682079"/>
          </a:xfrm>
        </p:spPr>
        <p:txBody>
          <a:bodyPr>
            <a:noAutofit/>
          </a:bodyPr>
          <a:lstStyle/>
          <a:p>
            <a:pPr marL="0" indent="0">
              <a:buNone/>
            </a:pPr>
            <a:r>
              <a:rPr lang="en-US" sz="4400" dirty="0">
                <a:solidFill>
                  <a:schemeClr val="tx2"/>
                </a:solidFill>
                <a:latin typeface="Aldhabi" panose="01000000000000000000" pitchFamily="2" charset="-78"/>
                <a:cs typeface="Aldhabi" panose="01000000000000000000" pitchFamily="2" charset="-78"/>
              </a:rPr>
              <a:t>Children who don’t learn to manage emotions and stress become adults who cannot manage emotions/stress. </a:t>
            </a:r>
          </a:p>
        </p:txBody>
      </p:sp>
    </p:spTree>
    <p:extLst>
      <p:ext uri="{BB962C8B-B14F-4D97-AF65-F5344CB8AC3E}">
        <p14:creationId xmlns:p14="http://schemas.microsoft.com/office/powerpoint/2010/main" val="40128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C8E386A-AA46-4CC1-B8B1-F031CA39D6CB}"/>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Adverse Childhood Experiences </a:t>
            </a:r>
          </a:p>
        </p:txBody>
      </p:sp>
      <p:sp>
        <p:nvSpPr>
          <p:cNvPr id="40"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23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AD95DC1-CFD6-4D57-9211-A5FDF81FB290}"/>
              </a:ext>
            </a:extLst>
          </p:cNvPr>
          <p:cNvPicPr>
            <a:picLocks noChangeAspect="1"/>
          </p:cNvPicPr>
          <p:nvPr/>
        </p:nvPicPr>
        <p:blipFill rotWithShape="1">
          <a:blip r:embed="rId3"/>
          <a:srcRect t="2924" r="1" b="1"/>
          <a:stretch/>
        </p:blipFill>
        <p:spPr>
          <a:xfrm>
            <a:off x="2135691" y="914400"/>
            <a:ext cx="7844418" cy="4968819"/>
          </a:xfrm>
          <a:prstGeom prst="rect">
            <a:avLst/>
          </a:prstGeom>
        </p:spPr>
      </p:pic>
    </p:spTree>
    <p:extLst>
      <p:ext uri="{BB962C8B-B14F-4D97-AF65-F5344CB8AC3E}">
        <p14:creationId xmlns:p14="http://schemas.microsoft.com/office/powerpoint/2010/main" val="328801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D71D1A-5E4D-44DF-AEF8-6D8CDE344179}"/>
              </a:ext>
            </a:extLst>
          </p:cNvPr>
          <p:cNvSpPr>
            <a:spLocks noGrp="1"/>
          </p:cNvSpPr>
          <p:nvPr>
            <p:ph type="title"/>
          </p:nvPr>
        </p:nvSpPr>
        <p:spPr>
          <a:xfrm>
            <a:off x="6643738" y="2333041"/>
            <a:ext cx="3604497" cy="1297115"/>
          </a:xfrm>
        </p:spPr>
        <p:txBody>
          <a:bodyPr vert="horz" lIns="91440" tIns="45720" rIns="91440" bIns="45720" rtlCol="0" anchor="t">
            <a:noAutofit/>
          </a:bodyPr>
          <a:lstStyle/>
          <a:p>
            <a:pPr defTabSz="914400"/>
            <a:r>
              <a:rPr lang="en-US" sz="4000" kern="1200" dirty="0">
                <a:solidFill>
                  <a:schemeClr val="tx2"/>
                </a:solidFill>
                <a:latin typeface="+mj-lt"/>
                <a:ea typeface="+mj-ea"/>
                <a:cs typeface="+mj-cs"/>
              </a:rPr>
              <a:t>Polling Question: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How many ACES do you think there are? </a:t>
            </a:r>
          </a:p>
        </p:txBody>
      </p:sp>
      <p:pic>
        <p:nvPicPr>
          <p:cNvPr id="7" name="Graphic 6" descr="Question mark">
            <a:extLst>
              <a:ext uri="{FF2B5EF4-FFF2-40B4-BE49-F238E27FC236}">
                <a16:creationId xmlns:a16="http://schemas.microsoft.com/office/drawing/2014/main" id="{199D2E10-938F-F74B-5CF4-D60D7E6AD2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0812"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8361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4100">
                <a:solidFill>
                  <a:srgbClr val="FFFFFF"/>
                </a:solidFill>
                <a:effectLst/>
              </a:rPr>
              <a:t>ACES Questionnaire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dirty="0"/>
              <a:t>Prior to your 18th birthday:</a:t>
            </a:r>
          </a:p>
          <a:p>
            <a:pPr marL="685800" lvl="1"/>
            <a:r>
              <a:rPr lang="en-US" dirty="0"/>
              <a:t>Physical abuse</a:t>
            </a:r>
          </a:p>
          <a:p>
            <a:pPr marL="685800" lvl="1"/>
            <a:r>
              <a:rPr lang="en-US" dirty="0"/>
              <a:t>Sexual abuse</a:t>
            </a:r>
          </a:p>
          <a:p>
            <a:pPr marL="685800" lvl="1"/>
            <a:r>
              <a:rPr lang="en-US" dirty="0"/>
              <a:t>Verbal abuse</a:t>
            </a:r>
          </a:p>
          <a:p>
            <a:pPr marL="685800" lvl="1"/>
            <a:r>
              <a:rPr lang="en-US" dirty="0"/>
              <a:t>Physical neglect</a:t>
            </a:r>
          </a:p>
          <a:p>
            <a:pPr marL="685800" lvl="1"/>
            <a:r>
              <a:rPr lang="en-US" dirty="0"/>
              <a:t>Emotional neglect</a:t>
            </a:r>
          </a:p>
          <a:p>
            <a:pPr marL="685800" lvl="1"/>
            <a:r>
              <a:rPr lang="en-US" dirty="0"/>
              <a:t>A family member who is depressed or diagnosed with other mental illness</a:t>
            </a:r>
          </a:p>
          <a:p>
            <a:pPr marL="685800" lvl="1"/>
            <a:r>
              <a:rPr lang="en-US" dirty="0"/>
              <a:t>A family member who is addicted to alcohol or another substance</a:t>
            </a:r>
          </a:p>
          <a:p>
            <a:pPr marL="685800" lvl="1"/>
            <a:r>
              <a:rPr lang="en-US" dirty="0"/>
              <a:t>A family member who is in prison</a:t>
            </a:r>
          </a:p>
          <a:p>
            <a:pPr marL="685800" lvl="1"/>
            <a:r>
              <a:rPr lang="en-US" dirty="0"/>
              <a:t>Witnessing a mother being abused</a:t>
            </a:r>
          </a:p>
          <a:p>
            <a:pPr marL="685800" lvl="1"/>
            <a:r>
              <a:rPr lang="en-US" dirty="0"/>
              <a:t>Losing a parent to separation, divorce or death</a:t>
            </a:r>
          </a:p>
        </p:txBody>
      </p:sp>
    </p:spTree>
    <p:extLst>
      <p:ext uri="{BB962C8B-B14F-4D97-AF65-F5344CB8AC3E}">
        <p14:creationId xmlns:p14="http://schemas.microsoft.com/office/powerpoint/2010/main" val="402172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39146" y="643467"/>
            <a:ext cx="8913707" cy="5571066"/>
          </a:xfrm>
          <a:prstGeom prst="rect">
            <a:avLst/>
          </a:prstGeom>
        </p:spPr>
      </p:pic>
    </p:spTree>
    <p:extLst>
      <p:ext uri="{BB962C8B-B14F-4D97-AF65-F5344CB8AC3E}">
        <p14:creationId xmlns:p14="http://schemas.microsoft.com/office/powerpoint/2010/main" val="142192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2996" y="4571216"/>
            <a:ext cx="10906008" cy="1115415"/>
          </a:xfrm>
        </p:spPr>
        <p:txBody>
          <a:bodyPr vert="horz" lIns="91440" tIns="45720" rIns="91440" bIns="45720" rtlCol="0" anchor="b">
            <a:normAutofit/>
          </a:bodyPr>
          <a:lstStyle/>
          <a:p>
            <a:pPr algn="ctr"/>
            <a:r>
              <a:rPr lang="en-US" sz="6000">
                <a:effectLst/>
              </a:rPr>
              <a:t>More ACEs = More Risk</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46" y="936223"/>
            <a:ext cx="3529109" cy="2855615"/>
          </a:xfrm>
          <a:prstGeom prst="rect">
            <a:avLst/>
          </a:prstGeom>
        </p:spPr>
      </p:pic>
      <p:pic>
        <p:nvPicPr>
          <p:cNvPr id="3" name="Picture 2">
            <a:extLst>
              <a:ext uri="{FF2B5EF4-FFF2-40B4-BE49-F238E27FC236}">
                <a16:creationId xmlns:a16="http://schemas.microsoft.com/office/drawing/2014/main" id="{59A24761-702D-4F32-AC31-7CFD2FB33B20}"/>
              </a:ext>
            </a:extLst>
          </p:cNvPr>
          <p:cNvPicPr>
            <a:picLocks noChangeAspect="1"/>
          </p:cNvPicPr>
          <p:nvPr/>
        </p:nvPicPr>
        <p:blipFill>
          <a:blip r:embed="rId4"/>
          <a:stretch>
            <a:fillRect/>
          </a:stretch>
        </p:blipFill>
        <p:spPr>
          <a:xfrm>
            <a:off x="4332788" y="564835"/>
            <a:ext cx="3526424" cy="3598391"/>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973541"/>
            <a:ext cx="3553968" cy="2780979"/>
          </a:xfrm>
          <a:prstGeom prst="rect">
            <a:avLst/>
          </a:prstGeom>
        </p:spPr>
      </p:pic>
      <p:cxnSp>
        <p:nvCxnSpPr>
          <p:cNvPr id="89" name="Straight Connector 88">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EC65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67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34">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35599-E18B-488C-B483-2EA14A2B0ED5}"/>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5600" kern="1200">
                <a:solidFill>
                  <a:schemeClr val="tx1"/>
                </a:solidFill>
                <a:latin typeface="+mj-lt"/>
                <a:ea typeface="+mj-ea"/>
                <a:cs typeface="+mj-cs"/>
              </a:rPr>
              <a:t>The Trauma Informed Church: How to Deliver Trauma Informed Care</a:t>
            </a:r>
          </a:p>
        </p:txBody>
      </p:sp>
      <p:sp>
        <p:nvSpPr>
          <p:cNvPr id="52"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98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A82DF62-73A0-447F-8D42-6EAE766DF48B}"/>
              </a:ext>
            </a:extLst>
          </p:cNvPr>
          <p:cNvSpPr>
            <a:spLocks noGrp="1"/>
          </p:cNvSpPr>
          <p:nvPr>
            <p:ph type="title"/>
          </p:nvPr>
        </p:nvSpPr>
        <p:spPr>
          <a:xfrm>
            <a:off x="1188069" y="381935"/>
            <a:ext cx="9356106" cy="1200329"/>
          </a:xfrm>
        </p:spPr>
        <p:txBody>
          <a:bodyPr anchor="t">
            <a:normAutofit/>
          </a:bodyPr>
          <a:lstStyle/>
          <a:p>
            <a:r>
              <a:rPr lang="en-US" sz="8000"/>
              <a:t>Objectives</a:t>
            </a:r>
          </a:p>
        </p:txBody>
      </p:sp>
      <p:grpSp>
        <p:nvGrpSpPr>
          <p:cNvPr id="22" name="Group 13">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2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26"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1961FA71-208F-725A-2942-6E0F02945186}"/>
              </a:ext>
            </a:extLst>
          </p:cNvPr>
          <p:cNvGraphicFramePr>
            <a:graphicFrameLocks noGrp="1"/>
          </p:cNvGraphicFramePr>
          <p:nvPr>
            <p:ph idx="1"/>
            <p:extLst>
              <p:ext uri="{D42A27DB-BD31-4B8C-83A1-F6EECF244321}">
                <p14:modId xmlns:p14="http://schemas.microsoft.com/office/powerpoint/2010/main" val="1586754358"/>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46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025357A8-295A-4E01-AD36-1CDA86255AB4}"/>
                                            </p:graphicEl>
                                          </p:spTgt>
                                        </p:tgtEl>
                                        <p:attrNameLst>
                                          <p:attrName>style.visibility</p:attrName>
                                        </p:attrNameLst>
                                      </p:cBhvr>
                                      <p:to>
                                        <p:strVal val="visible"/>
                                      </p:to>
                                    </p:set>
                                    <p:animEffect transition="in" filter="fade">
                                      <p:cBhvr>
                                        <p:cTn id="7" dur="1000"/>
                                        <p:tgtEl>
                                          <p:spTgt spid="7">
                                            <p:graphicEl>
                                              <a:dgm id="{025357A8-295A-4E01-AD36-1CDA86255AB4}"/>
                                            </p:graphicEl>
                                          </p:spTgt>
                                        </p:tgtEl>
                                      </p:cBhvr>
                                    </p:animEffect>
                                    <p:anim calcmode="lin" valueType="num">
                                      <p:cBhvr>
                                        <p:cTn id="8" dur="1000" fill="hold"/>
                                        <p:tgtEl>
                                          <p:spTgt spid="7">
                                            <p:graphicEl>
                                              <a:dgm id="{025357A8-295A-4E01-AD36-1CDA86255AB4}"/>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025357A8-295A-4E01-AD36-1CDA86255AB4}"/>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D70599EF-8262-4236-81D4-0267E5E9A319}"/>
                                            </p:graphicEl>
                                          </p:spTgt>
                                        </p:tgtEl>
                                        <p:attrNameLst>
                                          <p:attrName>style.visibility</p:attrName>
                                        </p:attrNameLst>
                                      </p:cBhvr>
                                      <p:to>
                                        <p:strVal val="visible"/>
                                      </p:to>
                                    </p:set>
                                    <p:animEffect transition="in" filter="fade">
                                      <p:cBhvr>
                                        <p:cTn id="12" dur="1000"/>
                                        <p:tgtEl>
                                          <p:spTgt spid="7">
                                            <p:graphicEl>
                                              <a:dgm id="{D70599EF-8262-4236-81D4-0267E5E9A319}"/>
                                            </p:graphicEl>
                                          </p:spTgt>
                                        </p:tgtEl>
                                      </p:cBhvr>
                                    </p:animEffect>
                                    <p:anim calcmode="lin" valueType="num">
                                      <p:cBhvr>
                                        <p:cTn id="13" dur="1000" fill="hold"/>
                                        <p:tgtEl>
                                          <p:spTgt spid="7">
                                            <p:graphicEl>
                                              <a:dgm id="{D70599EF-8262-4236-81D4-0267E5E9A319}"/>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D70599EF-8262-4236-81D4-0267E5E9A319}"/>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621CEA4B-4C89-488E-875E-08C4B8D85049}"/>
                                            </p:graphicEl>
                                          </p:spTgt>
                                        </p:tgtEl>
                                        <p:attrNameLst>
                                          <p:attrName>style.visibility</p:attrName>
                                        </p:attrNameLst>
                                      </p:cBhvr>
                                      <p:to>
                                        <p:strVal val="visible"/>
                                      </p:to>
                                    </p:set>
                                    <p:animEffect transition="in" filter="fade">
                                      <p:cBhvr>
                                        <p:cTn id="19" dur="1000"/>
                                        <p:tgtEl>
                                          <p:spTgt spid="7">
                                            <p:graphicEl>
                                              <a:dgm id="{621CEA4B-4C89-488E-875E-08C4B8D85049}"/>
                                            </p:graphicEl>
                                          </p:spTgt>
                                        </p:tgtEl>
                                      </p:cBhvr>
                                    </p:animEffect>
                                    <p:anim calcmode="lin" valueType="num">
                                      <p:cBhvr>
                                        <p:cTn id="20" dur="1000" fill="hold"/>
                                        <p:tgtEl>
                                          <p:spTgt spid="7">
                                            <p:graphicEl>
                                              <a:dgm id="{621CEA4B-4C89-488E-875E-08C4B8D85049}"/>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621CEA4B-4C89-488E-875E-08C4B8D85049}"/>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graphicEl>
                                              <a:dgm id="{BEB73789-11E8-44A0-B221-5C3B8E1BC4D1}"/>
                                            </p:graphicEl>
                                          </p:spTgt>
                                        </p:tgtEl>
                                        <p:attrNameLst>
                                          <p:attrName>style.visibility</p:attrName>
                                        </p:attrNameLst>
                                      </p:cBhvr>
                                      <p:to>
                                        <p:strVal val="visible"/>
                                      </p:to>
                                    </p:set>
                                    <p:animEffect transition="in" filter="fade">
                                      <p:cBhvr>
                                        <p:cTn id="24" dur="1000"/>
                                        <p:tgtEl>
                                          <p:spTgt spid="7">
                                            <p:graphicEl>
                                              <a:dgm id="{BEB73789-11E8-44A0-B221-5C3B8E1BC4D1}"/>
                                            </p:graphicEl>
                                          </p:spTgt>
                                        </p:tgtEl>
                                      </p:cBhvr>
                                    </p:animEffect>
                                    <p:anim calcmode="lin" valueType="num">
                                      <p:cBhvr>
                                        <p:cTn id="25" dur="1000" fill="hold"/>
                                        <p:tgtEl>
                                          <p:spTgt spid="7">
                                            <p:graphicEl>
                                              <a:dgm id="{BEB73789-11E8-44A0-B221-5C3B8E1BC4D1}"/>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BEB73789-11E8-44A0-B221-5C3B8E1BC4D1}"/>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graphicEl>
                                              <a:dgm id="{D40D9228-F0B7-45AF-9CF3-CE831446B8AA}"/>
                                            </p:graphicEl>
                                          </p:spTgt>
                                        </p:tgtEl>
                                        <p:attrNameLst>
                                          <p:attrName>style.visibility</p:attrName>
                                        </p:attrNameLst>
                                      </p:cBhvr>
                                      <p:to>
                                        <p:strVal val="visible"/>
                                      </p:to>
                                    </p:set>
                                    <p:animEffect transition="in" filter="fade">
                                      <p:cBhvr>
                                        <p:cTn id="31" dur="1000"/>
                                        <p:tgtEl>
                                          <p:spTgt spid="7">
                                            <p:graphicEl>
                                              <a:dgm id="{D40D9228-F0B7-45AF-9CF3-CE831446B8AA}"/>
                                            </p:graphicEl>
                                          </p:spTgt>
                                        </p:tgtEl>
                                      </p:cBhvr>
                                    </p:animEffect>
                                    <p:anim calcmode="lin" valueType="num">
                                      <p:cBhvr>
                                        <p:cTn id="32" dur="1000" fill="hold"/>
                                        <p:tgtEl>
                                          <p:spTgt spid="7">
                                            <p:graphicEl>
                                              <a:dgm id="{D40D9228-F0B7-45AF-9CF3-CE831446B8AA}"/>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D40D9228-F0B7-45AF-9CF3-CE831446B8AA}"/>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graphicEl>
                                              <a:dgm id="{FE265AE8-80A8-4938-A0D2-C0A7D0F1C61D}"/>
                                            </p:graphicEl>
                                          </p:spTgt>
                                        </p:tgtEl>
                                        <p:attrNameLst>
                                          <p:attrName>style.visibility</p:attrName>
                                        </p:attrNameLst>
                                      </p:cBhvr>
                                      <p:to>
                                        <p:strVal val="visible"/>
                                      </p:to>
                                    </p:set>
                                    <p:animEffect transition="in" filter="fade">
                                      <p:cBhvr>
                                        <p:cTn id="36" dur="1000"/>
                                        <p:tgtEl>
                                          <p:spTgt spid="7">
                                            <p:graphicEl>
                                              <a:dgm id="{FE265AE8-80A8-4938-A0D2-C0A7D0F1C61D}"/>
                                            </p:graphicEl>
                                          </p:spTgt>
                                        </p:tgtEl>
                                      </p:cBhvr>
                                    </p:animEffect>
                                    <p:anim calcmode="lin" valueType="num">
                                      <p:cBhvr>
                                        <p:cTn id="37" dur="1000" fill="hold"/>
                                        <p:tgtEl>
                                          <p:spTgt spid="7">
                                            <p:graphicEl>
                                              <a:dgm id="{FE265AE8-80A8-4938-A0D2-C0A7D0F1C61D}"/>
                                            </p:graphicEl>
                                          </p:spTgt>
                                        </p:tgtEl>
                                        <p:attrNameLst>
                                          <p:attrName>ppt_x</p:attrName>
                                        </p:attrNameLst>
                                      </p:cBhvr>
                                      <p:tavLst>
                                        <p:tav tm="0">
                                          <p:val>
                                            <p:strVal val="#ppt_x"/>
                                          </p:val>
                                        </p:tav>
                                        <p:tav tm="100000">
                                          <p:val>
                                            <p:strVal val="#ppt_x"/>
                                          </p:val>
                                        </p:tav>
                                      </p:tavLst>
                                    </p:anim>
                                    <p:anim calcmode="lin" valueType="num">
                                      <p:cBhvr>
                                        <p:cTn id="38" dur="1000" fill="hold"/>
                                        <p:tgtEl>
                                          <p:spTgt spid="7">
                                            <p:graphicEl>
                                              <a:dgm id="{FE265AE8-80A8-4938-A0D2-C0A7D0F1C61D}"/>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graphicEl>
                                              <a:dgm id="{B6B43773-1BE6-4AEE-A87F-812E5872D741}"/>
                                            </p:graphicEl>
                                          </p:spTgt>
                                        </p:tgtEl>
                                        <p:attrNameLst>
                                          <p:attrName>style.visibility</p:attrName>
                                        </p:attrNameLst>
                                      </p:cBhvr>
                                      <p:to>
                                        <p:strVal val="visible"/>
                                      </p:to>
                                    </p:set>
                                    <p:animEffect transition="in" filter="fade">
                                      <p:cBhvr>
                                        <p:cTn id="43" dur="1000"/>
                                        <p:tgtEl>
                                          <p:spTgt spid="7">
                                            <p:graphicEl>
                                              <a:dgm id="{B6B43773-1BE6-4AEE-A87F-812E5872D741}"/>
                                            </p:graphicEl>
                                          </p:spTgt>
                                        </p:tgtEl>
                                      </p:cBhvr>
                                    </p:animEffect>
                                    <p:anim calcmode="lin" valueType="num">
                                      <p:cBhvr>
                                        <p:cTn id="44" dur="1000" fill="hold"/>
                                        <p:tgtEl>
                                          <p:spTgt spid="7">
                                            <p:graphicEl>
                                              <a:dgm id="{B6B43773-1BE6-4AEE-A87F-812E5872D741}"/>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B6B43773-1BE6-4AEE-A87F-812E5872D741}"/>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graphicEl>
                                              <a:dgm id="{86861C4D-3789-48A4-AF5B-9B7D89B1626C}"/>
                                            </p:graphicEl>
                                          </p:spTgt>
                                        </p:tgtEl>
                                        <p:attrNameLst>
                                          <p:attrName>style.visibility</p:attrName>
                                        </p:attrNameLst>
                                      </p:cBhvr>
                                      <p:to>
                                        <p:strVal val="visible"/>
                                      </p:to>
                                    </p:set>
                                    <p:animEffect transition="in" filter="fade">
                                      <p:cBhvr>
                                        <p:cTn id="48" dur="1000"/>
                                        <p:tgtEl>
                                          <p:spTgt spid="7">
                                            <p:graphicEl>
                                              <a:dgm id="{86861C4D-3789-48A4-AF5B-9B7D89B1626C}"/>
                                            </p:graphicEl>
                                          </p:spTgt>
                                        </p:tgtEl>
                                      </p:cBhvr>
                                    </p:animEffect>
                                    <p:anim calcmode="lin" valueType="num">
                                      <p:cBhvr>
                                        <p:cTn id="49" dur="1000" fill="hold"/>
                                        <p:tgtEl>
                                          <p:spTgt spid="7">
                                            <p:graphicEl>
                                              <a:dgm id="{86861C4D-3789-48A4-AF5B-9B7D89B1626C}"/>
                                            </p:graphicEl>
                                          </p:spTgt>
                                        </p:tgtEl>
                                        <p:attrNameLst>
                                          <p:attrName>ppt_x</p:attrName>
                                        </p:attrNameLst>
                                      </p:cBhvr>
                                      <p:tavLst>
                                        <p:tav tm="0">
                                          <p:val>
                                            <p:strVal val="#ppt_x"/>
                                          </p:val>
                                        </p:tav>
                                        <p:tav tm="100000">
                                          <p:val>
                                            <p:strVal val="#ppt_x"/>
                                          </p:val>
                                        </p:tav>
                                      </p:tavLst>
                                    </p:anim>
                                    <p:anim calcmode="lin" valueType="num">
                                      <p:cBhvr>
                                        <p:cTn id="50" dur="1000" fill="hold"/>
                                        <p:tgtEl>
                                          <p:spTgt spid="7">
                                            <p:graphicEl>
                                              <a:dgm id="{86861C4D-3789-48A4-AF5B-9B7D89B1626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E35E5B-867E-47D7-835D-A81E36B2DBB6}"/>
              </a:ext>
            </a:extLst>
          </p:cNvPr>
          <p:cNvSpPr txBox="1"/>
          <p:nvPr/>
        </p:nvSpPr>
        <p:spPr>
          <a:xfrm>
            <a:off x="2155346" y="1048693"/>
            <a:ext cx="7881308" cy="461665"/>
          </a:xfrm>
          <a:prstGeom prst="rect">
            <a:avLst/>
          </a:prstGeom>
          <a:noFill/>
        </p:spPr>
        <p:txBody>
          <a:bodyPr wrap="square" rtlCol="0">
            <a:spAutoFit/>
          </a:bodyPr>
          <a:lstStyle/>
          <a:p>
            <a:pPr algn="ctr"/>
            <a:r>
              <a:rPr lang="en-US" sz="2400" b="1" u="sng" dirty="0">
                <a:latin typeface="Arial Black" panose="020B0A04020102020204" pitchFamily="34" charset="0"/>
              </a:rPr>
              <a:t>The 4 R’s of Trauma Informed Church</a:t>
            </a:r>
          </a:p>
        </p:txBody>
      </p:sp>
      <p:sp>
        <p:nvSpPr>
          <p:cNvPr id="17" name="TextBox 16">
            <a:extLst>
              <a:ext uri="{FF2B5EF4-FFF2-40B4-BE49-F238E27FC236}">
                <a16:creationId xmlns:a16="http://schemas.microsoft.com/office/drawing/2014/main" id="{9AE58B54-0841-4947-8E70-D210BE16DFAA}"/>
              </a:ext>
            </a:extLst>
          </p:cNvPr>
          <p:cNvSpPr txBox="1"/>
          <p:nvPr/>
        </p:nvSpPr>
        <p:spPr>
          <a:xfrm>
            <a:off x="2391833" y="6324600"/>
            <a:ext cx="7467600" cy="246221"/>
          </a:xfrm>
          <a:prstGeom prst="rect">
            <a:avLst/>
          </a:prstGeom>
          <a:noFill/>
        </p:spPr>
        <p:txBody>
          <a:bodyPr wrap="square" rtlCol="0">
            <a:spAutoFit/>
          </a:bodyPr>
          <a:lstStyle/>
          <a:p>
            <a:pPr algn="ctr"/>
            <a:r>
              <a:rPr lang="en-US" sz="1000" dirty="0"/>
              <a:t>Inspired by SAMHSA and https://www.traumainformedmd.com/churches.html</a:t>
            </a:r>
          </a:p>
        </p:txBody>
      </p:sp>
      <p:pic>
        <p:nvPicPr>
          <p:cNvPr id="2" name="Picture 1">
            <a:extLst>
              <a:ext uri="{FF2B5EF4-FFF2-40B4-BE49-F238E27FC236}">
                <a16:creationId xmlns:a16="http://schemas.microsoft.com/office/drawing/2014/main" id="{6C59FA67-6AC9-44B4-AAC2-1D11362D98D7}"/>
              </a:ext>
            </a:extLst>
          </p:cNvPr>
          <p:cNvPicPr>
            <a:picLocks noChangeAspect="1"/>
          </p:cNvPicPr>
          <p:nvPr/>
        </p:nvPicPr>
        <p:blipFill>
          <a:blip r:embed="rId3"/>
          <a:stretch>
            <a:fillRect/>
          </a:stretch>
        </p:blipFill>
        <p:spPr>
          <a:xfrm>
            <a:off x="8795589" y="2315302"/>
            <a:ext cx="2127688" cy="2225233"/>
          </a:xfrm>
          <a:prstGeom prst="rect">
            <a:avLst/>
          </a:prstGeom>
        </p:spPr>
      </p:pic>
      <p:pic>
        <p:nvPicPr>
          <p:cNvPr id="3" name="Picture 2">
            <a:extLst>
              <a:ext uri="{FF2B5EF4-FFF2-40B4-BE49-F238E27FC236}">
                <a16:creationId xmlns:a16="http://schemas.microsoft.com/office/drawing/2014/main" id="{534D62B6-6541-4D42-95C9-FB95D9D8408B}"/>
              </a:ext>
            </a:extLst>
          </p:cNvPr>
          <p:cNvPicPr>
            <a:picLocks noChangeAspect="1"/>
          </p:cNvPicPr>
          <p:nvPr/>
        </p:nvPicPr>
        <p:blipFill>
          <a:blip r:embed="rId4"/>
          <a:stretch>
            <a:fillRect/>
          </a:stretch>
        </p:blipFill>
        <p:spPr>
          <a:xfrm>
            <a:off x="6231059" y="2335179"/>
            <a:ext cx="2133785" cy="2225233"/>
          </a:xfrm>
          <a:prstGeom prst="rect">
            <a:avLst/>
          </a:prstGeom>
        </p:spPr>
      </p:pic>
      <p:pic>
        <p:nvPicPr>
          <p:cNvPr id="4" name="Picture 3">
            <a:extLst>
              <a:ext uri="{FF2B5EF4-FFF2-40B4-BE49-F238E27FC236}">
                <a16:creationId xmlns:a16="http://schemas.microsoft.com/office/drawing/2014/main" id="{FC474E7C-850E-46E7-90A3-5268D98B711B}"/>
              </a:ext>
            </a:extLst>
          </p:cNvPr>
          <p:cNvPicPr>
            <a:picLocks noChangeAspect="1"/>
          </p:cNvPicPr>
          <p:nvPr/>
        </p:nvPicPr>
        <p:blipFill>
          <a:blip r:embed="rId5"/>
          <a:stretch>
            <a:fillRect/>
          </a:stretch>
        </p:blipFill>
        <p:spPr>
          <a:xfrm>
            <a:off x="3666530" y="2315301"/>
            <a:ext cx="2133785" cy="2225233"/>
          </a:xfrm>
          <a:prstGeom prst="rect">
            <a:avLst/>
          </a:prstGeom>
        </p:spPr>
      </p:pic>
      <p:pic>
        <p:nvPicPr>
          <p:cNvPr id="6" name="Picture 5">
            <a:extLst>
              <a:ext uri="{FF2B5EF4-FFF2-40B4-BE49-F238E27FC236}">
                <a16:creationId xmlns:a16="http://schemas.microsoft.com/office/drawing/2014/main" id="{1302E1E7-0670-48E1-872D-3CCB30CB19D5}"/>
              </a:ext>
            </a:extLst>
          </p:cNvPr>
          <p:cNvPicPr>
            <a:picLocks noChangeAspect="1"/>
          </p:cNvPicPr>
          <p:nvPr/>
        </p:nvPicPr>
        <p:blipFill>
          <a:blip r:embed="rId6"/>
          <a:stretch>
            <a:fillRect/>
          </a:stretch>
        </p:blipFill>
        <p:spPr>
          <a:xfrm>
            <a:off x="1172727" y="2315302"/>
            <a:ext cx="2133785" cy="2225233"/>
          </a:xfrm>
          <a:prstGeom prst="rect">
            <a:avLst/>
          </a:prstGeom>
        </p:spPr>
      </p:pic>
    </p:spTree>
    <p:extLst>
      <p:ext uri="{BB962C8B-B14F-4D97-AF65-F5344CB8AC3E}">
        <p14:creationId xmlns:p14="http://schemas.microsoft.com/office/powerpoint/2010/main" val="32732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3A5616B-3E4A-4E75-9752-ED7DA216C0E4}"/>
              </a:ext>
            </a:extLst>
          </p:cNvPr>
          <p:cNvPicPr>
            <a:picLocks noChangeAspect="1"/>
          </p:cNvPicPr>
          <p:nvPr/>
        </p:nvPicPr>
        <p:blipFill>
          <a:blip r:embed="rId3"/>
          <a:stretch>
            <a:fillRect/>
          </a:stretch>
        </p:blipFill>
        <p:spPr>
          <a:xfrm>
            <a:off x="1300771" y="734448"/>
            <a:ext cx="2034466" cy="5389104"/>
          </a:xfrm>
          <a:prstGeom prst="rect">
            <a:avLst/>
          </a:prstGeom>
        </p:spPr>
      </p:pic>
      <p:graphicFrame>
        <p:nvGraphicFramePr>
          <p:cNvPr id="14" name="Diagram 13">
            <a:extLst>
              <a:ext uri="{FF2B5EF4-FFF2-40B4-BE49-F238E27FC236}">
                <a16:creationId xmlns:a16="http://schemas.microsoft.com/office/drawing/2014/main" id="{B8116323-3BB1-4161-AF15-471695E36E9E}"/>
              </a:ext>
            </a:extLst>
          </p:cNvPr>
          <p:cNvGraphicFramePr/>
          <p:nvPr>
            <p:extLst>
              <p:ext uri="{D42A27DB-BD31-4B8C-83A1-F6EECF244321}">
                <p14:modId xmlns:p14="http://schemas.microsoft.com/office/powerpoint/2010/main" val="3611659285"/>
              </p:ext>
            </p:extLst>
          </p:nvPr>
        </p:nvGraphicFramePr>
        <p:xfrm>
          <a:off x="4967515" y="1137412"/>
          <a:ext cx="7086600" cy="4583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54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D92B16C9-7AA2-42DD-A719-21D5A68CF0BC}"/>
                                            </p:graphicEl>
                                          </p:spTgt>
                                        </p:tgtEl>
                                        <p:attrNameLst>
                                          <p:attrName>style.visibility</p:attrName>
                                        </p:attrNameLst>
                                      </p:cBhvr>
                                      <p:to>
                                        <p:strVal val="visible"/>
                                      </p:to>
                                    </p:set>
                                    <p:animEffect transition="in" filter="fade">
                                      <p:cBhvr>
                                        <p:cTn id="7" dur="500"/>
                                        <p:tgtEl>
                                          <p:spTgt spid="14">
                                            <p:graphicEl>
                                              <a:dgm id="{D92B16C9-7AA2-42DD-A719-21D5A68CF0B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386EB56D-F7F0-460D-B632-C3899296CE97}"/>
                                            </p:graphicEl>
                                          </p:spTgt>
                                        </p:tgtEl>
                                        <p:attrNameLst>
                                          <p:attrName>style.visibility</p:attrName>
                                        </p:attrNameLst>
                                      </p:cBhvr>
                                      <p:to>
                                        <p:strVal val="visible"/>
                                      </p:to>
                                    </p:set>
                                    <p:animEffect transition="in" filter="fade">
                                      <p:cBhvr>
                                        <p:cTn id="12" dur="500"/>
                                        <p:tgtEl>
                                          <p:spTgt spid="14">
                                            <p:graphicEl>
                                              <a:dgm id="{386EB56D-F7F0-460D-B632-C3899296CE9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F3932689-AA5E-4663-BB68-AF8001D531D8}"/>
                                            </p:graphicEl>
                                          </p:spTgt>
                                        </p:tgtEl>
                                        <p:attrNameLst>
                                          <p:attrName>style.visibility</p:attrName>
                                        </p:attrNameLst>
                                      </p:cBhvr>
                                      <p:to>
                                        <p:strVal val="visible"/>
                                      </p:to>
                                    </p:set>
                                    <p:animEffect transition="in" filter="fade">
                                      <p:cBhvr>
                                        <p:cTn id="17" dur="500"/>
                                        <p:tgtEl>
                                          <p:spTgt spid="14">
                                            <p:graphicEl>
                                              <a:dgm id="{F3932689-AA5E-4663-BB68-AF8001D531D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graphicEl>
                                              <a:dgm id="{F5ACE7E4-8320-4A0C-9060-0BBE28E0D55D}"/>
                                            </p:graphicEl>
                                          </p:spTgt>
                                        </p:tgtEl>
                                        <p:attrNameLst>
                                          <p:attrName>style.visibility</p:attrName>
                                        </p:attrNameLst>
                                      </p:cBhvr>
                                      <p:to>
                                        <p:strVal val="visible"/>
                                      </p:to>
                                    </p:set>
                                    <p:animEffect transition="in" filter="fade">
                                      <p:cBhvr>
                                        <p:cTn id="22" dur="500"/>
                                        <p:tgtEl>
                                          <p:spTgt spid="14">
                                            <p:graphicEl>
                                              <a:dgm id="{F5ACE7E4-8320-4A0C-9060-0BBE28E0D55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graphicEl>
                                              <a:dgm id="{F161BFCF-F0B9-4E51-AA3D-E547F0DC669B}"/>
                                            </p:graphicEl>
                                          </p:spTgt>
                                        </p:tgtEl>
                                        <p:attrNameLst>
                                          <p:attrName>style.visibility</p:attrName>
                                        </p:attrNameLst>
                                      </p:cBhvr>
                                      <p:to>
                                        <p:strVal val="visible"/>
                                      </p:to>
                                    </p:set>
                                    <p:animEffect transition="in" filter="fade">
                                      <p:cBhvr>
                                        <p:cTn id="27" dur="500"/>
                                        <p:tgtEl>
                                          <p:spTgt spid="14">
                                            <p:graphicEl>
                                              <a:dgm id="{F161BFCF-F0B9-4E51-AA3D-E547F0DC669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graphicEl>
                                              <a:dgm id="{ABBC1FDE-E88F-4D00-A173-F70C35D040EF}"/>
                                            </p:graphicEl>
                                          </p:spTgt>
                                        </p:tgtEl>
                                        <p:attrNameLst>
                                          <p:attrName>style.visibility</p:attrName>
                                        </p:attrNameLst>
                                      </p:cBhvr>
                                      <p:to>
                                        <p:strVal val="visible"/>
                                      </p:to>
                                    </p:set>
                                    <p:animEffect transition="in" filter="fade">
                                      <p:cBhvr>
                                        <p:cTn id="32" dur="500"/>
                                        <p:tgtEl>
                                          <p:spTgt spid="14">
                                            <p:graphicEl>
                                              <a:dgm id="{ABBC1FDE-E88F-4D00-A173-F70C35D040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A0DF-A2FF-4814-871E-84953C453711}"/>
              </a:ext>
            </a:extLst>
          </p:cNvPr>
          <p:cNvSpPr>
            <a:spLocks noGrp="1"/>
          </p:cNvSpPr>
          <p:nvPr>
            <p:ph type="title"/>
          </p:nvPr>
        </p:nvSpPr>
        <p:spPr>
          <a:xfrm>
            <a:off x="5214579" y="629266"/>
            <a:ext cx="6422849" cy="1676603"/>
          </a:xfrm>
        </p:spPr>
        <p:txBody>
          <a:bodyPr>
            <a:normAutofit/>
          </a:bodyPr>
          <a:lstStyle/>
          <a:p>
            <a:r>
              <a:rPr lang="en-US" sz="4100" b="1" u="sng">
                <a:latin typeface="Times New Roman" panose="02020603050405020304" pitchFamily="18" charset="0"/>
                <a:cs typeface="Times New Roman" panose="02020603050405020304" pitchFamily="18" charset="0"/>
              </a:rPr>
              <a:t>Recognize Trauma Triggers</a:t>
            </a:r>
            <a:br>
              <a:rPr lang="en-US" sz="4100"/>
            </a:br>
            <a:endParaRPr lang="en-US" sz="4100"/>
          </a:p>
        </p:txBody>
      </p:sp>
      <p:sp>
        <p:nvSpPr>
          <p:cNvPr id="57" name="Rectangle 5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51FAD73-8F1D-4EDF-B4FF-108E2C2CD324}"/>
              </a:ext>
            </a:extLst>
          </p:cNvPr>
          <p:cNvPicPr>
            <a:picLocks noChangeAspect="1"/>
          </p:cNvPicPr>
          <p:nvPr/>
        </p:nvPicPr>
        <p:blipFill>
          <a:blip r:embed="rId3"/>
          <a:stretch>
            <a:fillRect/>
          </a:stretch>
        </p:blipFill>
        <p:spPr>
          <a:xfrm>
            <a:off x="1418715" y="877824"/>
            <a:ext cx="1798578" cy="5102352"/>
          </a:xfrm>
          <a:prstGeom prst="rect">
            <a:avLst/>
          </a:prstGeom>
          <a:effectLst/>
        </p:spPr>
      </p:pic>
      <p:sp>
        <p:nvSpPr>
          <p:cNvPr id="3" name="Content Placeholder 2">
            <a:extLst>
              <a:ext uri="{FF2B5EF4-FFF2-40B4-BE49-F238E27FC236}">
                <a16:creationId xmlns:a16="http://schemas.microsoft.com/office/drawing/2014/main" id="{1871BBC2-6BA7-4106-A5B5-1DB3ED7229B3}"/>
              </a:ext>
            </a:extLst>
          </p:cNvPr>
          <p:cNvSpPr>
            <a:spLocks noGrp="1"/>
          </p:cNvSpPr>
          <p:nvPr>
            <p:ph idx="1"/>
          </p:nvPr>
        </p:nvSpPr>
        <p:spPr>
          <a:xfrm>
            <a:off x="5214580" y="1981200"/>
            <a:ext cx="6422848" cy="3785419"/>
          </a:xfrm>
        </p:spPr>
        <p:txBody>
          <a:bodyPr>
            <a:normAutofit/>
          </a:bodyPr>
          <a:lstStyle/>
          <a:p>
            <a:r>
              <a:rPr lang="en-US" sz="1400" b="1" dirty="0">
                <a:latin typeface="Georgia" panose="02040502050405020303" pitchFamily="18" charset="0"/>
              </a:rPr>
              <a:t>Triggers </a:t>
            </a:r>
          </a:p>
          <a:p>
            <a:pPr lvl="1"/>
            <a:r>
              <a:rPr lang="en-US" sz="1400" dirty="0">
                <a:latin typeface="Georgia" panose="02040502050405020303" pitchFamily="18" charset="0"/>
              </a:rPr>
              <a:t>5 senses</a:t>
            </a:r>
          </a:p>
          <a:p>
            <a:pPr lvl="1"/>
            <a:r>
              <a:rPr lang="en-US" sz="1400" dirty="0">
                <a:latin typeface="Georgia" panose="02040502050405020303" pitchFamily="18" charset="0"/>
              </a:rPr>
              <a:t>Holidays</a:t>
            </a:r>
          </a:p>
          <a:p>
            <a:pPr lvl="1"/>
            <a:r>
              <a:rPr lang="en-US" sz="1400" dirty="0">
                <a:latin typeface="Georgia" panose="02040502050405020303" pitchFamily="18" charset="0"/>
              </a:rPr>
              <a:t>Seasons</a:t>
            </a:r>
          </a:p>
          <a:p>
            <a:pPr lvl="1"/>
            <a:r>
              <a:rPr lang="en-US" sz="1400" dirty="0">
                <a:latin typeface="Georgia" panose="02040502050405020303" pitchFamily="18" charset="0"/>
              </a:rPr>
              <a:t>Birthdays </a:t>
            </a:r>
          </a:p>
          <a:p>
            <a:pPr lvl="1"/>
            <a:r>
              <a:rPr lang="en-US" sz="1400" dirty="0">
                <a:latin typeface="Georgia" panose="02040502050405020303" pitchFamily="18" charset="0"/>
              </a:rPr>
              <a:t>Anniversaries of trauma</a:t>
            </a:r>
          </a:p>
          <a:p>
            <a:pPr marL="342900" lvl="1" indent="0">
              <a:buNone/>
            </a:pPr>
            <a:endParaRPr lang="en-US" sz="1400" dirty="0">
              <a:latin typeface="Georgia" panose="02040502050405020303" pitchFamily="18" charset="0"/>
            </a:endParaRPr>
          </a:p>
          <a:p>
            <a:r>
              <a:rPr lang="en-US" sz="1400" b="1" dirty="0">
                <a:latin typeface="Georgia" panose="02040502050405020303" pitchFamily="18" charset="0"/>
              </a:rPr>
              <a:t>Common responses when trauma triggered</a:t>
            </a:r>
          </a:p>
          <a:p>
            <a:pPr lvl="1">
              <a:buFont typeface="Courier New" panose="02070309020205020404" pitchFamily="49" charset="0"/>
              <a:buChar char="o"/>
            </a:pPr>
            <a:r>
              <a:rPr lang="en-US" sz="1400" dirty="0">
                <a:latin typeface="Georgia" panose="02040502050405020303" pitchFamily="18" charset="0"/>
              </a:rPr>
              <a:t>Fight</a:t>
            </a:r>
          </a:p>
          <a:p>
            <a:pPr lvl="1">
              <a:buFont typeface="Courier New" panose="02070309020205020404" pitchFamily="49" charset="0"/>
              <a:buChar char="o"/>
            </a:pPr>
            <a:r>
              <a:rPr lang="en-US" sz="1400" dirty="0">
                <a:latin typeface="Georgia" panose="02040502050405020303" pitchFamily="18" charset="0"/>
              </a:rPr>
              <a:t>Flight (avoid/dissociate)</a:t>
            </a:r>
          </a:p>
          <a:p>
            <a:pPr lvl="1">
              <a:buFont typeface="Courier New" panose="02070309020205020404" pitchFamily="49" charset="0"/>
              <a:buChar char="o"/>
            </a:pPr>
            <a:r>
              <a:rPr lang="en-US" sz="1400" dirty="0">
                <a:latin typeface="Georgia" panose="02040502050405020303" pitchFamily="18" charset="0"/>
              </a:rPr>
              <a:t>Freeze</a:t>
            </a:r>
          </a:p>
          <a:p>
            <a:pPr marL="342900" lvl="1" indent="0">
              <a:buNone/>
            </a:pPr>
            <a:endParaRPr lang="en-US" sz="1400" dirty="0">
              <a:latin typeface="Georgia" panose="02040502050405020303" pitchFamily="18" charset="0"/>
            </a:endParaRPr>
          </a:p>
          <a:p>
            <a:r>
              <a:rPr lang="en-US" sz="1400" b="1" dirty="0">
                <a:latin typeface="Georgia" panose="02040502050405020303" pitchFamily="18" charset="0"/>
              </a:rPr>
              <a:t>Understanding that </a:t>
            </a:r>
            <a:r>
              <a:rPr lang="en-US" sz="1400" b="1" u="sng" dirty="0">
                <a:latin typeface="Georgia" panose="02040502050405020303" pitchFamily="18" charset="0"/>
              </a:rPr>
              <a:t>behavior is a means of communication</a:t>
            </a:r>
            <a:r>
              <a:rPr lang="en-US" sz="1400" dirty="0">
                <a:latin typeface="Georgia" panose="02040502050405020303" pitchFamily="18" charset="0"/>
              </a:rPr>
              <a:t>; what is the behavior telling you? (Behavior indicates need)</a:t>
            </a:r>
          </a:p>
          <a:p>
            <a:endParaRPr lang="en-US" sz="1400" dirty="0"/>
          </a:p>
        </p:txBody>
      </p:sp>
    </p:spTree>
    <p:extLst>
      <p:ext uri="{BB962C8B-B14F-4D97-AF65-F5344CB8AC3E}">
        <p14:creationId xmlns:p14="http://schemas.microsoft.com/office/powerpoint/2010/main" val="39476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A0DF-A2FF-4814-871E-84953C453711}"/>
              </a:ext>
            </a:extLst>
          </p:cNvPr>
          <p:cNvSpPr>
            <a:spLocks noGrp="1"/>
          </p:cNvSpPr>
          <p:nvPr>
            <p:ph type="title"/>
          </p:nvPr>
        </p:nvSpPr>
        <p:spPr>
          <a:xfrm>
            <a:off x="5214579" y="629266"/>
            <a:ext cx="6422849" cy="1676603"/>
          </a:xfrm>
        </p:spPr>
        <p:txBody>
          <a:bodyPr>
            <a:normAutofit/>
          </a:bodyPr>
          <a:lstStyle/>
          <a:p>
            <a:r>
              <a:rPr lang="en-US" b="1" u="sng">
                <a:latin typeface="Times New Roman" panose="02020603050405020304" pitchFamily="18" charset="0"/>
                <a:cs typeface="Times New Roman" panose="02020603050405020304" pitchFamily="18" charset="0"/>
              </a:rPr>
              <a:t>Being in Relationship with Someone with PTSD</a:t>
            </a:r>
            <a:endParaRPr lang="en-US"/>
          </a:p>
        </p:txBody>
      </p:sp>
      <p:sp>
        <p:nvSpPr>
          <p:cNvPr id="57" name="Rectangle 5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51FAD73-8F1D-4EDF-B4FF-108E2C2CD324}"/>
              </a:ext>
            </a:extLst>
          </p:cNvPr>
          <p:cNvPicPr>
            <a:picLocks noChangeAspect="1"/>
          </p:cNvPicPr>
          <p:nvPr/>
        </p:nvPicPr>
        <p:blipFill>
          <a:blip r:embed="rId3"/>
          <a:stretch>
            <a:fillRect/>
          </a:stretch>
        </p:blipFill>
        <p:spPr>
          <a:xfrm>
            <a:off x="1418715" y="877824"/>
            <a:ext cx="1798578" cy="5102352"/>
          </a:xfrm>
          <a:prstGeom prst="rect">
            <a:avLst/>
          </a:prstGeom>
          <a:effectLst/>
        </p:spPr>
      </p:pic>
      <p:sp>
        <p:nvSpPr>
          <p:cNvPr id="3" name="Content Placeholder 2">
            <a:extLst>
              <a:ext uri="{FF2B5EF4-FFF2-40B4-BE49-F238E27FC236}">
                <a16:creationId xmlns:a16="http://schemas.microsoft.com/office/drawing/2014/main" id="{1871BBC2-6BA7-4106-A5B5-1DB3ED7229B3}"/>
              </a:ext>
            </a:extLst>
          </p:cNvPr>
          <p:cNvSpPr>
            <a:spLocks noGrp="1"/>
          </p:cNvSpPr>
          <p:nvPr>
            <p:ph idx="1"/>
          </p:nvPr>
        </p:nvSpPr>
        <p:spPr>
          <a:xfrm>
            <a:off x="5214581" y="2438400"/>
            <a:ext cx="6422848" cy="3785419"/>
          </a:xfrm>
        </p:spPr>
        <p:txBody>
          <a:bodyPr>
            <a:normAutofit/>
          </a:bodyPr>
          <a:lstStyle/>
          <a:p>
            <a:r>
              <a:rPr lang="en-US" sz="2000">
                <a:latin typeface="Georgia" panose="02040502050405020303" pitchFamily="18" charset="0"/>
              </a:rPr>
              <a:t>Have a good understanding of PTSD, which can bring unpredictable moods, suicidal ideation, safety issues and caretaking. </a:t>
            </a:r>
          </a:p>
          <a:p>
            <a:endParaRPr lang="en-US" sz="2000">
              <a:latin typeface="Georgia" panose="02040502050405020303" pitchFamily="18" charset="0"/>
            </a:endParaRPr>
          </a:p>
          <a:p>
            <a:r>
              <a:rPr lang="en-US" sz="2000">
                <a:latin typeface="Georgia" panose="02040502050405020303" pitchFamily="18" charset="0"/>
              </a:rPr>
              <a:t>Exhaustion and caregiver burnout are real.  Encourage the caregiver to invest in self-care, boundaries and even counseling if they indicate they are struggling with anxiety or depression. </a:t>
            </a:r>
          </a:p>
          <a:p>
            <a:endParaRPr lang="en-US" sz="2000">
              <a:latin typeface="Georgia" panose="02040502050405020303" pitchFamily="18" charset="0"/>
            </a:endParaRPr>
          </a:p>
          <a:p>
            <a:r>
              <a:rPr lang="en-US" sz="2000">
                <a:latin typeface="Georgia" panose="02040502050405020303" pitchFamily="18" charset="0"/>
              </a:rPr>
              <a:t>Encourage caregivers to seek out support groups</a:t>
            </a:r>
            <a:r>
              <a:rPr lang="en-US" sz="2000"/>
              <a:t>. </a:t>
            </a:r>
          </a:p>
        </p:txBody>
      </p:sp>
    </p:spTree>
    <p:extLst>
      <p:ext uri="{BB962C8B-B14F-4D97-AF65-F5344CB8AC3E}">
        <p14:creationId xmlns:p14="http://schemas.microsoft.com/office/powerpoint/2010/main" val="398043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A0DF-A2FF-4814-871E-84953C453711}"/>
              </a:ext>
            </a:extLst>
          </p:cNvPr>
          <p:cNvSpPr>
            <a:spLocks noGrp="1"/>
          </p:cNvSpPr>
          <p:nvPr>
            <p:ph type="title"/>
          </p:nvPr>
        </p:nvSpPr>
        <p:spPr>
          <a:xfrm>
            <a:off x="5214579" y="629266"/>
            <a:ext cx="6422849" cy="1676603"/>
          </a:xfrm>
        </p:spPr>
        <p:txBody>
          <a:bodyPr>
            <a:normAutofit/>
          </a:bodyPr>
          <a:lstStyle/>
          <a:p>
            <a:r>
              <a:rPr lang="en-US" b="1" u="sng" dirty="0">
                <a:latin typeface="Times New Roman" panose="02020603050405020304" pitchFamily="18" charset="0"/>
                <a:cs typeface="Times New Roman" panose="02020603050405020304" pitchFamily="18" charset="0"/>
              </a:rPr>
              <a:t>Respond by Fostering Resiliency</a:t>
            </a:r>
            <a:endParaRPr lang="en-US" b="1" u="sng">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a:extLst>
              <a:ext uri="{FF2B5EF4-FFF2-40B4-BE49-F238E27FC236}">
                <a16:creationId xmlns:a16="http://schemas.microsoft.com/office/drawing/2014/main" id="{F6AE7A8D-8BFA-4A32-9088-1701260B790D}"/>
              </a:ext>
            </a:extLst>
          </p:cNvPr>
          <p:cNvPicPr>
            <a:picLocks noChangeAspect="1"/>
          </p:cNvPicPr>
          <p:nvPr/>
        </p:nvPicPr>
        <p:blipFill>
          <a:blip r:embed="rId3"/>
          <a:stretch>
            <a:fillRect/>
          </a:stretch>
        </p:blipFill>
        <p:spPr>
          <a:xfrm>
            <a:off x="1342180" y="877824"/>
            <a:ext cx="1951648" cy="5102352"/>
          </a:xfrm>
          <a:prstGeom prst="rect">
            <a:avLst/>
          </a:prstGeom>
          <a:effectLst/>
        </p:spPr>
      </p:pic>
      <p:sp>
        <p:nvSpPr>
          <p:cNvPr id="3" name="Content Placeholder 2">
            <a:extLst>
              <a:ext uri="{FF2B5EF4-FFF2-40B4-BE49-F238E27FC236}">
                <a16:creationId xmlns:a16="http://schemas.microsoft.com/office/drawing/2014/main" id="{1871BBC2-6BA7-4106-A5B5-1DB3ED7229B3}"/>
              </a:ext>
            </a:extLst>
          </p:cNvPr>
          <p:cNvSpPr>
            <a:spLocks noGrp="1"/>
          </p:cNvSpPr>
          <p:nvPr>
            <p:ph idx="1"/>
          </p:nvPr>
        </p:nvSpPr>
        <p:spPr>
          <a:xfrm>
            <a:off x="5214581" y="2438400"/>
            <a:ext cx="6422848" cy="3785419"/>
          </a:xfrm>
        </p:spPr>
        <p:txBody>
          <a:bodyPr>
            <a:normAutofit/>
          </a:bodyPr>
          <a:lstStyle/>
          <a:p>
            <a:r>
              <a:rPr lang="en-US" sz="1100" b="1">
                <a:latin typeface="Georgia" panose="02040502050405020303" pitchFamily="18" charset="0"/>
              </a:rPr>
              <a:t>Reducing Stress  </a:t>
            </a:r>
          </a:p>
          <a:p>
            <a:pPr lvl="1"/>
            <a:r>
              <a:rPr lang="en-US" sz="1100">
                <a:latin typeface="Georgia" panose="02040502050405020303" pitchFamily="18" charset="0"/>
              </a:rPr>
              <a:t>Ministries that can meet physical needs of community members can be helpful. </a:t>
            </a:r>
          </a:p>
          <a:p>
            <a:pPr marL="342900" lvl="1" indent="0">
              <a:buNone/>
            </a:pPr>
            <a:endParaRPr lang="en-US" sz="1100">
              <a:latin typeface="Georgia" panose="02040502050405020303" pitchFamily="18" charset="0"/>
            </a:endParaRPr>
          </a:p>
          <a:p>
            <a:r>
              <a:rPr lang="en-US" sz="1100" b="1">
                <a:latin typeface="Georgia" panose="02040502050405020303" pitchFamily="18" charset="0"/>
              </a:rPr>
              <a:t>Strengthen Life Skills  </a:t>
            </a:r>
          </a:p>
          <a:p>
            <a:pPr lvl="1"/>
            <a:r>
              <a:rPr lang="en-US" sz="1100">
                <a:latin typeface="Georgia" panose="02040502050405020303" pitchFamily="18" charset="0"/>
              </a:rPr>
              <a:t>Parenting courses</a:t>
            </a:r>
          </a:p>
          <a:p>
            <a:pPr lvl="1"/>
            <a:r>
              <a:rPr lang="en-US" sz="1100">
                <a:latin typeface="Georgia" panose="02040502050405020303" pitchFamily="18" charset="0"/>
              </a:rPr>
              <a:t>Financial Literacy</a:t>
            </a:r>
          </a:p>
          <a:p>
            <a:pPr lvl="1"/>
            <a:r>
              <a:rPr lang="en-US" sz="1100">
                <a:latin typeface="Georgia" panose="02040502050405020303" pitchFamily="18" charset="0"/>
              </a:rPr>
              <a:t>Linking to job skills training</a:t>
            </a:r>
          </a:p>
          <a:p>
            <a:pPr lvl="1"/>
            <a:r>
              <a:rPr lang="en-US" sz="1100">
                <a:latin typeface="Georgia" panose="02040502050405020303" pitchFamily="18" charset="0"/>
              </a:rPr>
              <a:t>Marriage Enrichment</a:t>
            </a:r>
          </a:p>
          <a:p>
            <a:pPr lvl="1"/>
            <a:r>
              <a:rPr lang="en-US" sz="1100">
                <a:latin typeface="Georgia" panose="02040502050405020303" pitchFamily="18" charset="0"/>
              </a:rPr>
              <a:t>Referrals to mental health counseling</a:t>
            </a:r>
          </a:p>
          <a:p>
            <a:pPr marL="342900" lvl="1" indent="0">
              <a:buNone/>
            </a:pPr>
            <a:endParaRPr lang="en-US" sz="1100">
              <a:latin typeface="Georgia" panose="02040502050405020303" pitchFamily="18" charset="0"/>
            </a:endParaRPr>
          </a:p>
          <a:p>
            <a:r>
              <a:rPr lang="en-US" sz="1100" b="1">
                <a:latin typeface="Georgia" panose="02040502050405020303" pitchFamily="18" charset="0"/>
              </a:rPr>
              <a:t>Support Responsive Relationships</a:t>
            </a:r>
            <a:r>
              <a:rPr lang="en-US" sz="1100">
                <a:latin typeface="Georgia" panose="02040502050405020303" pitchFamily="18" charset="0"/>
              </a:rPr>
              <a:t> </a:t>
            </a:r>
          </a:p>
          <a:p>
            <a:pPr lvl="1"/>
            <a:r>
              <a:rPr lang="en-US" sz="1100">
                <a:latin typeface="Georgia" panose="02040502050405020303" pitchFamily="18" charset="0"/>
              </a:rPr>
              <a:t>This can include different generations getting to know one another. </a:t>
            </a:r>
          </a:p>
          <a:p>
            <a:pPr lvl="1"/>
            <a:r>
              <a:rPr lang="en-US" sz="1100">
                <a:latin typeface="Georgia" panose="02040502050405020303" pitchFamily="18" charset="0"/>
              </a:rPr>
              <a:t>Training youth workers in the key elements of providing a safe space for youth of all backgrounds. </a:t>
            </a:r>
          </a:p>
          <a:p>
            <a:pPr lvl="1"/>
            <a:r>
              <a:rPr lang="en-US" sz="1100">
                <a:latin typeface="Georgia" panose="02040502050405020303" pitchFamily="18" charset="0"/>
              </a:rPr>
              <a:t>Support Groups for grief, substance abuse, foster families.</a:t>
            </a:r>
          </a:p>
        </p:txBody>
      </p:sp>
    </p:spTree>
    <p:extLst>
      <p:ext uri="{BB962C8B-B14F-4D97-AF65-F5344CB8AC3E}">
        <p14:creationId xmlns:p14="http://schemas.microsoft.com/office/powerpoint/2010/main" val="38009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8">
            <a:extLst>
              <a:ext uri="{FF2B5EF4-FFF2-40B4-BE49-F238E27FC236}">
                <a16:creationId xmlns:a16="http://schemas.microsoft.com/office/drawing/2014/main" id="{9E88A012-21CA-4D96-9AAB-CA3E17869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9384CF6-78EA-4AE5-971C-2ACDC9F8D094}"/>
              </a:ext>
            </a:extLst>
          </p:cNvPr>
          <p:cNvSpPr>
            <a:spLocks noGrp="1"/>
          </p:cNvSpPr>
          <p:nvPr>
            <p:ph type="title" idx="4294967295"/>
          </p:nvPr>
        </p:nvSpPr>
        <p:spPr>
          <a:xfrm>
            <a:off x="6397256" y="1066800"/>
            <a:ext cx="5138808" cy="3592768"/>
          </a:xfrm>
          <a:noFill/>
        </p:spPr>
        <p:txBody>
          <a:bodyPr vert="horz" lIns="91440" tIns="45720" rIns="91440" bIns="45720" rtlCol="0" anchor="b">
            <a:normAutofit/>
          </a:bodyPr>
          <a:lstStyle/>
          <a:p>
            <a:pPr algn="ctr"/>
            <a:br>
              <a:rPr lang="en-US" sz="5100" b="1" dirty="0"/>
            </a:br>
            <a:r>
              <a:rPr lang="en-US" sz="5100" b="1" dirty="0"/>
              <a:t>Where Compassionate Curiosity Intersects with Radical Grace</a:t>
            </a:r>
            <a:endParaRPr lang="en-US" sz="5100" dirty="0"/>
          </a:p>
        </p:txBody>
      </p:sp>
      <p:sp>
        <p:nvSpPr>
          <p:cNvPr id="61" name="Rectangle 60">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9E501C-556E-457C-93DD-61581AFA40CC}"/>
              </a:ext>
            </a:extLst>
          </p:cNvPr>
          <p:cNvPicPr>
            <a:picLocks noChangeAspect="1"/>
          </p:cNvPicPr>
          <p:nvPr/>
        </p:nvPicPr>
        <p:blipFill rotWithShape="1">
          <a:blip r:embed="rId3"/>
          <a:srcRect l="11661" r="11937"/>
          <a:stretch/>
        </p:blipFill>
        <p:spPr>
          <a:xfrm>
            <a:off x="1588081" y="1714895"/>
            <a:ext cx="2926502" cy="3428188"/>
          </a:xfrm>
          <a:prstGeom prst="rect">
            <a:avLst/>
          </a:prstGeom>
          <a:effectLst/>
        </p:spPr>
      </p:pic>
    </p:spTree>
    <p:extLst>
      <p:ext uri="{BB962C8B-B14F-4D97-AF65-F5344CB8AC3E}">
        <p14:creationId xmlns:p14="http://schemas.microsoft.com/office/powerpoint/2010/main" val="208960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AC7795D-B0C5-46B8-B79A-4EAF5DCD1289}"/>
              </a:ext>
            </a:extLst>
          </p:cNvPr>
          <p:cNvPicPr>
            <a:picLocks noChangeAspect="1"/>
          </p:cNvPicPr>
          <p:nvPr/>
        </p:nvPicPr>
        <p:blipFill>
          <a:blip r:embed="rId3"/>
          <a:stretch>
            <a:fillRect/>
          </a:stretch>
        </p:blipFill>
        <p:spPr>
          <a:xfrm>
            <a:off x="1460466" y="877824"/>
            <a:ext cx="1715076" cy="5102352"/>
          </a:xfrm>
          <a:prstGeom prst="rect">
            <a:avLst/>
          </a:prstGeom>
          <a:effectLst/>
        </p:spPr>
      </p:pic>
      <p:sp>
        <p:nvSpPr>
          <p:cNvPr id="3" name="Content Placeholder 2">
            <a:extLst>
              <a:ext uri="{FF2B5EF4-FFF2-40B4-BE49-F238E27FC236}">
                <a16:creationId xmlns:a16="http://schemas.microsoft.com/office/drawing/2014/main" id="{1871BBC2-6BA7-4106-A5B5-1DB3ED7229B3}"/>
              </a:ext>
            </a:extLst>
          </p:cNvPr>
          <p:cNvSpPr>
            <a:spLocks noGrp="1"/>
          </p:cNvSpPr>
          <p:nvPr>
            <p:ph idx="1"/>
          </p:nvPr>
        </p:nvSpPr>
        <p:spPr>
          <a:xfrm>
            <a:off x="5029200" y="1111936"/>
            <a:ext cx="6492787" cy="5218176"/>
          </a:xfrm>
        </p:spPr>
        <p:txBody>
          <a:bodyPr>
            <a:normAutofit/>
          </a:bodyPr>
          <a:lstStyle/>
          <a:p>
            <a:pPr>
              <a:spcBef>
                <a:spcPts val="0"/>
              </a:spcBef>
            </a:pPr>
            <a:r>
              <a:rPr lang="en-US" sz="1700" b="1" i="1" dirty="0">
                <a:latin typeface="Georgia" panose="02040502050405020303" pitchFamily="18" charset="0"/>
              </a:rPr>
              <a:t>Be intentional</a:t>
            </a:r>
            <a:r>
              <a:rPr lang="en-US" sz="1700" dirty="0">
                <a:latin typeface="Georgia" panose="02040502050405020303" pitchFamily="18" charset="0"/>
              </a:rPr>
              <a:t>. Without intentionality it can be easy to slip into a reactionary stance when you encounter another person’s behavior you disagree with, find difficult, or simply don’t understand. </a:t>
            </a:r>
          </a:p>
          <a:p>
            <a:pPr marL="0" indent="0">
              <a:spcBef>
                <a:spcPts val="0"/>
              </a:spcBef>
              <a:buNone/>
            </a:pPr>
            <a:endParaRPr lang="en-US" sz="1700" dirty="0">
              <a:latin typeface="Georgia" panose="02040502050405020303" pitchFamily="18" charset="0"/>
            </a:endParaRPr>
          </a:p>
          <a:p>
            <a:pPr>
              <a:spcBef>
                <a:spcPts val="0"/>
              </a:spcBef>
            </a:pPr>
            <a:r>
              <a:rPr lang="en-US" sz="1700" b="1" i="1" dirty="0">
                <a:latin typeface="Georgia" panose="02040502050405020303" pitchFamily="18" charset="0"/>
              </a:rPr>
              <a:t>Embrace the practice of empathic, nonjudgmental presence. </a:t>
            </a:r>
            <a:r>
              <a:rPr lang="en-US" sz="1700" i="1" dirty="0">
                <a:latin typeface="Georgia" panose="02040502050405020303" pitchFamily="18" charset="0"/>
              </a:rPr>
              <a:t>Avoid big reactions</a:t>
            </a:r>
            <a:r>
              <a:rPr lang="en-US" sz="1700" dirty="0">
                <a:latin typeface="Georgia" panose="02040502050405020303" pitchFamily="18" charset="0"/>
              </a:rPr>
              <a:t>. When we start with a reaction, we tend to become judgmental, which can be harmful and re-traumatizing.</a:t>
            </a:r>
          </a:p>
          <a:p>
            <a:pPr>
              <a:spcBef>
                <a:spcPts val="0"/>
              </a:spcBef>
            </a:pPr>
            <a:endParaRPr lang="en-US" sz="1700" dirty="0">
              <a:latin typeface="Georgia" panose="02040502050405020303" pitchFamily="18" charset="0"/>
            </a:endParaRPr>
          </a:p>
          <a:p>
            <a:pPr>
              <a:spcBef>
                <a:spcPts val="0"/>
              </a:spcBef>
            </a:pPr>
            <a:r>
              <a:rPr lang="en-US" sz="1700" b="1" i="1" dirty="0">
                <a:latin typeface="Georgia" panose="02040502050405020303" pitchFamily="18" charset="0"/>
              </a:rPr>
              <a:t>Be genuine</a:t>
            </a:r>
            <a:r>
              <a:rPr lang="en-US" sz="1700" dirty="0">
                <a:latin typeface="Georgia" panose="02040502050405020303" pitchFamily="18" charset="0"/>
              </a:rPr>
              <a:t>.  Being genuinely curious means being open to all possibilities and ideas. It’s being in the moment with a person and not judging their story.  </a:t>
            </a:r>
          </a:p>
          <a:p>
            <a:pPr marL="0" indent="0">
              <a:spcBef>
                <a:spcPts val="0"/>
              </a:spcBef>
              <a:buNone/>
            </a:pPr>
            <a:endParaRPr lang="en-US" sz="1700" dirty="0">
              <a:latin typeface="Georgia" panose="02040502050405020303" pitchFamily="18" charset="0"/>
            </a:endParaRPr>
          </a:p>
          <a:p>
            <a:pPr>
              <a:spcBef>
                <a:spcPts val="0"/>
              </a:spcBef>
            </a:pPr>
            <a:r>
              <a:rPr lang="en-US" sz="1700" b="1" i="1" dirty="0">
                <a:latin typeface="Georgia" panose="02040502050405020303" pitchFamily="18" charset="0"/>
              </a:rPr>
              <a:t>Be </a:t>
            </a:r>
            <a:r>
              <a:rPr lang="en-US" sz="1700" b="1" i="1" dirty="0">
                <a:highlight>
                  <a:srgbClr val="FFFF00"/>
                </a:highlight>
                <a:latin typeface="Georgia" panose="02040502050405020303" pitchFamily="18" charset="0"/>
              </a:rPr>
              <a:t>curious</a:t>
            </a:r>
            <a:r>
              <a:rPr lang="en-US" sz="1700" dirty="0">
                <a:latin typeface="Georgia" panose="02040502050405020303" pitchFamily="18" charset="0"/>
              </a:rPr>
              <a:t>. It’s a shift from “what’s wrong with you?” to “What happened to you?” or “Are you ok?”</a:t>
            </a:r>
          </a:p>
          <a:p>
            <a:pPr marL="0" indent="0">
              <a:spcBef>
                <a:spcPts val="0"/>
              </a:spcBef>
              <a:buNone/>
            </a:pPr>
            <a:endParaRPr lang="en-US" sz="1700" dirty="0">
              <a:latin typeface="Georgia" panose="02040502050405020303" pitchFamily="18" charset="0"/>
            </a:endParaRPr>
          </a:p>
          <a:p>
            <a:pPr>
              <a:spcBef>
                <a:spcPts val="0"/>
              </a:spcBef>
            </a:pPr>
            <a:r>
              <a:rPr lang="en-US" sz="1700" b="1" i="1" dirty="0">
                <a:latin typeface="Georgia" panose="02040502050405020303" pitchFamily="18" charset="0"/>
              </a:rPr>
              <a:t>Be </a:t>
            </a:r>
            <a:r>
              <a:rPr lang="en-US" sz="1700" b="1" i="1" dirty="0">
                <a:highlight>
                  <a:srgbClr val="FFFF00"/>
                </a:highlight>
                <a:latin typeface="Georgia" panose="02040502050405020303" pitchFamily="18" charset="0"/>
              </a:rPr>
              <a:t>compassionate</a:t>
            </a:r>
            <a:r>
              <a:rPr lang="en-US" sz="1700" dirty="0">
                <a:latin typeface="Georgia" panose="02040502050405020303" pitchFamily="18" charset="0"/>
              </a:rPr>
              <a:t>.  Be committed to the other person’s well being and growth. </a:t>
            </a:r>
          </a:p>
          <a:p>
            <a:pPr marL="0" indent="0">
              <a:buNone/>
            </a:pPr>
            <a:endParaRPr lang="en-US" sz="1700" dirty="0"/>
          </a:p>
        </p:txBody>
      </p:sp>
    </p:spTree>
    <p:extLst>
      <p:ext uri="{BB962C8B-B14F-4D97-AF65-F5344CB8AC3E}">
        <p14:creationId xmlns:p14="http://schemas.microsoft.com/office/powerpoint/2010/main" val="33248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91E9C43-D7A8-45B7-A7DF-9D1B901EF14D}"/>
              </a:ext>
            </a:extLst>
          </p:cNvPr>
          <p:cNvPicPr>
            <a:picLocks noChangeAspect="1"/>
          </p:cNvPicPr>
          <p:nvPr/>
        </p:nvPicPr>
        <p:blipFill>
          <a:blip r:embed="rId3"/>
          <a:stretch>
            <a:fillRect/>
          </a:stretch>
        </p:blipFill>
        <p:spPr>
          <a:xfrm>
            <a:off x="1476116" y="877824"/>
            <a:ext cx="1683775" cy="5102352"/>
          </a:xfrm>
          <a:prstGeom prst="rect">
            <a:avLst/>
          </a:prstGeom>
          <a:effectLst/>
        </p:spPr>
      </p:pic>
      <p:sp>
        <p:nvSpPr>
          <p:cNvPr id="3" name="Content Placeholder 2">
            <a:extLst>
              <a:ext uri="{FF2B5EF4-FFF2-40B4-BE49-F238E27FC236}">
                <a16:creationId xmlns:a16="http://schemas.microsoft.com/office/drawing/2014/main" id="{1871BBC2-6BA7-4106-A5B5-1DB3ED7229B3}"/>
              </a:ext>
            </a:extLst>
          </p:cNvPr>
          <p:cNvSpPr>
            <a:spLocks noGrp="1"/>
          </p:cNvSpPr>
          <p:nvPr>
            <p:ph idx="1"/>
          </p:nvPr>
        </p:nvSpPr>
        <p:spPr>
          <a:xfrm>
            <a:off x="5157451" y="1066800"/>
            <a:ext cx="6324600" cy="5003193"/>
          </a:xfrm>
        </p:spPr>
        <p:txBody>
          <a:bodyPr>
            <a:normAutofit lnSpcReduction="10000"/>
          </a:bodyPr>
          <a:lstStyle/>
          <a:p>
            <a:r>
              <a:rPr lang="en-US" sz="1800" b="1" i="1" dirty="0">
                <a:latin typeface="Georgia" panose="02040502050405020303" pitchFamily="18" charset="0"/>
              </a:rPr>
              <a:t>Actively listen with the goal of learning - not fixing – </a:t>
            </a:r>
            <a:r>
              <a:rPr lang="en-US" sz="1800" dirty="0">
                <a:latin typeface="Georgia" panose="02040502050405020303" pitchFamily="18" charset="0"/>
              </a:rPr>
              <a:t>even if the information being delivered makes you feel like you’re hearing an uncomfortable confession.  </a:t>
            </a:r>
          </a:p>
          <a:p>
            <a:pPr marL="0" indent="0">
              <a:buNone/>
            </a:pPr>
            <a:endParaRPr lang="en-US" sz="1800" dirty="0">
              <a:latin typeface="Georgia" panose="02040502050405020303" pitchFamily="18" charset="0"/>
            </a:endParaRPr>
          </a:p>
          <a:p>
            <a:r>
              <a:rPr lang="en-US" sz="1800" b="1" i="1" dirty="0">
                <a:latin typeface="Georgia" panose="02040502050405020303" pitchFamily="18" charset="0"/>
              </a:rPr>
              <a:t>Don’t interrupt.</a:t>
            </a:r>
            <a:r>
              <a:rPr lang="en-US" sz="1800" dirty="0">
                <a:latin typeface="Georgia" panose="02040502050405020303" pitchFamily="18" charset="0"/>
              </a:rPr>
              <a:t> There is an incredible amount of vulnerability when someone shares their story with you.  </a:t>
            </a:r>
          </a:p>
          <a:p>
            <a:pPr marL="0" indent="0">
              <a:buNone/>
            </a:pPr>
            <a:endParaRPr lang="en-US" sz="1800" b="1" i="1" dirty="0">
              <a:latin typeface="Georgia" panose="02040502050405020303" pitchFamily="18" charset="0"/>
            </a:endParaRPr>
          </a:p>
          <a:p>
            <a:r>
              <a:rPr lang="en-US" sz="1800" b="1" i="1" dirty="0">
                <a:latin typeface="Georgia" panose="02040502050405020303" pitchFamily="18" charset="0"/>
              </a:rPr>
              <a:t>Watch your body language. </a:t>
            </a:r>
            <a:r>
              <a:rPr lang="en-US" sz="1800" dirty="0">
                <a:latin typeface="Georgia" panose="02040502050405020303" pitchFamily="18" charset="0"/>
              </a:rPr>
              <a:t>If someone is sharing a part of their story with you, honor that.  Be present.  </a:t>
            </a:r>
          </a:p>
          <a:p>
            <a:pPr marL="0" indent="0">
              <a:buNone/>
            </a:pPr>
            <a:endParaRPr lang="en-US" sz="1800" b="1" i="1" dirty="0">
              <a:latin typeface="Georgia" panose="02040502050405020303" pitchFamily="18" charset="0"/>
            </a:endParaRPr>
          </a:p>
          <a:p>
            <a:r>
              <a:rPr lang="en-US" sz="1800" b="1" i="1" dirty="0">
                <a:latin typeface="Georgia" panose="02040502050405020303" pitchFamily="18" charset="0"/>
              </a:rPr>
              <a:t>Avoid advice giving and be discerning about when to pull in the Word of God. </a:t>
            </a:r>
          </a:p>
          <a:p>
            <a:pPr marL="0" indent="0">
              <a:buNone/>
            </a:pPr>
            <a:endParaRPr lang="en-US" sz="1800" b="1" i="1" dirty="0">
              <a:latin typeface="Georgia" panose="02040502050405020303" pitchFamily="18" charset="0"/>
            </a:endParaRPr>
          </a:p>
          <a:p>
            <a:r>
              <a:rPr lang="en-US" sz="1800" b="1" i="1" dirty="0">
                <a:latin typeface="Georgia" panose="02040502050405020303" pitchFamily="18" charset="0"/>
              </a:rPr>
              <a:t>It’s ok to feel out of your element and not have the answers!  </a:t>
            </a:r>
            <a:r>
              <a:rPr lang="en-US" sz="1800" dirty="0">
                <a:latin typeface="Georgia" panose="02040502050405020303" pitchFamily="18" charset="0"/>
              </a:rPr>
              <a:t>Call in the experts!  Build relationships with therapists and agencies you can refer to. </a:t>
            </a:r>
          </a:p>
          <a:p>
            <a:pPr marL="0" indent="0">
              <a:buNone/>
            </a:pPr>
            <a:endParaRPr lang="en-US" sz="1300" dirty="0">
              <a:latin typeface="Georgia" panose="02040502050405020303" pitchFamily="18" charset="0"/>
            </a:endParaRPr>
          </a:p>
          <a:p>
            <a:pPr marL="0" indent="0">
              <a:buNone/>
            </a:pPr>
            <a:endParaRPr lang="en-US" sz="1300" dirty="0"/>
          </a:p>
        </p:txBody>
      </p:sp>
    </p:spTree>
    <p:extLst>
      <p:ext uri="{BB962C8B-B14F-4D97-AF65-F5344CB8AC3E}">
        <p14:creationId xmlns:p14="http://schemas.microsoft.com/office/powerpoint/2010/main" val="30100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3A31D32-8FDC-4460-8FFC-3D1953DFF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ADBD981-064C-4AB5-979F-6BEE06C51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nk rectangle with white text&#10;&#10;Description automatically generated with low confidence">
            <a:extLst>
              <a:ext uri="{FF2B5EF4-FFF2-40B4-BE49-F238E27FC236}">
                <a16:creationId xmlns:a16="http://schemas.microsoft.com/office/drawing/2014/main" id="{4908ECEB-4787-4776-B85F-FFF853BBA930}"/>
              </a:ext>
            </a:extLst>
          </p:cNvPr>
          <p:cNvPicPr>
            <a:picLocks noChangeAspect="1"/>
          </p:cNvPicPr>
          <p:nvPr/>
        </p:nvPicPr>
        <p:blipFill>
          <a:blip r:embed="rId3"/>
          <a:stretch>
            <a:fillRect/>
          </a:stretch>
        </p:blipFill>
        <p:spPr>
          <a:xfrm>
            <a:off x="1676400" y="2011431"/>
            <a:ext cx="3162817" cy="2835137"/>
          </a:xfrm>
          <a:prstGeom prst="rect">
            <a:avLst/>
          </a:prstGeom>
          <a:effectLst>
            <a:outerShdw blurRad="406400" dist="317500" dir="5400000" sx="89000" sy="89000" rotWithShape="0">
              <a:prstClr val="black">
                <a:alpha val="15000"/>
              </a:prstClr>
            </a:outerShdw>
          </a:effectLst>
        </p:spPr>
      </p:pic>
      <p:sp>
        <p:nvSpPr>
          <p:cNvPr id="34" name="Rectangle 33">
            <a:extLst>
              <a:ext uri="{FF2B5EF4-FFF2-40B4-BE49-F238E27FC236}">
                <a16:creationId xmlns:a16="http://schemas.microsoft.com/office/drawing/2014/main" id="{BF7E1D97-432A-47D5-AE33-17BB811BB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AE5841-E8D3-4A39-930B-44CE6D3D5115}"/>
              </a:ext>
            </a:extLst>
          </p:cNvPr>
          <p:cNvSpPr>
            <a:spLocks noGrp="1"/>
          </p:cNvSpPr>
          <p:nvPr>
            <p:ph type="title" idx="4294967295"/>
          </p:nvPr>
        </p:nvSpPr>
        <p:spPr>
          <a:xfrm>
            <a:off x="6324600" y="685800"/>
            <a:ext cx="5160997" cy="3599094"/>
          </a:xfrm>
        </p:spPr>
        <p:txBody>
          <a:bodyPr vert="horz" lIns="91440" tIns="45720" rIns="91440" bIns="45720" rtlCol="0" anchor="b">
            <a:normAutofit/>
          </a:bodyPr>
          <a:lstStyle/>
          <a:p>
            <a:r>
              <a:rPr lang="en-US" sz="4800" kern="1200" dirty="0">
                <a:solidFill>
                  <a:schemeClr val="tx1"/>
                </a:solidFill>
                <a:latin typeface="Georgia" panose="02040502050405020303" pitchFamily="18" charset="0"/>
              </a:rPr>
              <a:t>Neutralizing Shame</a:t>
            </a:r>
          </a:p>
        </p:txBody>
      </p:sp>
    </p:spTree>
    <p:extLst>
      <p:ext uri="{BB962C8B-B14F-4D97-AF65-F5344CB8AC3E}">
        <p14:creationId xmlns:p14="http://schemas.microsoft.com/office/powerpoint/2010/main" val="853260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3">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DFBD6FA-80A5-403E-BAC5-A3273D28B83A}"/>
              </a:ext>
            </a:extLst>
          </p:cNvPr>
          <p:cNvSpPr>
            <a:spLocks noGrp="1"/>
          </p:cNvSpPr>
          <p:nvPr>
            <p:ph type="title" idx="4294967295"/>
          </p:nvPr>
        </p:nvSpPr>
        <p:spPr>
          <a:xfrm>
            <a:off x="838199" y="947934"/>
            <a:ext cx="6281928" cy="4135437"/>
          </a:xfrm>
        </p:spPr>
        <p:txBody>
          <a:bodyPr vert="horz" lIns="91440" tIns="45720" rIns="91440" bIns="45720" rtlCol="0" anchor="b">
            <a:normAutofit/>
          </a:bodyPr>
          <a:lstStyle/>
          <a:p>
            <a:r>
              <a:rPr lang="en-US" sz="3100" kern="1200" dirty="0">
                <a:solidFill>
                  <a:schemeClr val="tx1"/>
                </a:solidFill>
                <a:latin typeface="+mj-lt"/>
                <a:ea typeface="+mj-ea"/>
                <a:cs typeface="+mj-cs"/>
              </a:rPr>
              <a:t>Shame is hard to explain. All I can do is tell you the lies shame told me and all the ways it made me feel not enough.  Shame’s biggest lie was that I should have been “man enough” to beat the depression. The second lie shame told me is that if I were just Christian enough, God would heal my anxiety.</a:t>
            </a:r>
          </a:p>
        </p:txBody>
      </p:sp>
      <p:sp>
        <p:nvSpPr>
          <p:cNvPr id="8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7D01D57D-C206-4779-A9AB-DCC3A5CC1E0E}"/>
              </a:ext>
            </a:extLst>
          </p:cNvPr>
          <p:cNvSpPr>
            <a:spLocks noGrp="1"/>
          </p:cNvSpPr>
          <p:nvPr>
            <p:ph type="body" sz="quarter" idx="4294967295"/>
          </p:nvPr>
        </p:nvSpPr>
        <p:spPr>
          <a:xfrm>
            <a:off x="7928114" y="1232452"/>
            <a:ext cx="3200400" cy="3850919"/>
          </a:xfrm>
        </p:spPr>
        <p:txBody>
          <a:bodyPr vert="horz" lIns="91440" tIns="45720" rIns="91440" bIns="45720" rtlCol="0" anchor="b">
            <a:normAutofit/>
          </a:bodyPr>
          <a:lstStyle/>
          <a:p>
            <a:pPr marL="0" indent="0">
              <a:buNone/>
            </a:pPr>
            <a:r>
              <a:rPr lang="en-US" sz="2400" kern="1200">
                <a:solidFill>
                  <a:srgbClr val="FFFFFF"/>
                </a:solidFill>
                <a:latin typeface="+mn-lt"/>
                <a:ea typeface="+mn-ea"/>
                <a:cs typeface="+mn-cs"/>
              </a:rPr>
              <a:t>Steve Austin, </a:t>
            </a:r>
            <a:r>
              <a:rPr lang="en-US" sz="2400" i="1" kern="1200">
                <a:solidFill>
                  <a:srgbClr val="FFFFFF"/>
                </a:solidFill>
                <a:latin typeface="+mn-lt"/>
                <a:ea typeface="+mn-ea"/>
                <a:cs typeface="+mn-cs"/>
              </a:rPr>
              <a:t>Hiding in the Pews: Shining the Light on Mental Illness in the Church</a:t>
            </a:r>
          </a:p>
        </p:txBody>
      </p:sp>
      <p:sp>
        <p:nvSpPr>
          <p:cNvPr id="86"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57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a:spLocks noGrp="1"/>
          </p:cNvSpPr>
          <p:nvPr>
            <p:ph type="title"/>
          </p:nvPr>
        </p:nvSpPr>
        <p:spPr>
          <a:xfrm>
            <a:off x="841248" y="548640"/>
            <a:ext cx="3600860" cy="5431536"/>
          </a:xfrm>
        </p:spPr>
        <p:txBody>
          <a:bodyPr>
            <a:normAutofit/>
          </a:bodyPr>
          <a:lstStyle/>
          <a:p>
            <a:r>
              <a:rPr lang="en-US" sz="4800" b="1" dirty="0"/>
              <a:t>Self-</a:t>
            </a:r>
            <a:br>
              <a:rPr lang="en-US" sz="4800" b="1" dirty="0"/>
            </a:br>
            <a:r>
              <a:rPr lang="en-US" sz="4800" b="1" dirty="0"/>
              <a:t>Awareness</a:t>
            </a:r>
            <a:endParaRPr lang="en-US" sz="4800" b="1" dirty="0">
              <a:effectLst/>
            </a:endParaRP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4"/>
          <p:cNvSpPr>
            <a:spLocks noGrp="1"/>
          </p:cNvSpPr>
          <p:nvPr>
            <p:ph idx="1"/>
          </p:nvPr>
        </p:nvSpPr>
        <p:spPr>
          <a:xfrm>
            <a:off x="5126418" y="499215"/>
            <a:ext cx="6224335" cy="5431536"/>
          </a:xfrm>
        </p:spPr>
        <p:txBody>
          <a:bodyPr anchor="ctr">
            <a:normAutofit/>
          </a:bodyPr>
          <a:lstStyle/>
          <a:p>
            <a:pPr>
              <a:buFont typeface="Arial" panose="020B0604020202020204" pitchFamily="34" charset="0"/>
              <a:buChar char="•"/>
            </a:pPr>
            <a:r>
              <a:rPr lang="en-US" sz="2200" dirty="0"/>
              <a:t>What do you believe about trauma?</a:t>
            </a:r>
          </a:p>
          <a:p>
            <a:pPr>
              <a:buFont typeface="Arial" panose="020B0604020202020204" pitchFamily="34" charset="0"/>
              <a:buChar char="•"/>
            </a:pPr>
            <a:endParaRPr lang="en-US" sz="2200" dirty="0"/>
          </a:p>
          <a:p>
            <a:pPr>
              <a:buFont typeface="Arial" panose="020B0604020202020204" pitchFamily="34" charset="0"/>
              <a:buChar char="•"/>
            </a:pPr>
            <a:r>
              <a:rPr lang="en-US" sz="2200" dirty="0"/>
              <a:t>What do you believe about individuals with trauma and/or mental health issues?</a:t>
            </a:r>
          </a:p>
          <a:p>
            <a:pPr>
              <a:buFont typeface="Arial" panose="020B0604020202020204" pitchFamily="34" charset="0"/>
              <a:buChar char="•"/>
            </a:pPr>
            <a:endParaRPr lang="en-US" sz="2200" dirty="0"/>
          </a:p>
          <a:p>
            <a:pPr>
              <a:buFont typeface="Arial" panose="020B0604020202020204" pitchFamily="34" charset="0"/>
              <a:buChar char="•"/>
            </a:pPr>
            <a:r>
              <a:rPr lang="en-US" sz="2200" dirty="0"/>
              <a:t>What is your own history?</a:t>
            </a:r>
          </a:p>
          <a:p>
            <a:pPr>
              <a:buFont typeface="Arial" panose="020B0604020202020204" pitchFamily="34" charset="0"/>
              <a:buChar char="•"/>
            </a:pPr>
            <a:endParaRPr lang="en-US" sz="2200" dirty="0"/>
          </a:p>
          <a:p>
            <a:pPr>
              <a:buFont typeface="Arial" panose="020B0604020202020204" pitchFamily="34" charset="0"/>
              <a:buChar char="•"/>
            </a:pPr>
            <a:r>
              <a:rPr lang="en-US" sz="2200" dirty="0"/>
              <a:t>What was your childhood experience?</a:t>
            </a:r>
          </a:p>
        </p:txBody>
      </p:sp>
    </p:spTree>
    <p:extLst>
      <p:ext uri="{BB962C8B-B14F-4D97-AF65-F5344CB8AC3E}">
        <p14:creationId xmlns:p14="http://schemas.microsoft.com/office/powerpoint/2010/main" val="4660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animEffect transition="in" filter="fade">
                                      <p:cBhvr>
                                        <p:cTn id="17" dur="500"/>
                                        <p:tgtEl>
                                          <p:spTgt spid="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xEl>
                                              <p:pRg st="6" end="6"/>
                                            </p:txEl>
                                          </p:spTgt>
                                        </p:tgtEl>
                                        <p:attrNameLst>
                                          <p:attrName>style.visibility</p:attrName>
                                        </p:attrNameLst>
                                      </p:cBhvr>
                                      <p:to>
                                        <p:strVal val="visible"/>
                                      </p:to>
                                    </p:set>
                                    <p:animEffect transition="in" filter="fade">
                                      <p:cBhvr>
                                        <p:cTn id="22"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1" name="Freeform: Shape 11">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819"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17DC6E0-06C2-44E0-B718-BB73FA4A51C0}"/>
              </a:ext>
            </a:extLst>
          </p:cNvPr>
          <p:cNvPicPr>
            <a:picLocks noChangeAspect="1"/>
          </p:cNvPicPr>
          <p:nvPr/>
        </p:nvPicPr>
        <p:blipFill rotWithShape="1">
          <a:blip r:embed="rId3"/>
          <a:srcRect t="6349" r="1" b="1"/>
          <a:stretch/>
        </p:blipFill>
        <p:spPr>
          <a:xfrm>
            <a:off x="2359819" y="10"/>
            <a:ext cx="7472362"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226536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D71D1A-5E4D-44DF-AEF8-6D8CDE344179}"/>
              </a:ext>
            </a:extLst>
          </p:cNvPr>
          <p:cNvSpPr>
            <a:spLocks noGrp="1"/>
          </p:cNvSpPr>
          <p:nvPr>
            <p:ph type="title"/>
          </p:nvPr>
        </p:nvSpPr>
        <p:spPr>
          <a:xfrm>
            <a:off x="6643738" y="2333041"/>
            <a:ext cx="3604497" cy="1297115"/>
          </a:xfrm>
        </p:spPr>
        <p:txBody>
          <a:bodyPr vert="horz" lIns="91440" tIns="45720" rIns="91440" bIns="45720" rtlCol="0" anchor="t">
            <a:normAutofit fontScale="90000"/>
          </a:bodyPr>
          <a:lstStyle/>
          <a:p>
            <a:pPr defTabSz="914400"/>
            <a:r>
              <a:rPr lang="en-US" sz="4000" kern="1200" dirty="0">
                <a:solidFill>
                  <a:schemeClr val="tx2"/>
                </a:solidFill>
                <a:latin typeface="+mj-lt"/>
                <a:ea typeface="+mj-ea"/>
                <a:cs typeface="+mj-cs"/>
              </a:rPr>
              <a:t>Polling Question: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What are the 4 R’s of Traum</a:t>
            </a:r>
            <a:r>
              <a:rPr lang="en-US" sz="4000" dirty="0">
                <a:solidFill>
                  <a:schemeClr val="tx2"/>
                </a:solidFill>
              </a:rPr>
              <a:t>a Informed Care?</a:t>
            </a:r>
            <a:endParaRPr lang="en-US" sz="4000" kern="1200" dirty="0">
              <a:solidFill>
                <a:schemeClr val="tx2"/>
              </a:solidFill>
              <a:latin typeface="+mj-lt"/>
              <a:ea typeface="+mj-ea"/>
              <a:cs typeface="+mj-cs"/>
            </a:endParaRPr>
          </a:p>
        </p:txBody>
      </p:sp>
      <p:pic>
        <p:nvPicPr>
          <p:cNvPr id="7" name="Graphic 6" descr="Question mark">
            <a:extLst>
              <a:ext uri="{FF2B5EF4-FFF2-40B4-BE49-F238E27FC236}">
                <a16:creationId xmlns:a16="http://schemas.microsoft.com/office/drawing/2014/main" id="{199D2E10-938F-F74B-5CF4-D60D7E6AD2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0812"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91307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BD1AC553-A54B-4695-A9A0-E73C2A83EB66}"/>
              </a:ext>
            </a:extLst>
          </p:cNvPr>
          <p:cNvPicPr>
            <a:picLocks noChangeAspect="1"/>
          </p:cNvPicPr>
          <p:nvPr/>
        </p:nvPicPr>
        <p:blipFill rotWithShape="1">
          <a:blip r:embed="rId3"/>
          <a:srcRect t="12020" b="12689"/>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923927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89634"/>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70F8F914-F7B9-40D3-85F4-F238592662BD}"/>
              </a:ext>
            </a:extLst>
          </p:cNvPr>
          <p:cNvPicPr>
            <a:picLocks noChangeAspect="1"/>
          </p:cNvPicPr>
          <p:nvPr/>
        </p:nvPicPr>
        <p:blipFill>
          <a:blip r:embed="rId3"/>
          <a:stretch>
            <a:fillRect/>
          </a:stretch>
        </p:blipFill>
        <p:spPr>
          <a:xfrm>
            <a:off x="2241531" y="2054481"/>
            <a:ext cx="3831412" cy="2749038"/>
          </a:xfrm>
          <a:prstGeom prst="rect">
            <a:avLst/>
          </a:prstGeom>
        </p:spPr>
      </p:pic>
      <p:cxnSp>
        <p:nvCxnSpPr>
          <p:cNvPr id="12" name="Straight Connector 11">
            <a:extLst>
              <a:ext uri="{FF2B5EF4-FFF2-40B4-BE49-F238E27FC236}">
                <a16:creationId xmlns:a16="http://schemas.microsoft.com/office/drawing/2014/main" id="{5D1CEE39-A6DC-4DE0-9789-206F1A9888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9058" y="889634"/>
            <a:ext cx="0" cy="50749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1C3E8B2-7000-436E-B1C3-781989AC74A8}"/>
              </a:ext>
            </a:extLst>
          </p:cNvPr>
          <p:cNvPicPr>
            <a:picLocks noChangeAspect="1"/>
          </p:cNvPicPr>
          <p:nvPr/>
        </p:nvPicPr>
        <p:blipFill>
          <a:blip r:embed="rId4"/>
          <a:stretch>
            <a:fillRect/>
          </a:stretch>
        </p:blipFill>
        <p:spPr>
          <a:xfrm>
            <a:off x="6595270" y="2057400"/>
            <a:ext cx="3379254" cy="2939951"/>
          </a:xfrm>
          <a:prstGeom prst="rect">
            <a:avLst/>
          </a:prstGeom>
        </p:spPr>
      </p:pic>
    </p:spTree>
    <p:extLst>
      <p:ext uri="{BB962C8B-B14F-4D97-AF65-F5344CB8AC3E}">
        <p14:creationId xmlns:p14="http://schemas.microsoft.com/office/powerpoint/2010/main" val="2502395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3532152E-6A17-42D3-9591-5CAC0BFEE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a:extLst>
              <a:ext uri="{FF2B5EF4-FFF2-40B4-BE49-F238E27FC236}">
                <a16:creationId xmlns:a16="http://schemas.microsoft.com/office/drawing/2014/main" id="{0369AF21-5604-48FA-86FF-841A7D2EDF56}"/>
              </a:ext>
            </a:extLst>
          </p:cNvPr>
          <p:cNvSpPr txBox="1"/>
          <p:nvPr/>
        </p:nvSpPr>
        <p:spPr>
          <a:xfrm>
            <a:off x="2483956" y="1645320"/>
            <a:ext cx="4286250" cy="3563550"/>
          </a:xfrm>
          <a:prstGeom prst="rect">
            <a:avLst/>
          </a:prstGeom>
        </p:spPr>
        <p:txBody>
          <a:bodyPr vert="horz" lIns="91440" tIns="45720" rIns="91440" bIns="45720" rtlCol="0">
            <a:normAutofit/>
          </a:bodyPr>
          <a:lstStyle/>
          <a:p>
            <a:pPr defTabSz="914400">
              <a:lnSpc>
                <a:spcPct val="90000"/>
              </a:lnSpc>
              <a:spcAft>
                <a:spcPts val="600"/>
              </a:spcAft>
            </a:pPr>
            <a:r>
              <a:rPr lang="en-US" sz="2400" b="0" i="0" dirty="0">
                <a:effectLst/>
                <a:latin typeface="Georgia" panose="02040502050405020303" pitchFamily="18" charset="0"/>
              </a:rPr>
              <a:t>“While everyone desperately needs it, grace is not about us. Grace is fundamentally a word about God: his un-coerced initiative and pervasive, extravagant demonstrations of care and favor.”</a:t>
            </a:r>
          </a:p>
          <a:p>
            <a:pPr defTabSz="914400">
              <a:lnSpc>
                <a:spcPct val="90000"/>
              </a:lnSpc>
              <a:spcAft>
                <a:spcPts val="600"/>
              </a:spcAft>
            </a:pPr>
            <a:r>
              <a:rPr lang="en-US" sz="1700" b="0" i="0" dirty="0">
                <a:effectLst/>
              </a:rPr>
              <a:t> – </a:t>
            </a:r>
            <a:r>
              <a:rPr lang="en-US" sz="1600" b="0" i="0" dirty="0">
                <a:effectLst/>
                <a:latin typeface="Georgia" panose="02040502050405020303" pitchFamily="18" charset="0"/>
              </a:rPr>
              <a:t>Justin Holcomb, Christianity.com</a:t>
            </a:r>
            <a:endParaRPr lang="en-US" sz="1700" dirty="0">
              <a:latin typeface="Georgia" panose="02040502050405020303" pitchFamily="18" charset="0"/>
            </a:endParaRPr>
          </a:p>
        </p:txBody>
      </p:sp>
      <p:sp>
        <p:nvSpPr>
          <p:cNvPr id="27" name="Rectangle 26">
            <a:extLst>
              <a:ext uri="{FF2B5EF4-FFF2-40B4-BE49-F238E27FC236}">
                <a16:creationId xmlns:a16="http://schemas.microsoft.com/office/drawing/2014/main" id="{D0D1E45D-067D-4152-BAD5-4265AFF7D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381" y="891540"/>
            <a:ext cx="3479390" cy="5071110"/>
          </a:xfrm>
          <a:prstGeom prst="rect">
            <a:avLst/>
          </a:prstGeom>
          <a:solidFill>
            <a:srgbClr val="687074"/>
          </a:solidFill>
          <a:ln>
            <a:noFill/>
          </a:ln>
          <a:effectLst>
            <a:outerShdw blurRad="406400" dist="317500" dir="5400000" sx="89000" sy="8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99849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4" name="Title 3">
            <a:extLst>
              <a:ext uri="{FF2B5EF4-FFF2-40B4-BE49-F238E27FC236}">
                <a16:creationId xmlns:a16="http://schemas.microsoft.com/office/drawing/2014/main" id="{D57DEBCF-65D6-423F-9A09-9AF4169B4933}"/>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Self-Care </a:t>
            </a:r>
          </a:p>
        </p:txBody>
      </p:sp>
      <p:sp>
        <p:nvSpPr>
          <p:cNvPr id="5" name="Content Placeholder 4">
            <a:extLst>
              <a:ext uri="{FF2B5EF4-FFF2-40B4-BE49-F238E27FC236}">
                <a16:creationId xmlns:a16="http://schemas.microsoft.com/office/drawing/2014/main" id="{BC1AF925-C40F-4826-9DB1-3E49295E4253}"/>
              </a:ext>
            </a:extLst>
          </p:cNvPr>
          <p:cNvSpPr>
            <a:spLocks noGrp="1"/>
          </p:cNvSpPr>
          <p:nvPr>
            <p:ph idx="1"/>
          </p:nvPr>
        </p:nvSpPr>
        <p:spPr>
          <a:xfrm>
            <a:off x="6095999" y="882315"/>
            <a:ext cx="5254754" cy="5294647"/>
          </a:xfrm>
        </p:spPr>
        <p:txBody>
          <a:bodyPr>
            <a:normAutofit/>
          </a:bodyPr>
          <a:lstStyle/>
          <a:p>
            <a:r>
              <a:rPr lang="en-US" sz="1900" dirty="0"/>
              <a:t>Helpers are often prone to Secondary Traumatic Stress. Secondary traumatic stress is the emotional duress that results when an individual hears about the firsthand trauma experiences of another. Its symptoms mimic those of post-traumatic stress disorder (PTSD). </a:t>
            </a:r>
          </a:p>
          <a:p>
            <a:pPr marL="0" indent="0">
              <a:buNone/>
            </a:pPr>
            <a:endParaRPr lang="en-US" sz="1900" dirty="0"/>
          </a:p>
          <a:p>
            <a:r>
              <a:rPr lang="en-US" sz="1900" dirty="0"/>
              <a:t>Be aware of the risks. </a:t>
            </a:r>
          </a:p>
          <a:p>
            <a:pPr marL="0" indent="0">
              <a:buNone/>
            </a:pPr>
            <a:endParaRPr lang="en-US" sz="1900" dirty="0"/>
          </a:p>
          <a:p>
            <a:r>
              <a:rPr lang="en-US" sz="1900" dirty="0"/>
              <a:t>Have good boundaries.</a:t>
            </a:r>
          </a:p>
          <a:p>
            <a:pPr marL="0" indent="0">
              <a:buNone/>
            </a:pPr>
            <a:endParaRPr lang="en-US" sz="1900" dirty="0"/>
          </a:p>
          <a:p>
            <a:r>
              <a:rPr lang="en-US" sz="1900" dirty="0"/>
              <a:t>Seek your own support.</a:t>
            </a:r>
          </a:p>
          <a:p>
            <a:endParaRPr lang="en-US" sz="1900" dirty="0"/>
          </a:p>
          <a:p>
            <a:r>
              <a:rPr lang="en-US" sz="1900" dirty="0"/>
              <a:t>What is life-giving for you? Know the answer to this and even allow for accountability. This can provide balance. </a:t>
            </a:r>
          </a:p>
        </p:txBody>
      </p:sp>
    </p:spTree>
    <p:extLst>
      <p:ext uri="{BB962C8B-B14F-4D97-AF65-F5344CB8AC3E}">
        <p14:creationId xmlns:p14="http://schemas.microsoft.com/office/powerpoint/2010/main" val="147039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D71D1A-5E4D-44DF-AEF8-6D8CDE344179}"/>
              </a:ext>
            </a:extLst>
          </p:cNvPr>
          <p:cNvSpPr>
            <a:spLocks noGrp="1"/>
          </p:cNvSpPr>
          <p:nvPr>
            <p:ph type="title"/>
          </p:nvPr>
        </p:nvSpPr>
        <p:spPr>
          <a:xfrm>
            <a:off x="6643738" y="2333041"/>
            <a:ext cx="3604497" cy="1297115"/>
          </a:xfrm>
        </p:spPr>
        <p:txBody>
          <a:bodyPr vert="horz" lIns="91440" tIns="45720" rIns="91440" bIns="45720" rtlCol="0" anchor="t">
            <a:noAutofit/>
          </a:bodyPr>
          <a:lstStyle/>
          <a:p>
            <a:pPr defTabSz="914400"/>
            <a:r>
              <a:rPr lang="en-US" sz="4000" kern="1200" dirty="0">
                <a:solidFill>
                  <a:schemeClr val="tx2"/>
                </a:solidFill>
                <a:latin typeface="+mj-lt"/>
                <a:ea typeface="+mj-ea"/>
                <a:cs typeface="+mj-cs"/>
              </a:rPr>
              <a:t>Polling Question: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What concept will you take with you today?</a:t>
            </a:r>
          </a:p>
        </p:txBody>
      </p:sp>
      <p:pic>
        <p:nvPicPr>
          <p:cNvPr id="7" name="Graphic 6" descr="Question mark">
            <a:extLst>
              <a:ext uri="{FF2B5EF4-FFF2-40B4-BE49-F238E27FC236}">
                <a16:creationId xmlns:a16="http://schemas.microsoft.com/office/drawing/2014/main" id="{199D2E10-938F-F74B-5CF4-D60D7E6AD2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0812"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02320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455E-C3A7-4FCF-B789-E93EBD42D249}"/>
              </a:ext>
            </a:extLst>
          </p:cNvPr>
          <p:cNvSpPr>
            <a:spLocks noGrp="1"/>
          </p:cNvSpPr>
          <p:nvPr>
            <p:ph type="title"/>
          </p:nvPr>
        </p:nvSpPr>
        <p:spPr>
          <a:xfrm>
            <a:off x="831850" y="611983"/>
            <a:ext cx="10515600" cy="804862"/>
          </a:xfrm>
        </p:spPr>
        <p:txBody>
          <a:bodyPr>
            <a:normAutofit fontScale="90000"/>
          </a:bodyPr>
          <a:lstStyle/>
          <a:p>
            <a:r>
              <a:rPr lang="en-US"/>
              <a:t>Contact Information</a:t>
            </a:r>
            <a:endParaRPr lang="en-US" dirty="0"/>
          </a:p>
        </p:txBody>
      </p:sp>
      <p:graphicFrame>
        <p:nvGraphicFramePr>
          <p:cNvPr id="5" name="Text Placeholder 2">
            <a:extLst>
              <a:ext uri="{FF2B5EF4-FFF2-40B4-BE49-F238E27FC236}">
                <a16:creationId xmlns:a16="http://schemas.microsoft.com/office/drawing/2014/main" id="{3903420A-625C-8207-FA89-6B62FF719D9B}"/>
              </a:ext>
            </a:extLst>
          </p:cNvPr>
          <p:cNvGraphicFramePr/>
          <p:nvPr>
            <p:extLst>
              <p:ext uri="{D42A27DB-BD31-4B8C-83A1-F6EECF244321}">
                <p14:modId xmlns:p14="http://schemas.microsoft.com/office/powerpoint/2010/main" val="3557309443"/>
              </p:ext>
            </p:extLst>
          </p:nvPr>
        </p:nvGraphicFramePr>
        <p:xfrm>
          <a:off x="844745" y="1600200"/>
          <a:ext cx="10515600" cy="441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169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A4C53-1AFE-445C-9DFA-2ABB7ECD15F2}"/>
              </a:ext>
            </a:extLst>
          </p:cNvPr>
          <p:cNvSpPr>
            <a:spLocks noGrp="1"/>
          </p:cNvSpPr>
          <p:nvPr>
            <p:ph type="title"/>
          </p:nvPr>
        </p:nvSpPr>
        <p:spPr>
          <a:xfrm>
            <a:off x="686834" y="1153572"/>
            <a:ext cx="3200400" cy="4461163"/>
          </a:xfrm>
        </p:spPr>
        <p:txBody>
          <a:bodyPr>
            <a:normAutofit/>
          </a:bodyPr>
          <a:lstStyle/>
          <a:p>
            <a:r>
              <a:rPr lang="en-US">
                <a:solidFill>
                  <a:srgbClr val="FFFFFF"/>
                </a:solidFill>
              </a:rPr>
              <a:t>Presentation Resources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998694BC-AC33-4F3C-9246-AAD0F118A878}"/>
              </a:ext>
            </a:extLst>
          </p:cNvPr>
          <p:cNvSpPr>
            <a:spLocks noGrp="1"/>
          </p:cNvSpPr>
          <p:nvPr>
            <p:ph idx="1"/>
          </p:nvPr>
        </p:nvSpPr>
        <p:spPr>
          <a:xfrm>
            <a:off x="4341412" y="838200"/>
            <a:ext cx="7366635" cy="6400799"/>
          </a:xfrm>
        </p:spPr>
        <p:txBody>
          <a:bodyPr anchor="ctr">
            <a:normAutofit/>
          </a:bodyPr>
          <a:lstStyle/>
          <a:p>
            <a:r>
              <a:rPr lang="en-US" sz="11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https://www.apa.org/topics/trauma/stress</a:t>
            </a:r>
          </a:p>
          <a:p>
            <a:r>
              <a:rPr lang="en-US" sz="11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https://www.ncbi.nlm.nih.gov/pmc/articles/PMC3710585/</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https://ncsacw.acf.hhs.gov/userfiles/files/SAMHSA_Trauma.pdf</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https://services.viu.ca/counselling/compassionate-curiosity#:~:text=People%20often%20say%20to%20themselves,'t%20be%20this%20way!%E2%80%9D</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https://ca.ctrinstitute.com/blog/the-power-of-shifting-judgement-to-curiosity/</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https://www.thenationalcouncil.org/wp-content/uploads/2013/05/Trauma-infographic.pdf?daf=375ateTbd56</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https://stopasuicide.org/</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https://www.christianity.com/theology/what-is-grace.html</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Austin, Steve. (2021). </a:t>
            </a:r>
            <a:r>
              <a:rPr lang="en-US" sz="1100" i="1" dirty="0">
                <a:latin typeface="Times New Roman" panose="02020603050405020304" pitchFamily="18" charset="0"/>
                <a:cs typeface="Times New Roman" panose="02020603050405020304" pitchFamily="18" charset="0"/>
              </a:rPr>
              <a:t>Hiding in the Pews: Shining the Light on Mental Illness in the Church.</a:t>
            </a:r>
            <a:r>
              <a:rPr lang="en-US" sz="1100" dirty="0">
                <a:latin typeface="Times New Roman" panose="02020603050405020304" pitchFamily="18" charset="0"/>
                <a:cs typeface="Times New Roman" panose="02020603050405020304" pitchFamily="18" charset="0"/>
              </a:rPr>
              <a:t> Fortress Press. </a:t>
            </a:r>
          </a:p>
          <a:p>
            <a:r>
              <a:rPr lang="en-US" sz="1100" u="sng" dirty="0">
                <a:effectLst/>
                <a:latin typeface="Times New Roman" panose="02020603050405020304" pitchFamily="18"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https://trcutah.org/faith-leaders</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r>
              <a:rPr lang="en-US" sz="1100" u="sng" dirty="0">
                <a:latin typeface="Times New Roman" panose="02020603050405020304" pitchFamily="18"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https://www.nctsn.org/trauma-informed-care/secondary-traumatic-stress/nctsn-resources</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r>
              <a:rPr lang="en-US" sz="1100" u="sng" dirty="0">
                <a:effectLst/>
                <a:latin typeface="Times New Roman" panose="02020603050405020304" pitchFamily="18"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https://www.soulshepherding.org/vicarious-trauma-in-ministry/</a:t>
            </a:r>
            <a:endParaRPr lang="en-US" sz="1100" u="sng"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https://www.acesaware.org/resources/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List of ACEs related resources for churches - </a:t>
            </a:r>
            <a:r>
              <a:rPr lang="en-US" sz="1100" dirty="0">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http://www.intermountainministry.org/wp-content/uploads/2012/11/List-of-Resources-for-Churches-interested-in-learning-more-about-ACEs.pdf</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https://acestoohigh.com/aces-101/</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https://www.traumainformedchurches.org/resources-to-equip</a:t>
            </a:r>
          </a:p>
          <a:p>
            <a:pPr marL="342900" marR="0" lvl="0" indent="-342900">
              <a:spcBef>
                <a:spcPts val="0"/>
              </a:spcBef>
              <a:spcAft>
                <a:spcPts val="0"/>
              </a:spcAft>
              <a:buFont typeface="Symbol" panose="05050102010706020507" pitchFamily="18" charset="2"/>
              <a:buBlip>
                <a:blip r:embed="rId16"/>
              </a:buBlip>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i="1" dirty="0">
              <a:latin typeface="Times New Roman" panose="02020603050405020304" pitchFamily="18" charset="0"/>
              <a:cs typeface="Times New Roman" panose="02020603050405020304" pitchFamily="18" charset="0"/>
            </a:endParaRPr>
          </a:p>
          <a:p>
            <a:endParaRPr lang="en-US" sz="1100" dirty="0"/>
          </a:p>
          <a:p>
            <a:endParaRPr lang="en-US" sz="1100" dirty="0"/>
          </a:p>
          <a:p>
            <a:endParaRPr lang="en-US" sz="1100" dirty="0"/>
          </a:p>
          <a:p>
            <a:endParaRPr lang="en-US" sz="1100" dirty="0"/>
          </a:p>
        </p:txBody>
      </p:sp>
    </p:spTree>
    <p:extLst>
      <p:ext uri="{BB962C8B-B14F-4D97-AF65-F5344CB8AC3E}">
        <p14:creationId xmlns:p14="http://schemas.microsoft.com/office/powerpoint/2010/main" val="4290130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CA35A70-4ED7-4EA4-9139-715296C4C34A}"/>
              </a:ext>
            </a:extLst>
          </p:cNvPr>
          <p:cNvGrpSpPr/>
          <p:nvPr/>
        </p:nvGrpSpPr>
        <p:grpSpPr>
          <a:xfrm>
            <a:off x="2155346" y="822327"/>
            <a:ext cx="7881308" cy="1740535"/>
            <a:chOff x="631345" y="2996090"/>
            <a:chExt cx="7881308" cy="1740535"/>
          </a:xfrm>
        </p:grpSpPr>
        <p:sp>
          <p:nvSpPr>
            <p:cNvPr id="7" name="Freeform: Shape 6">
              <a:extLst>
                <a:ext uri="{FF2B5EF4-FFF2-40B4-BE49-F238E27FC236}">
                  <a16:creationId xmlns:a16="http://schemas.microsoft.com/office/drawing/2014/main" id="{1CF8D370-09C0-47D8-8F83-BB2CB9A71194}"/>
                </a:ext>
              </a:extLst>
            </p:cNvPr>
            <p:cNvSpPr/>
            <p:nvPr/>
          </p:nvSpPr>
          <p:spPr>
            <a:xfrm>
              <a:off x="631345" y="2996090"/>
              <a:ext cx="1751401" cy="1740535"/>
            </a:xfrm>
            <a:custGeom>
              <a:avLst/>
              <a:gdLst>
                <a:gd name="connsiteX0" fmla="*/ 0 w 1751401"/>
                <a:gd name="connsiteY0" fmla="*/ 290095 h 1740535"/>
                <a:gd name="connsiteX1" fmla="*/ 290095 w 1751401"/>
                <a:gd name="connsiteY1" fmla="*/ 0 h 1740535"/>
                <a:gd name="connsiteX2" fmla="*/ 1461306 w 1751401"/>
                <a:gd name="connsiteY2" fmla="*/ 0 h 1740535"/>
                <a:gd name="connsiteX3" fmla="*/ 1751401 w 1751401"/>
                <a:gd name="connsiteY3" fmla="*/ 290095 h 1740535"/>
                <a:gd name="connsiteX4" fmla="*/ 1751401 w 1751401"/>
                <a:gd name="connsiteY4" fmla="*/ 1450440 h 1740535"/>
                <a:gd name="connsiteX5" fmla="*/ 1461306 w 1751401"/>
                <a:gd name="connsiteY5" fmla="*/ 1740535 h 1740535"/>
                <a:gd name="connsiteX6" fmla="*/ 290095 w 1751401"/>
                <a:gd name="connsiteY6" fmla="*/ 1740535 h 1740535"/>
                <a:gd name="connsiteX7" fmla="*/ 0 w 1751401"/>
                <a:gd name="connsiteY7" fmla="*/ 1450440 h 1740535"/>
                <a:gd name="connsiteX8" fmla="*/ 0 w 1751401"/>
                <a:gd name="connsiteY8" fmla="*/ 290095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401" h="1740535">
                  <a:moveTo>
                    <a:pt x="0" y="290095"/>
                  </a:moveTo>
                  <a:cubicBezTo>
                    <a:pt x="0" y="129880"/>
                    <a:pt x="129880" y="0"/>
                    <a:pt x="290095" y="0"/>
                  </a:cubicBezTo>
                  <a:lnTo>
                    <a:pt x="1461306" y="0"/>
                  </a:lnTo>
                  <a:cubicBezTo>
                    <a:pt x="1621521" y="0"/>
                    <a:pt x="1751401" y="129880"/>
                    <a:pt x="1751401" y="290095"/>
                  </a:cubicBezTo>
                  <a:lnTo>
                    <a:pt x="1751401" y="1450440"/>
                  </a:lnTo>
                  <a:cubicBezTo>
                    <a:pt x="1751401" y="1610655"/>
                    <a:pt x="1621521" y="1740535"/>
                    <a:pt x="1461306" y="1740535"/>
                  </a:cubicBezTo>
                  <a:lnTo>
                    <a:pt x="290095" y="1740535"/>
                  </a:lnTo>
                  <a:cubicBezTo>
                    <a:pt x="129880" y="1740535"/>
                    <a:pt x="0" y="1610655"/>
                    <a:pt x="0" y="1450440"/>
                  </a:cubicBezTo>
                  <a:lnTo>
                    <a:pt x="0" y="290095"/>
                  </a:lnTo>
                  <a:close/>
                </a:path>
              </a:pathLst>
            </a:custGeom>
            <a:solidFill>
              <a:srgbClr val="1661F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796" tIns="248796" rIns="248796" bIns="248796" numCol="1" spcCol="1270" anchor="ctr" anchorCtr="0">
              <a:noAutofit/>
            </a:bodyPr>
            <a:lstStyle/>
            <a:p>
              <a:pPr marL="0" lvl="0" indent="0" algn="ctr" defTabSz="1911350">
                <a:lnSpc>
                  <a:spcPct val="90000"/>
                </a:lnSpc>
                <a:spcBef>
                  <a:spcPct val="0"/>
                </a:spcBef>
                <a:spcAft>
                  <a:spcPct val="35000"/>
                </a:spcAft>
                <a:buNone/>
              </a:pPr>
              <a:r>
                <a:rPr lang="en-US" sz="2400" kern="1200" dirty="0"/>
                <a:t>Realize</a:t>
              </a:r>
              <a:endParaRPr lang="en-US" sz="3200" kern="1200" dirty="0"/>
            </a:p>
          </p:txBody>
        </p:sp>
        <p:sp>
          <p:nvSpPr>
            <p:cNvPr id="8" name="Freeform: Shape 7">
              <a:extLst>
                <a:ext uri="{FF2B5EF4-FFF2-40B4-BE49-F238E27FC236}">
                  <a16:creationId xmlns:a16="http://schemas.microsoft.com/office/drawing/2014/main" id="{4F621BA0-9236-492B-9A8A-BF55414ADD88}"/>
                </a:ext>
              </a:extLst>
            </p:cNvPr>
            <p:cNvSpPr/>
            <p:nvPr/>
          </p:nvSpPr>
          <p:spPr>
            <a:xfrm>
              <a:off x="2674647" y="2996090"/>
              <a:ext cx="1751401" cy="1740535"/>
            </a:xfrm>
            <a:custGeom>
              <a:avLst/>
              <a:gdLst>
                <a:gd name="connsiteX0" fmla="*/ 0 w 1751401"/>
                <a:gd name="connsiteY0" fmla="*/ 290095 h 1740535"/>
                <a:gd name="connsiteX1" fmla="*/ 290095 w 1751401"/>
                <a:gd name="connsiteY1" fmla="*/ 0 h 1740535"/>
                <a:gd name="connsiteX2" fmla="*/ 1461306 w 1751401"/>
                <a:gd name="connsiteY2" fmla="*/ 0 h 1740535"/>
                <a:gd name="connsiteX3" fmla="*/ 1751401 w 1751401"/>
                <a:gd name="connsiteY3" fmla="*/ 290095 h 1740535"/>
                <a:gd name="connsiteX4" fmla="*/ 1751401 w 1751401"/>
                <a:gd name="connsiteY4" fmla="*/ 1450440 h 1740535"/>
                <a:gd name="connsiteX5" fmla="*/ 1461306 w 1751401"/>
                <a:gd name="connsiteY5" fmla="*/ 1740535 h 1740535"/>
                <a:gd name="connsiteX6" fmla="*/ 290095 w 1751401"/>
                <a:gd name="connsiteY6" fmla="*/ 1740535 h 1740535"/>
                <a:gd name="connsiteX7" fmla="*/ 0 w 1751401"/>
                <a:gd name="connsiteY7" fmla="*/ 1450440 h 1740535"/>
                <a:gd name="connsiteX8" fmla="*/ 0 w 1751401"/>
                <a:gd name="connsiteY8" fmla="*/ 290095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401" h="1740535">
                  <a:moveTo>
                    <a:pt x="0" y="290095"/>
                  </a:moveTo>
                  <a:cubicBezTo>
                    <a:pt x="0" y="129880"/>
                    <a:pt x="129880" y="0"/>
                    <a:pt x="290095" y="0"/>
                  </a:cubicBezTo>
                  <a:lnTo>
                    <a:pt x="1461306" y="0"/>
                  </a:lnTo>
                  <a:cubicBezTo>
                    <a:pt x="1621521" y="0"/>
                    <a:pt x="1751401" y="129880"/>
                    <a:pt x="1751401" y="290095"/>
                  </a:cubicBezTo>
                  <a:lnTo>
                    <a:pt x="1751401" y="1450440"/>
                  </a:lnTo>
                  <a:cubicBezTo>
                    <a:pt x="1751401" y="1610655"/>
                    <a:pt x="1621521" y="1740535"/>
                    <a:pt x="1461306" y="1740535"/>
                  </a:cubicBezTo>
                  <a:lnTo>
                    <a:pt x="290095" y="1740535"/>
                  </a:lnTo>
                  <a:cubicBezTo>
                    <a:pt x="129880" y="1740535"/>
                    <a:pt x="0" y="1610655"/>
                    <a:pt x="0" y="1450440"/>
                  </a:cubicBezTo>
                  <a:lnTo>
                    <a:pt x="0" y="290095"/>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796" tIns="248796" rIns="248796" bIns="248796" numCol="1" spcCol="1270" anchor="ctr" anchorCtr="0">
              <a:noAutofit/>
            </a:bodyPr>
            <a:lstStyle/>
            <a:p>
              <a:pPr marL="0" lvl="0" indent="0" algn="ctr" defTabSz="1911350">
                <a:lnSpc>
                  <a:spcPct val="90000"/>
                </a:lnSpc>
                <a:spcBef>
                  <a:spcPct val="0"/>
                </a:spcBef>
                <a:spcAft>
                  <a:spcPct val="35000"/>
                </a:spcAft>
                <a:buNone/>
              </a:pPr>
              <a:r>
                <a:rPr lang="en-US" sz="2400" kern="1200" dirty="0"/>
                <a:t>Recognize</a:t>
              </a:r>
            </a:p>
          </p:txBody>
        </p:sp>
        <p:sp>
          <p:nvSpPr>
            <p:cNvPr id="9" name="Freeform: Shape 8">
              <a:extLst>
                <a:ext uri="{FF2B5EF4-FFF2-40B4-BE49-F238E27FC236}">
                  <a16:creationId xmlns:a16="http://schemas.microsoft.com/office/drawing/2014/main" id="{307F06FB-DABC-4432-9335-8BB8ECA0D45C}"/>
                </a:ext>
              </a:extLst>
            </p:cNvPr>
            <p:cNvSpPr/>
            <p:nvPr/>
          </p:nvSpPr>
          <p:spPr>
            <a:xfrm>
              <a:off x="4717950" y="2996090"/>
              <a:ext cx="1751401" cy="1740535"/>
            </a:xfrm>
            <a:custGeom>
              <a:avLst/>
              <a:gdLst>
                <a:gd name="connsiteX0" fmla="*/ 0 w 1751401"/>
                <a:gd name="connsiteY0" fmla="*/ 290095 h 1740535"/>
                <a:gd name="connsiteX1" fmla="*/ 290095 w 1751401"/>
                <a:gd name="connsiteY1" fmla="*/ 0 h 1740535"/>
                <a:gd name="connsiteX2" fmla="*/ 1461306 w 1751401"/>
                <a:gd name="connsiteY2" fmla="*/ 0 h 1740535"/>
                <a:gd name="connsiteX3" fmla="*/ 1751401 w 1751401"/>
                <a:gd name="connsiteY3" fmla="*/ 290095 h 1740535"/>
                <a:gd name="connsiteX4" fmla="*/ 1751401 w 1751401"/>
                <a:gd name="connsiteY4" fmla="*/ 1450440 h 1740535"/>
                <a:gd name="connsiteX5" fmla="*/ 1461306 w 1751401"/>
                <a:gd name="connsiteY5" fmla="*/ 1740535 h 1740535"/>
                <a:gd name="connsiteX6" fmla="*/ 290095 w 1751401"/>
                <a:gd name="connsiteY6" fmla="*/ 1740535 h 1740535"/>
                <a:gd name="connsiteX7" fmla="*/ 0 w 1751401"/>
                <a:gd name="connsiteY7" fmla="*/ 1450440 h 1740535"/>
                <a:gd name="connsiteX8" fmla="*/ 0 w 1751401"/>
                <a:gd name="connsiteY8" fmla="*/ 290095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401" h="1740535">
                  <a:moveTo>
                    <a:pt x="0" y="290095"/>
                  </a:moveTo>
                  <a:cubicBezTo>
                    <a:pt x="0" y="129880"/>
                    <a:pt x="129880" y="0"/>
                    <a:pt x="290095" y="0"/>
                  </a:cubicBezTo>
                  <a:lnTo>
                    <a:pt x="1461306" y="0"/>
                  </a:lnTo>
                  <a:cubicBezTo>
                    <a:pt x="1621521" y="0"/>
                    <a:pt x="1751401" y="129880"/>
                    <a:pt x="1751401" y="290095"/>
                  </a:cubicBezTo>
                  <a:lnTo>
                    <a:pt x="1751401" y="1450440"/>
                  </a:lnTo>
                  <a:cubicBezTo>
                    <a:pt x="1751401" y="1610655"/>
                    <a:pt x="1621521" y="1740535"/>
                    <a:pt x="1461306" y="1740535"/>
                  </a:cubicBezTo>
                  <a:lnTo>
                    <a:pt x="290095" y="1740535"/>
                  </a:lnTo>
                  <a:cubicBezTo>
                    <a:pt x="129880" y="1740535"/>
                    <a:pt x="0" y="1610655"/>
                    <a:pt x="0" y="1450440"/>
                  </a:cubicBezTo>
                  <a:lnTo>
                    <a:pt x="0" y="290095"/>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796" tIns="248796" rIns="248796" bIns="248796" numCol="1" spcCol="1270" anchor="ctr" anchorCtr="0">
              <a:noAutofit/>
            </a:bodyPr>
            <a:lstStyle/>
            <a:p>
              <a:pPr marL="0" lvl="0" indent="0" algn="ctr" defTabSz="1911350">
                <a:lnSpc>
                  <a:spcPct val="90000"/>
                </a:lnSpc>
                <a:spcBef>
                  <a:spcPct val="0"/>
                </a:spcBef>
                <a:spcAft>
                  <a:spcPct val="35000"/>
                </a:spcAft>
                <a:buNone/>
              </a:pPr>
              <a:r>
                <a:rPr lang="en-US" sz="2400" kern="1200" dirty="0"/>
                <a:t>Respond</a:t>
              </a:r>
            </a:p>
          </p:txBody>
        </p:sp>
        <p:sp>
          <p:nvSpPr>
            <p:cNvPr id="10" name="Freeform: Shape 9">
              <a:extLst>
                <a:ext uri="{FF2B5EF4-FFF2-40B4-BE49-F238E27FC236}">
                  <a16:creationId xmlns:a16="http://schemas.microsoft.com/office/drawing/2014/main" id="{265DF7E5-ADA2-41C1-BB0C-C10FAA17E57D}"/>
                </a:ext>
              </a:extLst>
            </p:cNvPr>
            <p:cNvSpPr/>
            <p:nvPr/>
          </p:nvSpPr>
          <p:spPr>
            <a:xfrm>
              <a:off x="6761252" y="2996090"/>
              <a:ext cx="1751401" cy="1740535"/>
            </a:xfrm>
            <a:custGeom>
              <a:avLst/>
              <a:gdLst>
                <a:gd name="connsiteX0" fmla="*/ 0 w 1751401"/>
                <a:gd name="connsiteY0" fmla="*/ 290095 h 1740535"/>
                <a:gd name="connsiteX1" fmla="*/ 290095 w 1751401"/>
                <a:gd name="connsiteY1" fmla="*/ 0 h 1740535"/>
                <a:gd name="connsiteX2" fmla="*/ 1461306 w 1751401"/>
                <a:gd name="connsiteY2" fmla="*/ 0 h 1740535"/>
                <a:gd name="connsiteX3" fmla="*/ 1751401 w 1751401"/>
                <a:gd name="connsiteY3" fmla="*/ 290095 h 1740535"/>
                <a:gd name="connsiteX4" fmla="*/ 1751401 w 1751401"/>
                <a:gd name="connsiteY4" fmla="*/ 1450440 h 1740535"/>
                <a:gd name="connsiteX5" fmla="*/ 1461306 w 1751401"/>
                <a:gd name="connsiteY5" fmla="*/ 1740535 h 1740535"/>
                <a:gd name="connsiteX6" fmla="*/ 290095 w 1751401"/>
                <a:gd name="connsiteY6" fmla="*/ 1740535 h 1740535"/>
                <a:gd name="connsiteX7" fmla="*/ 0 w 1751401"/>
                <a:gd name="connsiteY7" fmla="*/ 1450440 h 1740535"/>
                <a:gd name="connsiteX8" fmla="*/ 0 w 1751401"/>
                <a:gd name="connsiteY8" fmla="*/ 290095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401" h="1740535">
                  <a:moveTo>
                    <a:pt x="0" y="290095"/>
                  </a:moveTo>
                  <a:cubicBezTo>
                    <a:pt x="0" y="129880"/>
                    <a:pt x="129880" y="0"/>
                    <a:pt x="290095" y="0"/>
                  </a:cubicBezTo>
                  <a:lnTo>
                    <a:pt x="1461306" y="0"/>
                  </a:lnTo>
                  <a:cubicBezTo>
                    <a:pt x="1621521" y="0"/>
                    <a:pt x="1751401" y="129880"/>
                    <a:pt x="1751401" y="290095"/>
                  </a:cubicBezTo>
                  <a:lnTo>
                    <a:pt x="1751401" y="1450440"/>
                  </a:lnTo>
                  <a:cubicBezTo>
                    <a:pt x="1751401" y="1610655"/>
                    <a:pt x="1621521" y="1740535"/>
                    <a:pt x="1461306" y="1740535"/>
                  </a:cubicBezTo>
                  <a:lnTo>
                    <a:pt x="290095" y="1740535"/>
                  </a:lnTo>
                  <a:cubicBezTo>
                    <a:pt x="129880" y="1740535"/>
                    <a:pt x="0" y="1610655"/>
                    <a:pt x="0" y="1450440"/>
                  </a:cubicBezTo>
                  <a:lnTo>
                    <a:pt x="0" y="290095"/>
                  </a:lnTo>
                  <a:close/>
                </a:path>
              </a:pathLst>
            </a:custGeom>
            <a:solidFill>
              <a:srgbClr val="F781F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796" tIns="248796" rIns="248796" bIns="248796" numCol="1" spcCol="1270" anchor="ctr" anchorCtr="0">
              <a:noAutofit/>
            </a:bodyPr>
            <a:lstStyle/>
            <a:p>
              <a:pPr marL="0" lvl="0" indent="0" algn="ctr" defTabSz="1911350">
                <a:spcBef>
                  <a:spcPct val="0"/>
                </a:spcBef>
                <a:buNone/>
              </a:pPr>
              <a:r>
                <a:rPr lang="en-US" sz="2400" kern="1200" dirty="0"/>
                <a:t>Resist </a:t>
              </a:r>
            </a:p>
            <a:p>
              <a:pPr marL="0" lvl="0" indent="0" algn="ctr" defTabSz="1911350">
                <a:spcBef>
                  <a:spcPct val="0"/>
                </a:spcBef>
                <a:buNone/>
              </a:pPr>
              <a:r>
                <a:rPr lang="en-US" sz="1200" kern="1200" dirty="0"/>
                <a:t>Re-Traumatization</a:t>
              </a:r>
            </a:p>
          </p:txBody>
        </p:sp>
      </p:grpSp>
      <p:sp>
        <p:nvSpPr>
          <p:cNvPr id="11" name="Oval 10">
            <a:extLst>
              <a:ext uri="{FF2B5EF4-FFF2-40B4-BE49-F238E27FC236}">
                <a16:creationId xmlns:a16="http://schemas.microsoft.com/office/drawing/2014/main" id="{884D79B4-376C-48B4-8B5C-54982ACF8D43}"/>
              </a:ext>
            </a:extLst>
          </p:cNvPr>
          <p:cNvSpPr/>
          <p:nvPr/>
        </p:nvSpPr>
        <p:spPr>
          <a:xfrm>
            <a:off x="12954000" y="36512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7116F6CA-B17C-411F-8D80-3836FE9CC3AA}"/>
              </a:ext>
            </a:extLst>
          </p:cNvPr>
          <p:cNvSpPr txBox="1"/>
          <p:nvPr/>
        </p:nvSpPr>
        <p:spPr>
          <a:xfrm>
            <a:off x="2155347" y="2895600"/>
            <a:ext cx="1751401" cy="3570208"/>
          </a:xfrm>
          <a:prstGeom prst="rect">
            <a:avLst/>
          </a:prstGeom>
          <a:noFill/>
          <a:ln>
            <a:solidFill>
              <a:schemeClr val="tx1"/>
            </a:solidFill>
          </a:ln>
        </p:spPr>
        <p:txBody>
          <a:bodyPr wrap="square" rtlCol="0">
            <a:spAutoFit/>
          </a:bodyPr>
          <a:lstStyle/>
          <a:p>
            <a:r>
              <a:rPr lang="en-US" sz="1600" b="1" dirty="0">
                <a:latin typeface="Georgia" panose="02040502050405020303" pitchFamily="18" charset="0"/>
              </a:rPr>
              <a:t>Realizes</a:t>
            </a:r>
            <a:r>
              <a:rPr lang="en-US" sz="1600" dirty="0">
                <a:latin typeface="Georgia" panose="02040502050405020303" pitchFamily="18" charset="0"/>
              </a:rPr>
              <a:t> the widespread impact of trauma on those in your church and your community</a:t>
            </a: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800" dirty="0">
              <a:latin typeface="Georgia" panose="02040502050405020303" pitchFamily="18" charset="0"/>
            </a:endParaRPr>
          </a:p>
        </p:txBody>
      </p:sp>
      <p:sp>
        <p:nvSpPr>
          <p:cNvPr id="13" name="TextBox 12">
            <a:extLst>
              <a:ext uri="{FF2B5EF4-FFF2-40B4-BE49-F238E27FC236}">
                <a16:creationId xmlns:a16="http://schemas.microsoft.com/office/drawing/2014/main" id="{4C27BBB1-E341-4011-B9B4-BC34EB3EFDB2}"/>
              </a:ext>
            </a:extLst>
          </p:cNvPr>
          <p:cNvSpPr txBox="1"/>
          <p:nvPr/>
        </p:nvSpPr>
        <p:spPr>
          <a:xfrm>
            <a:off x="4198649" y="2902999"/>
            <a:ext cx="1751401" cy="3539430"/>
          </a:xfrm>
          <a:prstGeom prst="rect">
            <a:avLst/>
          </a:prstGeom>
          <a:noFill/>
          <a:ln>
            <a:solidFill>
              <a:schemeClr val="tx1"/>
            </a:solidFill>
          </a:ln>
        </p:spPr>
        <p:txBody>
          <a:bodyPr wrap="square" rtlCol="0">
            <a:spAutoFit/>
          </a:bodyPr>
          <a:lstStyle/>
          <a:p>
            <a:r>
              <a:rPr lang="en-US" sz="1600" b="1" dirty="0">
                <a:latin typeface="Georgia" panose="02040502050405020303" pitchFamily="18" charset="0"/>
              </a:rPr>
              <a:t>Recognizes</a:t>
            </a:r>
            <a:r>
              <a:rPr lang="en-US" sz="1600" dirty="0">
                <a:latin typeface="Georgia" panose="02040502050405020303" pitchFamily="18" charset="0"/>
              </a:rPr>
              <a:t> the signs and symptoms of trauma in people of all ages as well as the impact on a person living with a traumatized family member. </a:t>
            </a: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a:p>
            <a:endParaRPr lang="en-US" sz="1600" dirty="0">
              <a:latin typeface="Georgia" panose="02040502050405020303" pitchFamily="18" charset="0"/>
            </a:endParaRPr>
          </a:p>
        </p:txBody>
      </p:sp>
      <p:sp>
        <p:nvSpPr>
          <p:cNvPr id="14" name="TextBox 13">
            <a:extLst>
              <a:ext uri="{FF2B5EF4-FFF2-40B4-BE49-F238E27FC236}">
                <a16:creationId xmlns:a16="http://schemas.microsoft.com/office/drawing/2014/main" id="{549C4FD4-C842-4E39-8B16-BCEF076216F6}"/>
              </a:ext>
            </a:extLst>
          </p:cNvPr>
          <p:cNvSpPr txBox="1"/>
          <p:nvPr/>
        </p:nvSpPr>
        <p:spPr>
          <a:xfrm>
            <a:off x="6241952" y="2889682"/>
            <a:ext cx="1751401" cy="3539430"/>
          </a:xfrm>
          <a:prstGeom prst="rect">
            <a:avLst/>
          </a:prstGeom>
          <a:noFill/>
          <a:ln>
            <a:solidFill>
              <a:schemeClr val="tx1"/>
            </a:solidFill>
          </a:ln>
        </p:spPr>
        <p:txBody>
          <a:bodyPr wrap="square" rtlCol="0">
            <a:spAutoFit/>
          </a:bodyPr>
          <a:lstStyle/>
          <a:p>
            <a:r>
              <a:rPr lang="en-US" sz="1600" b="1" i="0" dirty="0">
                <a:solidFill>
                  <a:srgbClr val="2A2A2A"/>
                </a:solidFill>
                <a:effectLst/>
                <a:latin typeface="Georgia" panose="02040502050405020303" pitchFamily="18" charset="0"/>
              </a:rPr>
              <a:t>Responds </a:t>
            </a:r>
            <a:r>
              <a:rPr lang="en-US" sz="1600" b="0" i="0" dirty="0">
                <a:solidFill>
                  <a:srgbClr val="2A2A2A"/>
                </a:solidFill>
                <a:effectLst/>
                <a:latin typeface="Georgia" panose="02040502050405020303" pitchFamily="18" charset="0"/>
              </a:rPr>
              <a:t>to the needs of its congregation and community by integrating knowledge of trauma into the planning of ministries, policies, and stewardship of the church's resources </a:t>
            </a:r>
          </a:p>
          <a:p>
            <a:endParaRPr lang="en-US" sz="1600" dirty="0">
              <a:latin typeface="Georgia" panose="02040502050405020303" pitchFamily="18" charset="0"/>
            </a:endParaRPr>
          </a:p>
        </p:txBody>
      </p:sp>
      <p:sp>
        <p:nvSpPr>
          <p:cNvPr id="15" name="TextBox 14">
            <a:extLst>
              <a:ext uri="{FF2B5EF4-FFF2-40B4-BE49-F238E27FC236}">
                <a16:creationId xmlns:a16="http://schemas.microsoft.com/office/drawing/2014/main" id="{B020B1F2-B286-4DC5-8424-E4160FA4BA39}"/>
              </a:ext>
            </a:extLst>
          </p:cNvPr>
          <p:cNvSpPr txBox="1"/>
          <p:nvPr/>
        </p:nvSpPr>
        <p:spPr>
          <a:xfrm>
            <a:off x="8285254" y="2889682"/>
            <a:ext cx="1751401" cy="3570208"/>
          </a:xfrm>
          <a:prstGeom prst="rect">
            <a:avLst/>
          </a:prstGeom>
          <a:noFill/>
          <a:ln>
            <a:solidFill>
              <a:schemeClr val="tx1"/>
            </a:solidFill>
          </a:ln>
        </p:spPr>
        <p:txBody>
          <a:bodyPr wrap="square" rtlCol="0">
            <a:spAutoFit/>
          </a:bodyPr>
          <a:lstStyle/>
          <a:p>
            <a:r>
              <a:rPr lang="en-US" sz="1500" b="1" dirty="0">
                <a:latin typeface="Georgia" panose="02040502050405020303" pitchFamily="18" charset="0"/>
              </a:rPr>
              <a:t>Resists Re-traumatization </a:t>
            </a:r>
            <a:r>
              <a:rPr lang="en-US" sz="1500" dirty="0">
                <a:latin typeface="Georgia" panose="02040502050405020303" pitchFamily="18" charset="0"/>
              </a:rPr>
              <a:t>of victims that can occur when recognition of trauma is not combined with compassion and de-stigmatization of mental health treatment. </a:t>
            </a:r>
          </a:p>
          <a:p>
            <a:endParaRPr lang="en-US" sz="1500" dirty="0">
              <a:latin typeface="Georgia" panose="02040502050405020303" pitchFamily="18" charset="0"/>
            </a:endParaRPr>
          </a:p>
          <a:p>
            <a:endParaRPr lang="en-US" sz="1500" dirty="0">
              <a:latin typeface="Georgia" panose="02040502050405020303" pitchFamily="18" charset="0"/>
            </a:endParaRPr>
          </a:p>
          <a:p>
            <a:endParaRPr lang="en-US" sz="1500" dirty="0">
              <a:latin typeface="Georgia" panose="02040502050405020303" pitchFamily="18" charset="0"/>
            </a:endParaRPr>
          </a:p>
          <a:p>
            <a:endParaRPr lang="en-US" sz="1600" dirty="0">
              <a:latin typeface="Georgia" panose="02040502050405020303" pitchFamily="18" charset="0"/>
            </a:endParaRPr>
          </a:p>
        </p:txBody>
      </p:sp>
      <p:sp>
        <p:nvSpPr>
          <p:cNvPr id="16" name="TextBox 15">
            <a:extLst>
              <a:ext uri="{FF2B5EF4-FFF2-40B4-BE49-F238E27FC236}">
                <a16:creationId xmlns:a16="http://schemas.microsoft.com/office/drawing/2014/main" id="{32E35E5B-867E-47D7-835D-A81E36B2DBB6}"/>
              </a:ext>
            </a:extLst>
          </p:cNvPr>
          <p:cNvSpPr txBox="1"/>
          <p:nvPr/>
        </p:nvSpPr>
        <p:spPr>
          <a:xfrm>
            <a:off x="2155346" y="228601"/>
            <a:ext cx="7881308" cy="461665"/>
          </a:xfrm>
          <a:prstGeom prst="rect">
            <a:avLst/>
          </a:prstGeom>
          <a:noFill/>
        </p:spPr>
        <p:txBody>
          <a:bodyPr wrap="square" rtlCol="0">
            <a:spAutoFit/>
          </a:bodyPr>
          <a:lstStyle/>
          <a:p>
            <a:pPr algn="ctr"/>
            <a:r>
              <a:rPr lang="en-US" sz="2400" b="1" u="sng" dirty="0">
                <a:latin typeface="Arial Black" panose="020B0A04020102020204" pitchFamily="34" charset="0"/>
              </a:rPr>
              <a:t>The 4 R’s of Trauma Informed Church</a:t>
            </a:r>
          </a:p>
        </p:txBody>
      </p:sp>
      <p:sp>
        <p:nvSpPr>
          <p:cNvPr id="17" name="TextBox 16">
            <a:extLst>
              <a:ext uri="{FF2B5EF4-FFF2-40B4-BE49-F238E27FC236}">
                <a16:creationId xmlns:a16="http://schemas.microsoft.com/office/drawing/2014/main" id="{9AE58B54-0841-4947-8E70-D210BE16DFAA}"/>
              </a:ext>
            </a:extLst>
          </p:cNvPr>
          <p:cNvSpPr txBox="1"/>
          <p:nvPr/>
        </p:nvSpPr>
        <p:spPr>
          <a:xfrm>
            <a:off x="2438400" y="6553201"/>
            <a:ext cx="7467600" cy="246221"/>
          </a:xfrm>
          <a:prstGeom prst="rect">
            <a:avLst/>
          </a:prstGeom>
          <a:noFill/>
        </p:spPr>
        <p:txBody>
          <a:bodyPr wrap="square" rtlCol="0">
            <a:spAutoFit/>
          </a:bodyPr>
          <a:lstStyle/>
          <a:p>
            <a:pPr algn="ctr"/>
            <a:r>
              <a:rPr lang="en-US" sz="1000" dirty="0"/>
              <a:t>Inspired by SAMHSA and https://www.traumainformedmd.com/churches.html</a:t>
            </a:r>
          </a:p>
        </p:txBody>
      </p:sp>
    </p:spTree>
    <p:extLst>
      <p:ext uri="{BB962C8B-B14F-4D97-AF65-F5344CB8AC3E}">
        <p14:creationId xmlns:p14="http://schemas.microsoft.com/office/powerpoint/2010/main" val="36918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D2D71D1A-5E4D-44DF-AEF8-6D8CDE344179}"/>
              </a:ext>
            </a:extLst>
          </p:cNvPr>
          <p:cNvSpPr>
            <a:spLocks noGrp="1"/>
          </p:cNvSpPr>
          <p:nvPr>
            <p:ph type="title"/>
          </p:nvPr>
        </p:nvSpPr>
        <p:spPr>
          <a:xfrm>
            <a:off x="6643738" y="2333041"/>
            <a:ext cx="3604497" cy="1297115"/>
          </a:xfrm>
        </p:spPr>
        <p:txBody>
          <a:bodyPr vert="horz" lIns="91440" tIns="45720" rIns="91440" bIns="45720" rtlCol="0" anchor="t">
            <a:noAutofit/>
          </a:bodyPr>
          <a:lstStyle/>
          <a:p>
            <a:pPr defTabSz="914400"/>
            <a:r>
              <a:rPr lang="en-US" sz="4000" kern="1200" dirty="0">
                <a:solidFill>
                  <a:schemeClr val="tx2"/>
                </a:solidFill>
                <a:latin typeface="+mj-lt"/>
                <a:ea typeface="+mj-ea"/>
                <a:cs typeface="+mj-cs"/>
              </a:rPr>
              <a:t>Polling Question: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What is trauma?</a:t>
            </a:r>
          </a:p>
        </p:txBody>
      </p:sp>
      <p:pic>
        <p:nvPicPr>
          <p:cNvPr id="7" name="Graphic 6" descr="Question mark">
            <a:extLst>
              <a:ext uri="{FF2B5EF4-FFF2-40B4-BE49-F238E27FC236}">
                <a16:creationId xmlns:a16="http://schemas.microsoft.com/office/drawing/2014/main" id="{199D2E10-938F-F74B-5CF4-D60D7E6AD2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0812"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227448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Arc 5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566C4D4-CADB-4710-83AC-FA195F6CB57B}"/>
              </a:ext>
            </a:extLst>
          </p:cNvPr>
          <p:cNvPicPr>
            <a:picLocks noChangeAspect="1"/>
          </p:cNvPicPr>
          <p:nvPr/>
        </p:nvPicPr>
        <p:blipFill>
          <a:blip r:embed="rId3"/>
          <a:stretch>
            <a:fillRect/>
          </a:stretch>
        </p:blipFill>
        <p:spPr>
          <a:xfrm>
            <a:off x="659914" y="919350"/>
            <a:ext cx="10872172" cy="252778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8" name="TextBox 7">
            <a:extLst>
              <a:ext uri="{FF2B5EF4-FFF2-40B4-BE49-F238E27FC236}">
                <a16:creationId xmlns:a16="http://schemas.microsoft.com/office/drawing/2014/main" id="{756E9908-746D-464F-8D4F-02A4B414069C}"/>
              </a:ext>
            </a:extLst>
          </p:cNvPr>
          <p:cNvSpPr txBox="1"/>
          <p:nvPr/>
        </p:nvSpPr>
        <p:spPr>
          <a:xfrm>
            <a:off x="693044" y="4267200"/>
            <a:ext cx="8679556" cy="2216512"/>
          </a:xfrm>
          <a:prstGeom prst="rect">
            <a:avLst/>
          </a:prstGeom>
        </p:spPr>
        <p:txBody>
          <a:bodyPr vert="horz" lIns="91440" tIns="45720" rIns="91440" bIns="45720" rtlCol="0">
            <a:normAutofit/>
          </a:bodyPr>
          <a:lstStyle/>
          <a:p>
            <a:pPr defTabSz="914400">
              <a:lnSpc>
                <a:spcPct val="90000"/>
              </a:lnSpc>
              <a:spcAft>
                <a:spcPts val="600"/>
              </a:spcAft>
            </a:pPr>
            <a:r>
              <a:rPr lang="en-US" sz="2400" b="1" u="sng" dirty="0"/>
              <a:t>Trauma</a:t>
            </a:r>
            <a:r>
              <a:rPr lang="en-US" sz="2400" dirty="0"/>
              <a:t> can be defined using the 3 E’s: An </a:t>
            </a:r>
            <a:r>
              <a:rPr lang="en-US" sz="2400" u="sng" dirty="0"/>
              <a:t>event</a:t>
            </a:r>
            <a:r>
              <a:rPr lang="en-US" sz="2400" dirty="0"/>
              <a:t>, series of events, or set of circumstances that is </a:t>
            </a:r>
            <a:r>
              <a:rPr lang="en-US" sz="2400" u="sng" dirty="0"/>
              <a:t>experienced</a:t>
            </a:r>
            <a:r>
              <a:rPr lang="en-US" sz="2400" dirty="0"/>
              <a:t> by an individual as physically or emotionally harmful or life threatening and that has lasting adverse </a:t>
            </a:r>
            <a:r>
              <a:rPr lang="en-US" sz="2400" u="sng" dirty="0"/>
              <a:t>effects</a:t>
            </a:r>
            <a:r>
              <a:rPr lang="en-US" sz="2400" dirty="0"/>
              <a:t> (SAMHSA, 2014).</a:t>
            </a:r>
          </a:p>
          <a:p>
            <a:pPr indent="-228600" defTabSz="9144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49303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dirty="0"/>
              <a:t>Trauma can be…</a:t>
            </a:r>
          </a:p>
        </p:txBody>
      </p:sp>
      <p:sp>
        <p:nvSpPr>
          <p:cNvPr id="3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0"/>
            <a:ext cx="6224335" cy="6001109"/>
          </a:xfrm>
        </p:spPr>
        <p:txBody>
          <a:bodyPr anchor="ctr">
            <a:normAutofit/>
          </a:bodyPr>
          <a:lstStyle/>
          <a:p>
            <a:r>
              <a:rPr lang="en-US" sz="1900" dirty="0"/>
              <a:t>Abuse</a:t>
            </a:r>
          </a:p>
          <a:p>
            <a:r>
              <a:rPr lang="en-US" sz="1900" dirty="0"/>
              <a:t>Bullying</a:t>
            </a:r>
          </a:p>
          <a:p>
            <a:r>
              <a:rPr lang="en-US" sz="1900" dirty="0"/>
              <a:t>Community Violence</a:t>
            </a:r>
          </a:p>
          <a:p>
            <a:r>
              <a:rPr lang="en-US" sz="1900" dirty="0"/>
              <a:t>Natural Disasters</a:t>
            </a:r>
          </a:p>
          <a:p>
            <a:r>
              <a:rPr lang="en-US" sz="1900" dirty="0"/>
              <a:t>Domestic Violence </a:t>
            </a:r>
          </a:p>
          <a:p>
            <a:r>
              <a:rPr lang="en-US" sz="1900" dirty="0"/>
              <a:t>Medical Trauma</a:t>
            </a:r>
          </a:p>
          <a:p>
            <a:r>
              <a:rPr lang="en-US" sz="1900" dirty="0"/>
              <a:t>Refugee Trauma</a:t>
            </a:r>
          </a:p>
          <a:p>
            <a:r>
              <a:rPr lang="en-US" sz="1900" dirty="0"/>
              <a:t>Sex Trafficking Victim</a:t>
            </a:r>
          </a:p>
          <a:p>
            <a:r>
              <a:rPr lang="en-US" sz="1900" dirty="0"/>
              <a:t>Traumatic Grief </a:t>
            </a:r>
          </a:p>
          <a:p>
            <a:r>
              <a:rPr lang="en-US" sz="1900" dirty="0"/>
              <a:t>Complex Trauma (Complex trauma describes both children’s exposure to multiple traumatic events—often of an invasive, interpersonal nature—and the wide-ranging, long-term effects of this exposure).</a:t>
            </a:r>
          </a:p>
          <a:p>
            <a:r>
              <a:rPr lang="en-US" sz="1900" dirty="0"/>
              <a:t>Happens at any age</a:t>
            </a:r>
          </a:p>
          <a:p>
            <a:pPr marL="0" indent="0">
              <a:buNone/>
            </a:pPr>
            <a:endParaRPr lang="en-US" sz="1900" dirty="0"/>
          </a:p>
        </p:txBody>
      </p:sp>
    </p:spTree>
    <p:extLst>
      <p:ext uri="{BB962C8B-B14F-4D97-AF65-F5344CB8AC3E}">
        <p14:creationId xmlns:p14="http://schemas.microsoft.com/office/powerpoint/2010/main" val="42210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holding the hands together&#10;&#10;Description automatically generated with low confidence">
            <a:extLst>
              <a:ext uri="{FF2B5EF4-FFF2-40B4-BE49-F238E27FC236}">
                <a16:creationId xmlns:a16="http://schemas.microsoft.com/office/drawing/2014/main" id="{D4F52301-CF87-4778-A8C6-8B8EA214E53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111" r="-1" b="-1"/>
          <a:stretch/>
        </p:blipFill>
        <p:spPr>
          <a:xfrm>
            <a:off x="20" y="10"/>
            <a:ext cx="12191980" cy="6857990"/>
          </a:xfrm>
          <a:prstGeom prst="rect">
            <a:avLst/>
          </a:prstGeom>
        </p:spPr>
      </p:pic>
      <p:sp>
        <p:nvSpPr>
          <p:cNvPr id="17"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1CB785-38B0-400B-836F-7E45574E2D8B}"/>
              </a:ext>
            </a:extLst>
          </p:cNvPr>
          <p:cNvSpPr txBox="1"/>
          <p:nvPr/>
        </p:nvSpPr>
        <p:spPr>
          <a:xfrm>
            <a:off x="1028700" y="190501"/>
            <a:ext cx="2886075" cy="2486024"/>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600">
                <a:solidFill>
                  <a:schemeClr val="bg1"/>
                </a:solidFill>
                <a:latin typeface="+mj-lt"/>
                <a:ea typeface="+mj-ea"/>
                <a:cs typeface="+mj-cs"/>
              </a:rPr>
              <a:t>Every person’s </a:t>
            </a:r>
          </a:p>
          <a:p>
            <a:pPr algn="ctr" defTabSz="914400">
              <a:lnSpc>
                <a:spcPct val="90000"/>
              </a:lnSpc>
              <a:spcBef>
                <a:spcPct val="0"/>
              </a:spcBef>
              <a:spcAft>
                <a:spcPts val="600"/>
              </a:spcAft>
            </a:pPr>
            <a:r>
              <a:rPr lang="en-US" sz="3600">
                <a:solidFill>
                  <a:schemeClr val="bg1"/>
                </a:solidFill>
                <a:latin typeface="+mj-lt"/>
                <a:ea typeface="+mj-ea"/>
                <a:cs typeface="+mj-cs"/>
              </a:rPr>
              <a:t>story </a:t>
            </a:r>
          </a:p>
          <a:p>
            <a:pPr algn="ctr" defTabSz="914400">
              <a:lnSpc>
                <a:spcPct val="90000"/>
              </a:lnSpc>
              <a:spcBef>
                <a:spcPct val="0"/>
              </a:spcBef>
              <a:spcAft>
                <a:spcPts val="600"/>
              </a:spcAft>
            </a:pPr>
            <a:r>
              <a:rPr lang="en-US" sz="3600">
                <a:solidFill>
                  <a:schemeClr val="bg1"/>
                </a:solidFill>
                <a:latin typeface="+mj-lt"/>
                <a:ea typeface="+mj-ea"/>
                <a:cs typeface="+mj-cs"/>
              </a:rPr>
              <a:t>starts here</a:t>
            </a:r>
          </a:p>
        </p:txBody>
      </p:sp>
    </p:spTree>
    <p:extLst>
      <p:ext uri="{BB962C8B-B14F-4D97-AF65-F5344CB8AC3E}">
        <p14:creationId xmlns:p14="http://schemas.microsoft.com/office/powerpoint/2010/main" val="339060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4600"/>
              <a:t>Trauma and the Developing Brain</a:t>
            </a: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US" sz="2000"/>
              <a:t>Infant &gt; Neural Connections</a:t>
            </a:r>
          </a:p>
          <a:p>
            <a:pPr marL="0" indent="0">
              <a:buNone/>
            </a:pPr>
            <a:endParaRPr lang="en-US" sz="2000"/>
          </a:p>
          <a:p>
            <a:r>
              <a:rPr lang="en-US" sz="2000"/>
              <a:t>Trauma = Interrupted Brain Development</a:t>
            </a:r>
          </a:p>
          <a:p>
            <a:endParaRPr lang="en-US" sz="2000"/>
          </a:p>
          <a:p>
            <a:r>
              <a:rPr lang="en-US" sz="2000"/>
              <a:t>Impact can last through adulthood</a:t>
            </a:r>
          </a:p>
          <a:p>
            <a:endParaRPr lang="en-US" sz="2000"/>
          </a:p>
          <a:p>
            <a:r>
              <a:rPr lang="en-US" sz="2000"/>
              <a:t>Attention/Curiosity damaged</a:t>
            </a:r>
          </a:p>
        </p:txBody>
      </p:sp>
      <p:pic>
        <p:nvPicPr>
          <p:cNvPr id="5" name="Picture 4" descr="A baby sleeping on a blanket&#10;&#10;Description automatically generated with medium confidence">
            <a:extLst>
              <a:ext uri="{FF2B5EF4-FFF2-40B4-BE49-F238E27FC236}">
                <a16:creationId xmlns:a16="http://schemas.microsoft.com/office/drawing/2014/main" id="{4C049346-F1E8-4FD2-80A0-090D0EB704A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317" r="249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8992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012657-F537-43F0-8DC3-4D9246AB18B7}"/>
              </a:ext>
            </a:extLst>
          </p:cNvPr>
          <p:cNvPicPr>
            <a:picLocks noChangeAspect="1"/>
          </p:cNvPicPr>
          <p:nvPr/>
        </p:nvPicPr>
        <p:blipFill>
          <a:blip r:embed="rId3"/>
          <a:stretch>
            <a:fillRect/>
          </a:stretch>
        </p:blipFill>
        <p:spPr>
          <a:xfrm>
            <a:off x="1209099" y="643467"/>
            <a:ext cx="9773801" cy="5571066"/>
          </a:xfrm>
          <a:prstGeom prst="rect">
            <a:avLst/>
          </a:prstGeom>
        </p:spPr>
      </p:pic>
    </p:spTree>
    <p:extLst>
      <p:ext uri="{BB962C8B-B14F-4D97-AF65-F5344CB8AC3E}">
        <p14:creationId xmlns:p14="http://schemas.microsoft.com/office/powerpoint/2010/main" val="1658758016"/>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14096</TotalTime>
  <Words>2233</Words>
  <Application>Microsoft Office PowerPoint</Application>
  <PresentationFormat>Widescreen</PresentationFormat>
  <Paragraphs>286</Paragraphs>
  <Slides>39</Slides>
  <Notes>39</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Aldhabi</vt:lpstr>
      <vt:lpstr>Arial</vt:lpstr>
      <vt:lpstr>Arial Black</vt:lpstr>
      <vt:lpstr>Calibri</vt:lpstr>
      <vt:lpstr>Calibri Light</vt:lpstr>
      <vt:lpstr>Courier New</vt:lpstr>
      <vt:lpstr>Georgia</vt:lpstr>
      <vt:lpstr>Roboto</vt:lpstr>
      <vt:lpstr>Symbol</vt:lpstr>
      <vt:lpstr>Times New Roman</vt:lpstr>
      <vt:lpstr>Office Theme</vt:lpstr>
      <vt:lpstr>1_Office Theme</vt:lpstr>
      <vt:lpstr>The Trauma-Informed Church:  Where Compassionate Curiosity &amp; Radical  Grace Intersect </vt:lpstr>
      <vt:lpstr>Objectives</vt:lpstr>
      <vt:lpstr>Self- Awareness</vt:lpstr>
      <vt:lpstr>Polling Question:    What is trauma?</vt:lpstr>
      <vt:lpstr>PowerPoint Presentation</vt:lpstr>
      <vt:lpstr>Trauma can be…</vt:lpstr>
      <vt:lpstr>PowerPoint Presentation</vt:lpstr>
      <vt:lpstr>Trauma and the Developing Brain</vt:lpstr>
      <vt:lpstr>PowerPoint Presentation</vt:lpstr>
      <vt:lpstr>Traumatic experiences can cause…</vt:lpstr>
      <vt:lpstr>According to The National Child Traumatic Stress Network: </vt:lpstr>
      <vt:lpstr>PowerPoint Presentation</vt:lpstr>
      <vt:lpstr>Adverse Childhood Experiences </vt:lpstr>
      <vt:lpstr>PowerPoint Presentation</vt:lpstr>
      <vt:lpstr>Polling Question:    How many ACES do you think there are? </vt:lpstr>
      <vt:lpstr>ACES Questionnaire</vt:lpstr>
      <vt:lpstr>PowerPoint Presentation</vt:lpstr>
      <vt:lpstr>More ACEs = More Risk</vt:lpstr>
      <vt:lpstr>The Trauma Informed Church: How to Deliver Trauma Informed Care</vt:lpstr>
      <vt:lpstr>PowerPoint Presentation</vt:lpstr>
      <vt:lpstr>PowerPoint Presentation</vt:lpstr>
      <vt:lpstr>Recognize Trauma Triggers </vt:lpstr>
      <vt:lpstr>Being in Relationship with Someone with PTSD</vt:lpstr>
      <vt:lpstr>Respond by Fostering Resiliency</vt:lpstr>
      <vt:lpstr> Where Compassionate Curiosity Intersects with Radical Grace</vt:lpstr>
      <vt:lpstr>PowerPoint Presentation</vt:lpstr>
      <vt:lpstr>PowerPoint Presentation</vt:lpstr>
      <vt:lpstr>Neutralizing Shame</vt:lpstr>
      <vt:lpstr>Shame is hard to explain. All I can do is tell you the lies shame told me and all the ways it made me feel not enough.  Shame’s biggest lie was that I should have been “man enough” to beat the depression. The second lie shame told me is that if I were just Christian enough, God would heal my anxiety.</vt:lpstr>
      <vt:lpstr>PowerPoint Presentation</vt:lpstr>
      <vt:lpstr>Polling Question:    What are the 4 R’s of Trauma Informed Care?</vt:lpstr>
      <vt:lpstr>PowerPoint Presentation</vt:lpstr>
      <vt:lpstr>PowerPoint Presentation</vt:lpstr>
      <vt:lpstr>PowerPoint Presentation</vt:lpstr>
      <vt:lpstr>Self-Care </vt:lpstr>
      <vt:lpstr>Polling Question:    What concept will you take with you today?</vt:lpstr>
      <vt:lpstr>Contact Information</vt:lpstr>
      <vt:lpstr>Presentation Resources</vt:lpstr>
      <vt:lpstr>PowerPoint Presentation</vt:lpstr>
    </vt:vector>
  </TitlesOfParts>
  <Company>Park Center,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Complex Stress</dc:title>
  <dc:creator>LSWANSON</dc:creator>
  <cp:lastModifiedBy>Carole Terkula</cp:lastModifiedBy>
  <cp:revision>63</cp:revision>
  <cp:lastPrinted>2022-03-31T14:19:48Z</cp:lastPrinted>
  <dcterms:created xsi:type="dcterms:W3CDTF">2017-01-19T20:11:18Z</dcterms:created>
  <dcterms:modified xsi:type="dcterms:W3CDTF">2022-03-31T19:56:18Z</dcterms:modified>
</cp:coreProperties>
</file>