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7" r:id="rId2"/>
    <p:sldId id="427" r:id="rId3"/>
    <p:sldId id="428" r:id="rId4"/>
    <p:sldId id="429" r:id="rId5"/>
    <p:sldId id="430" r:id="rId6"/>
    <p:sldId id="431" r:id="rId7"/>
    <p:sldId id="432" r:id="rId8"/>
    <p:sldId id="433" r:id="rId9"/>
    <p:sldId id="434" r:id="rId10"/>
    <p:sldId id="435" r:id="rId11"/>
    <p:sldId id="436" r:id="rId12"/>
    <p:sldId id="437" r:id="rId13"/>
    <p:sldId id="43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39"/>
    <p:restoredTop sz="94694"/>
  </p:normalViewPr>
  <p:slideViewPr>
    <p:cSldViewPr snapToGrid="0" snapToObjects="1">
      <p:cViewPr varScale="1">
        <p:scale>
          <a:sx n="102" d="100"/>
          <a:sy n="102" d="100"/>
        </p:scale>
        <p:origin x="27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AA08C-99A5-2C4B-8592-034D13A5A21D}"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38357-3F8C-FB44-A923-DD73B3A4D926}" type="slidenum">
              <a:rPr lang="en-US" smtClean="0"/>
              <a:t>‹#›</a:t>
            </a:fld>
            <a:endParaRPr lang="en-US"/>
          </a:p>
        </p:txBody>
      </p:sp>
    </p:spTree>
    <p:extLst>
      <p:ext uri="{BB962C8B-B14F-4D97-AF65-F5344CB8AC3E}">
        <p14:creationId xmlns:p14="http://schemas.microsoft.com/office/powerpoint/2010/main" val="125930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8/23/2022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8/23/2022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8/23/2022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8/23/2022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8/23/2022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8/23/2022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8/23/2022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8/23/2022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8/23/2022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donna@themomofanaddict.org" TargetMode="External"/><Relationship Id="rId2" Type="http://schemas.openxmlformats.org/officeDocument/2006/relationships/hyperlink" Target="http://www.themomofanaddict.org/" TargetMode="Externa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hyperlink" Target="mailto:jen@themomofanaddic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biblegateway.com/passage/?search=Matthew%2022%3A36-40&amp;version=NIV#fen-NIV-23910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61C328-BBB3-2644-9C9C-07D8244517B1}"/>
              </a:ext>
            </a:extLst>
          </p:cNvPr>
          <p:cNvPicPr>
            <a:picLocks noChangeAspect="1"/>
          </p:cNvPicPr>
          <p:nvPr/>
        </p:nvPicPr>
        <p:blipFill>
          <a:blip r:embed="rId2"/>
          <a:stretch>
            <a:fillRect/>
          </a:stretch>
        </p:blipFill>
        <p:spPr>
          <a:xfrm>
            <a:off x="5083442" y="958012"/>
            <a:ext cx="2025116" cy="1845636"/>
          </a:xfrm>
          <a:prstGeom prst="rect">
            <a:avLst/>
          </a:prstGeom>
        </p:spPr>
      </p:pic>
      <p:sp>
        <p:nvSpPr>
          <p:cNvPr id="7" name="TextBox 6">
            <a:extLst>
              <a:ext uri="{FF2B5EF4-FFF2-40B4-BE49-F238E27FC236}">
                <a16:creationId xmlns:a16="http://schemas.microsoft.com/office/drawing/2014/main" id="{B9FB55EE-A6CA-1E46-839A-2D8819212673}"/>
              </a:ext>
            </a:extLst>
          </p:cNvPr>
          <p:cNvSpPr txBox="1"/>
          <p:nvPr/>
        </p:nvSpPr>
        <p:spPr>
          <a:xfrm>
            <a:off x="1348584" y="3592688"/>
            <a:ext cx="9227976" cy="1754326"/>
          </a:xfrm>
          <a:prstGeom prst="rect">
            <a:avLst/>
          </a:prstGeom>
          <a:noFill/>
        </p:spPr>
        <p:txBody>
          <a:bodyPr wrap="square" rtlCol="0">
            <a:spAutoFit/>
          </a:bodyPr>
          <a:lstStyle/>
          <a:p>
            <a:r>
              <a:rPr lang="en-US" sz="5400" dirty="0">
                <a:solidFill>
                  <a:schemeClr val="bg1"/>
                </a:solidFill>
              </a:rPr>
              <a:t>Substance Use Disorder</a:t>
            </a:r>
          </a:p>
          <a:p>
            <a:endParaRPr lang="en-US" b="1" dirty="0">
              <a:solidFill>
                <a:schemeClr val="bg1"/>
              </a:solidFill>
            </a:endParaRPr>
          </a:p>
          <a:p>
            <a:r>
              <a:rPr lang="en-US" b="1" dirty="0">
                <a:solidFill>
                  <a:schemeClr val="bg1"/>
                </a:solidFill>
              </a:rPr>
              <a:t>How Communities of Faith Can Best Walk Alongside Individuals and Families </a:t>
            </a:r>
            <a:br>
              <a:rPr lang="en-US" b="1" dirty="0">
                <a:solidFill>
                  <a:schemeClr val="bg1"/>
                </a:solidFill>
              </a:rPr>
            </a:br>
            <a:r>
              <a:rPr lang="en-US" b="1" dirty="0">
                <a:solidFill>
                  <a:schemeClr val="bg1"/>
                </a:solidFill>
              </a:rPr>
              <a:t>on Their Recovery Journey</a:t>
            </a:r>
            <a:endParaRPr lang="en-US" sz="5400" dirty="0">
              <a:solidFill>
                <a:schemeClr val="bg1"/>
              </a:solidFill>
            </a:endParaRPr>
          </a:p>
        </p:txBody>
      </p:sp>
    </p:spTree>
    <p:extLst>
      <p:ext uri="{BB962C8B-B14F-4D97-AF65-F5344CB8AC3E}">
        <p14:creationId xmlns:p14="http://schemas.microsoft.com/office/powerpoint/2010/main" val="293187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BDB7B567-25A7-E3C0-7E4D-7BAE4C0537F6}"/>
              </a:ext>
            </a:extLst>
          </p:cNvPr>
          <p:cNvPicPr>
            <a:picLocks noGrp="1" noChangeAspect="1"/>
          </p:cNvPicPr>
          <p:nvPr>
            <p:ph idx="1"/>
          </p:nvPr>
        </p:nvPicPr>
        <p:blipFill>
          <a:blip r:embed="rId2"/>
          <a:stretch>
            <a:fillRect/>
          </a:stretch>
        </p:blipFill>
        <p:spPr>
          <a:xfrm>
            <a:off x="4847900" y="729884"/>
            <a:ext cx="2496199" cy="2274968"/>
          </a:xfrm>
        </p:spPr>
      </p:pic>
      <p:pic>
        <p:nvPicPr>
          <p:cNvPr id="8" name="Picture 7" descr="A group of women walking on a grass field&#10;&#10;Description automatically generated with medium confidence">
            <a:extLst>
              <a:ext uri="{FF2B5EF4-FFF2-40B4-BE49-F238E27FC236}">
                <a16:creationId xmlns:a16="http://schemas.microsoft.com/office/drawing/2014/main" id="{B436D499-8096-184D-3C2E-30D24672513B}"/>
              </a:ext>
            </a:extLst>
          </p:cNvPr>
          <p:cNvPicPr>
            <a:picLocks noChangeAspect="1"/>
          </p:cNvPicPr>
          <p:nvPr/>
        </p:nvPicPr>
        <p:blipFill>
          <a:blip r:embed="rId3"/>
          <a:stretch>
            <a:fillRect/>
          </a:stretch>
        </p:blipFill>
        <p:spPr>
          <a:xfrm>
            <a:off x="516254" y="3429000"/>
            <a:ext cx="4331646" cy="2887764"/>
          </a:xfrm>
          <a:prstGeom prst="rect">
            <a:avLst/>
          </a:prstGeom>
        </p:spPr>
      </p:pic>
      <p:sp>
        <p:nvSpPr>
          <p:cNvPr id="9" name="TextBox 8">
            <a:extLst>
              <a:ext uri="{FF2B5EF4-FFF2-40B4-BE49-F238E27FC236}">
                <a16:creationId xmlns:a16="http://schemas.microsoft.com/office/drawing/2014/main" id="{8B7C079B-578F-B526-3605-90998D6EAB30}"/>
              </a:ext>
            </a:extLst>
          </p:cNvPr>
          <p:cNvSpPr txBox="1"/>
          <p:nvPr/>
        </p:nvSpPr>
        <p:spPr>
          <a:xfrm>
            <a:off x="5163434" y="4365702"/>
            <a:ext cx="6512312" cy="369332"/>
          </a:xfrm>
          <a:prstGeom prst="rect">
            <a:avLst/>
          </a:prstGeom>
          <a:noFill/>
        </p:spPr>
        <p:txBody>
          <a:bodyPr wrap="square" rtlCol="0">
            <a:spAutoFit/>
          </a:bodyPr>
          <a:lstStyle/>
          <a:p>
            <a:r>
              <a:rPr lang="en-US" dirty="0"/>
              <a:t>First meeting held June 18, 2019</a:t>
            </a:r>
          </a:p>
        </p:txBody>
      </p:sp>
    </p:spTree>
    <p:extLst>
      <p:ext uri="{BB962C8B-B14F-4D97-AF65-F5344CB8AC3E}">
        <p14:creationId xmlns:p14="http://schemas.microsoft.com/office/powerpoint/2010/main" val="4186935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276CF691-F4D8-A369-68CE-C9F60822E43A}"/>
              </a:ext>
            </a:extLst>
          </p:cNvPr>
          <p:cNvPicPr>
            <a:picLocks noChangeAspect="1"/>
          </p:cNvPicPr>
          <p:nvPr/>
        </p:nvPicPr>
        <p:blipFill>
          <a:blip r:embed="rId2"/>
          <a:stretch>
            <a:fillRect/>
          </a:stretch>
        </p:blipFill>
        <p:spPr>
          <a:xfrm>
            <a:off x="2787806" y="120806"/>
            <a:ext cx="6581618" cy="6581618"/>
          </a:xfrm>
          <a:prstGeom prst="rect">
            <a:avLst/>
          </a:prstGeom>
        </p:spPr>
      </p:pic>
    </p:spTree>
    <p:extLst>
      <p:ext uri="{BB962C8B-B14F-4D97-AF65-F5344CB8AC3E}">
        <p14:creationId xmlns:p14="http://schemas.microsoft.com/office/powerpoint/2010/main" val="1985620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3DB0ED7D-0741-41C8-9BCD-85B80680F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newspaper&#10;&#10;Description automatically generated with low confidence">
            <a:extLst>
              <a:ext uri="{FF2B5EF4-FFF2-40B4-BE49-F238E27FC236}">
                <a16:creationId xmlns:a16="http://schemas.microsoft.com/office/drawing/2014/main" id="{1D64F194-7DCB-378B-18A5-BBF500C7F55B}"/>
              </a:ext>
            </a:extLst>
          </p:cNvPr>
          <p:cNvPicPr>
            <a:picLocks noChangeAspect="1"/>
          </p:cNvPicPr>
          <p:nvPr/>
        </p:nvPicPr>
        <p:blipFill>
          <a:blip r:embed="rId2"/>
          <a:stretch>
            <a:fillRect/>
          </a:stretch>
        </p:blipFill>
        <p:spPr>
          <a:xfrm>
            <a:off x="3501483" y="70402"/>
            <a:ext cx="5207619" cy="6741255"/>
          </a:xfrm>
          <a:prstGeom prst="rect">
            <a:avLst/>
          </a:prstGeom>
        </p:spPr>
      </p:pic>
    </p:spTree>
    <p:extLst>
      <p:ext uri="{BB962C8B-B14F-4D97-AF65-F5344CB8AC3E}">
        <p14:creationId xmlns:p14="http://schemas.microsoft.com/office/powerpoint/2010/main" val="366945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DC6AE1-7C73-9DA1-7AAB-2642210FF96D}"/>
              </a:ext>
            </a:extLst>
          </p:cNvPr>
          <p:cNvSpPr txBox="1"/>
          <p:nvPr/>
        </p:nvSpPr>
        <p:spPr>
          <a:xfrm>
            <a:off x="447905" y="2591649"/>
            <a:ext cx="11296185" cy="3785652"/>
          </a:xfrm>
          <a:prstGeom prst="rect">
            <a:avLst/>
          </a:prstGeom>
          <a:noFill/>
        </p:spPr>
        <p:txBody>
          <a:bodyPr wrap="square" rtlCol="0">
            <a:spAutoFit/>
          </a:bodyPr>
          <a:lstStyle/>
          <a:p>
            <a:pPr algn="ctr"/>
            <a:r>
              <a:rPr lang="en-US" sz="4000" dirty="0">
                <a:solidFill>
                  <a:srgbClr val="7030A0"/>
                </a:solidFill>
                <a:hlinkClick r:id="rId2">
                  <a:extLst>
                    <a:ext uri="{A12FA001-AC4F-418D-AE19-62706E023703}">
                      <ahyp:hlinkClr xmlns:ahyp="http://schemas.microsoft.com/office/drawing/2018/hyperlinkcolor" val="tx"/>
                    </a:ext>
                  </a:extLst>
                </a:hlinkClick>
              </a:rPr>
              <a:t>www.themomofanaddict.org</a:t>
            </a:r>
            <a:endParaRPr lang="en-US" sz="4000" dirty="0">
              <a:solidFill>
                <a:srgbClr val="7030A0"/>
              </a:solidFill>
            </a:endParaRPr>
          </a:p>
          <a:p>
            <a:pPr algn="ctr"/>
            <a:endParaRPr lang="en-US" sz="4000" dirty="0"/>
          </a:p>
          <a:p>
            <a:pPr algn="ctr"/>
            <a:r>
              <a:rPr lang="en-US" sz="4000" dirty="0">
                <a:solidFill>
                  <a:srgbClr val="7030A0"/>
                </a:solidFill>
                <a:hlinkClick r:id="rId3">
                  <a:extLst>
                    <a:ext uri="{A12FA001-AC4F-418D-AE19-62706E023703}">
                      <ahyp:hlinkClr xmlns:ahyp="http://schemas.microsoft.com/office/drawing/2018/hyperlinkcolor" val="tx"/>
                    </a:ext>
                  </a:extLst>
                </a:hlinkClick>
              </a:rPr>
              <a:t>donna@themomofanaddict.org</a:t>
            </a:r>
            <a:endParaRPr lang="en-US" sz="4000" dirty="0">
              <a:solidFill>
                <a:srgbClr val="7030A0"/>
              </a:solidFill>
            </a:endParaRPr>
          </a:p>
          <a:p>
            <a:pPr algn="ctr"/>
            <a:r>
              <a:rPr lang="en-US" sz="4000" dirty="0">
                <a:solidFill>
                  <a:srgbClr val="7030A0"/>
                </a:solidFill>
                <a:hlinkClick r:id="rId4">
                  <a:extLst>
                    <a:ext uri="{A12FA001-AC4F-418D-AE19-62706E023703}">
                      <ahyp:hlinkClr xmlns:ahyp="http://schemas.microsoft.com/office/drawing/2018/hyperlinkcolor" val="tx"/>
                    </a:ext>
                  </a:extLst>
                </a:hlinkClick>
              </a:rPr>
              <a:t>jen@themomofanaddict.org</a:t>
            </a:r>
            <a:endParaRPr lang="en-US" sz="4000" dirty="0">
              <a:solidFill>
                <a:srgbClr val="7030A0"/>
              </a:solidFill>
            </a:endParaRPr>
          </a:p>
          <a:p>
            <a:pPr algn="ctr"/>
            <a:endParaRPr lang="en-US" sz="4000" dirty="0">
              <a:solidFill>
                <a:srgbClr val="7030A0"/>
              </a:solidFill>
            </a:endParaRPr>
          </a:p>
          <a:p>
            <a:pPr algn="ctr"/>
            <a:r>
              <a:rPr lang="en-US" sz="4000" dirty="0"/>
              <a:t>260-209-4686</a:t>
            </a:r>
          </a:p>
        </p:txBody>
      </p:sp>
      <p:pic>
        <p:nvPicPr>
          <p:cNvPr id="3" name="Content Placeholder 4" descr="Text&#10;&#10;Description automatically generated with medium confidence">
            <a:extLst>
              <a:ext uri="{FF2B5EF4-FFF2-40B4-BE49-F238E27FC236}">
                <a16:creationId xmlns:a16="http://schemas.microsoft.com/office/drawing/2014/main" id="{3AE968F0-6186-09D4-61A5-9ADF57E09F66}"/>
              </a:ext>
            </a:extLst>
          </p:cNvPr>
          <p:cNvPicPr>
            <a:picLocks noChangeAspect="1"/>
          </p:cNvPicPr>
          <p:nvPr/>
        </p:nvPicPr>
        <p:blipFill>
          <a:blip r:embed="rId5"/>
          <a:stretch>
            <a:fillRect/>
          </a:stretch>
        </p:blipFill>
        <p:spPr>
          <a:xfrm>
            <a:off x="4847897" y="200722"/>
            <a:ext cx="2496199" cy="2274968"/>
          </a:xfrm>
          <a:prstGeom prst="rect">
            <a:avLst/>
          </a:prstGeom>
        </p:spPr>
      </p:pic>
    </p:spTree>
    <p:extLst>
      <p:ext uri="{BB962C8B-B14F-4D97-AF65-F5344CB8AC3E}">
        <p14:creationId xmlns:p14="http://schemas.microsoft.com/office/powerpoint/2010/main" val="259018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7" name="Content Placeholder 6" descr="Table&#10;&#10;Description automatically generated">
            <a:extLst>
              <a:ext uri="{FF2B5EF4-FFF2-40B4-BE49-F238E27FC236}">
                <a16:creationId xmlns:a16="http://schemas.microsoft.com/office/drawing/2014/main" id="{FF45E793-918D-C090-AFDF-EBE459F8D266}"/>
              </a:ext>
            </a:extLst>
          </p:cNvPr>
          <p:cNvPicPr>
            <a:picLocks noGrp="1" noChangeAspect="1"/>
          </p:cNvPicPr>
          <p:nvPr>
            <p:ph idx="1"/>
          </p:nvPr>
        </p:nvPicPr>
        <p:blipFill rotWithShape="1">
          <a:blip r:embed="rId3"/>
          <a:srcRect t="9263" b="17413"/>
          <a:stretch/>
        </p:blipFill>
        <p:spPr>
          <a:xfrm>
            <a:off x="434804" y="416238"/>
            <a:ext cx="4921484" cy="6039598"/>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2" name="Rectangle 21">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26D761B2-BEE8-839B-52DE-047FAFCB7641}"/>
              </a:ext>
            </a:extLst>
          </p:cNvPr>
          <p:cNvSpPr txBox="1"/>
          <p:nvPr/>
        </p:nvSpPr>
        <p:spPr>
          <a:xfrm>
            <a:off x="5529758" y="1863019"/>
            <a:ext cx="5866788" cy="3754874"/>
          </a:xfrm>
          <a:prstGeom prst="rect">
            <a:avLst/>
          </a:prstGeom>
          <a:noFill/>
        </p:spPr>
        <p:txBody>
          <a:bodyPr wrap="square" rtlCol="0">
            <a:spAutoFit/>
          </a:bodyPr>
          <a:lstStyle/>
          <a:p>
            <a:r>
              <a:rPr lang="en-US" sz="2000" dirty="0">
                <a:solidFill>
                  <a:schemeClr val="bg1"/>
                </a:solidFill>
              </a:rPr>
              <a:t>According to the Partnership to End Addiction or </a:t>
            </a:r>
            <a:r>
              <a:rPr lang="en-US" sz="2000" dirty="0" err="1">
                <a:solidFill>
                  <a:schemeClr val="bg1"/>
                </a:solidFill>
              </a:rPr>
              <a:t>drugfree.org</a:t>
            </a:r>
            <a:r>
              <a:rPr lang="en-US" sz="2000" dirty="0">
                <a:solidFill>
                  <a:schemeClr val="bg1"/>
                </a:solidFill>
              </a:rPr>
              <a:t>: </a:t>
            </a:r>
          </a:p>
          <a:p>
            <a:endParaRPr lang="en-US" sz="2000" dirty="0">
              <a:solidFill>
                <a:schemeClr val="bg1"/>
              </a:solidFill>
            </a:endParaRPr>
          </a:p>
          <a:p>
            <a:r>
              <a:rPr lang="en-US" sz="2000" dirty="0">
                <a:solidFill>
                  <a:schemeClr val="bg1"/>
                </a:solidFill>
              </a:rPr>
              <a:t>Addiction, clinically referred to as a substance use disorder, is a complex disease of the brain and body that involves compulsive use of one or more substances despite serious health and social consequences. Addiction disrupts regions of the brain that are responsible for reward, motivation, learning, judgment, and memory.</a:t>
            </a:r>
          </a:p>
          <a:p>
            <a:endParaRPr lang="en-US" dirty="0"/>
          </a:p>
        </p:txBody>
      </p:sp>
    </p:spTree>
    <p:extLst>
      <p:ext uri="{BB962C8B-B14F-4D97-AF65-F5344CB8AC3E}">
        <p14:creationId xmlns:p14="http://schemas.microsoft.com/office/powerpoint/2010/main" val="190143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1" name="Rectangle 1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5" name="Freeform: Shape 1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4" name="Picture 3" descr="Chart&#10;&#10;Description automatically generated with medium confidence">
            <a:extLst>
              <a:ext uri="{FF2B5EF4-FFF2-40B4-BE49-F238E27FC236}">
                <a16:creationId xmlns:a16="http://schemas.microsoft.com/office/drawing/2014/main" id="{92E62068-0AB8-6F51-DC6A-33EC54EB6520}"/>
              </a:ext>
            </a:extLst>
          </p:cNvPr>
          <p:cNvPicPr>
            <a:picLocks noChangeAspect="1"/>
          </p:cNvPicPr>
          <p:nvPr/>
        </p:nvPicPr>
        <p:blipFill>
          <a:blip r:embed="rId2"/>
          <a:stretch>
            <a:fillRect/>
          </a:stretch>
        </p:blipFill>
        <p:spPr>
          <a:xfrm>
            <a:off x="2684071" y="643466"/>
            <a:ext cx="5069670" cy="5571067"/>
          </a:xfrm>
          <a:prstGeom prst="rect">
            <a:avLst/>
          </a:prstGeom>
        </p:spPr>
      </p:pic>
      <p:sp>
        <p:nvSpPr>
          <p:cNvPr id="5" name="TextBox 4">
            <a:extLst>
              <a:ext uri="{FF2B5EF4-FFF2-40B4-BE49-F238E27FC236}">
                <a16:creationId xmlns:a16="http://schemas.microsoft.com/office/drawing/2014/main" id="{3F7B354A-0856-EE87-11BE-4026BE123076}"/>
              </a:ext>
            </a:extLst>
          </p:cNvPr>
          <p:cNvSpPr txBox="1"/>
          <p:nvPr/>
        </p:nvSpPr>
        <p:spPr>
          <a:xfrm>
            <a:off x="7906215" y="1443840"/>
            <a:ext cx="3824868" cy="3970318"/>
          </a:xfrm>
          <a:prstGeom prst="rect">
            <a:avLst/>
          </a:prstGeom>
          <a:noFill/>
        </p:spPr>
        <p:txBody>
          <a:bodyPr wrap="square" rtlCol="0">
            <a:spAutoFit/>
          </a:bodyPr>
          <a:lstStyle/>
          <a:p>
            <a:r>
              <a:rPr lang="en-US" dirty="0"/>
              <a:t>~ 86% of the population is over age 12, so 675,000</a:t>
            </a:r>
          </a:p>
          <a:p>
            <a:endParaRPr lang="en-US" dirty="0"/>
          </a:p>
          <a:p>
            <a:r>
              <a:rPr lang="en-US" dirty="0"/>
              <a:t>1 in 10 addicted to at least one substance = 67,500 individuals battling substance use disorder in NE IN</a:t>
            </a:r>
          </a:p>
          <a:p>
            <a:endParaRPr lang="en-US" dirty="0"/>
          </a:p>
          <a:p>
            <a:r>
              <a:rPr lang="en-US" dirty="0"/>
              <a:t>Conservative estimate of 4 family members affected each = over 250,000 family members</a:t>
            </a:r>
            <a:br>
              <a:rPr lang="en-US" dirty="0"/>
            </a:br>
            <a:br>
              <a:rPr lang="en-US" dirty="0"/>
            </a:br>
            <a:r>
              <a:rPr lang="en-US" dirty="0"/>
              <a:t>Plus the 67,500 = well over 300,000 RIGHT HERE</a:t>
            </a:r>
          </a:p>
        </p:txBody>
      </p:sp>
    </p:spTree>
    <p:extLst>
      <p:ext uri="{BB962C8B-B14F-4D97-AF65-F5344CB8AC3E}">
        <p14:creationId xmlns:p14="http://schemas.microsoft.com/office/powerpoint/2010/main" val="1999737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240A-1FBF-D0F0-9620-7D8CD65EF142}"/>
              </a:ext>
            </a:extLst>
          </p:cNvPr>
          <p:cNvSpPr>
            <a:spLocks noGrp="1"/>
          </p:cNvSpPr>
          <p:nvPr>
            <p:ph type="title"/>
          </p:nvPr>
        </p:nvSpPr>
        <p:spPr/>
        <p:txBody>
          <a:bodyPr/>
          <a:lstStyle/>
          <a:p>
            <a:r>
              <a:rPr lang="en-US" dirty="0"/>
              <a:t>Faith in Recovery</a:t>
            </a:r>
          </a:p>
        </p:txBody>
      </p:sp>
      <p:sp>
        <p:nvSpPr>
          <p:cNvPr id="3" name="Content Placeholder 2">
            <a:extLst>
              <a:ext uri="{FF2B5EF4-FFF2-40B4-BE49-F238E27FC236}">
                <a16:creationId xmlns:a16="http://schemas.microsoft.com/office/drawing/2014/main" id="{AD37CB79-F4FA-52E8-CACB-65C1DE6D3E9E}"/>
              </a:ext>
            </a:extLst>
          </p:cNvPr>
          <p:cNvSpPr>
            <a:spLocks noGrp="1"/>
          </p:cNvSpPr>
          <p:nvPr>
            <p:ph idx="1"/>
          </p:nvPr>
        </p:nvSpPr>
        <p:spPr/>
        <p:txBody>
          <a:bodyPr>
            <a:normAutofit/>
          </a:bodyPr>
          <a:lstStyle/>
          <a:p>
            <a:r>
              <a:rPr lang="en-US" dirty="0"/>
              <a:t>“You may be surprised to know how common faith-based recovery programs are. According to a 2019 article in the </a:t>
            </a:r>
            <a:r>
              <a:rPr lang="en-US" i="1" dirty="0"/>
              <a:t>Journal of Religion and Health</a:t>
            </a:r>
            <a:r>
              <a:rPr lang="en-US" dirty="0"/>
              <a:t>, 73% of addiction treatment programs in the United States involve some aspect of spirituality. This includes most 12-step programs like Alcoholics Anonymous (AA), whose recovery plan is based on spiritual principles.” </a:t>
            </a:r>
          </a:p>
          <a:p>
            <a:r>
              <a:rPr lang="en-US" dirty="0"/>
              <a:t>“Faith-based recovery programs provide many therapeutic benefits.” </a:t>
            </a:r>
          </a:p>
          <a:p>
            <a:r>
              <a:rPr lang="en-US" dirty="0"/>
              <a:t>“Importantly, there is evidence that faith can positively impact addiction recovery.”</a:t>
            </a:r>
          </a:p>
          <a:p>
            <a:pPr marL="3657600" lvl="8" indent="0">
              <a:buNone/>
            </a:pPr>
            <a:r>
              <a:rPr lang="en-US" dirty="0"/>
              <a:t>                                             Source, WebMD</a:t>
            </a:r>
          </a:p>
        </p:txBody>
      </p:sp>
    </p:spTree>
    <p:extLst>
      <p:ext uri="{BB962C8B-B14F-4D97-AF65-F5344CB8AC3E}">
        <p14:creationId xmlns:p14="http://schemas.microsoft.com/office/powerpoint/2010/main" val="1772315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240A-1FBF-D0F0-9620-7D8CD65EF142}"/>
              </a:ext>
            </a:extLst>
          </p:cNvPr>
          <p:cNvSpPr>
            <a:spLocks noGrp="1"/>
          </p:cNvSpPr>
          <p:nvPr>
            <p:ph type="title"/>
          </p:nvPr>
        </p:nvSpPr>
        <p:spPr/>
        <p:txBody>
          <a:bodyPr/>
          <a:lstStyle/>
          <a:p>
            <a:r>
              <a:rPr lang="en-US" dirty="0"/>
              <a:t>Faith in Recovery</a:t>
            </a:r>
          </a:p>
        </p:txBody>
      </p:sp>
      <p:sp>
        <p:nvSpPr>
          <p:cNvPr id="3" name="Content Placeholder 2">
            <a:extLst>
              <a:ext uri="{FF2B5EF4-FFF2-40B4-BE49-F238E27FC236}">
                <a16:creationId xmlns:a16="http://schemas.microsoft.com/office/drawing/2014/main" id="{AD37CB79-F4FA-52E8-CACB-65C1DE6D3E9E}"/>
              </a:ext>
            </a:extLst>
          </p:cNvPr>
          <p:cNvSpPr>
            <a:spLocks noGrp="1"/>
          </p:cNvSpPr>
          <p:nvPr>
            <p:ph idx="1"/>
          </p:nvPr>
        </p:nvSpPr>
        <p:spPr/>
        <p:txBody>
          <a:bodyPr>
            <a:normAutofit/>
          </a:bodyPr>
          <a:lstStyle/>
          <a:p>
            <a:r>
              <a:rPr lang="en-US" sz="2000" dirty="0"/>
              <a:t>“The findings are similar to previous studies that show people recovering from substance abuse tend to place great importance on prayer, belief in a God and a strong sense of faith. The findings are also similar to the result of studies examining the relationship between religion and mental health with other populations. Those studies reported increased coping skills and greater resilience to stress and overall life satisfaction.”</a:t>
            </a:r>
          </a:p>
          <a:p>
            <a:pPr marL="3657600" lvl="8" indent="0">
              <a:buNone/>
            </a:pPr>
            <a:r>
              <a:rPr lang="en-US" dirty="0"/>
              <a:t>                           Source, American Psychological Association,          			study by </a:t>
            </a:r>
            <a:r>
              <a:rPr lang="en-US" dirty="0" err="1"/>
              <a:t>Pardini</a:t>
            </a:r>
            <a:r>
              <a:rPr lang="en-US" dirty="0"/>
              <a:t> and Plante</a:t>
            </a:r>
          </a:p>
        </p:txBody>
      </p:sp>
    </p:spTree>
    <p:extLst>
      <p:ext uri="{BB962C8B-B14F-4D97-AF65-F5344CB8AC3E}">
        <p14:creationId xmlns:p14="http://schemas.microsoft.com/office/powerpoint/2010/main" val="295064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240A-1FBF-D0F0-9620-7D8CD65EF142}"/>
              </a:ext>
            </a:extLst>
          </p:cNvPr>
          <p:cNvSpPr>
            <a:spLocks noGrp="1"/>
          </p:cNvSpPr>
          <p:nvPr>
            <p:ph type="title"/>
          </p:nvPr>
        </p:nvSpPr>
        <p:spPr/>
        <p:txBody>
          <a:bodyPr/>
          <a:lstStyle/>
          <a:p>
            <a:r>
              <a:rPr lang="en-US" dirty="0"/>
              <a:t>Stigma</a:t>
            </a:r>
          </a:p>
        </p:txBody>
      </p:sp>
      <p:sp>
        <p:nvSpPr>
          <p:cNvPr id="3" name="Content Placeholder 2">
            <a:extLst>
              <a:ext uri="{FF2B5EF4-FFF2-40B4-BE49-F238E27FC236}">
                <a16:creationId xmlns:a16="http://schemas.microsoft.com/office/drawing/2014/main" id="{AD37CB79-F4FA-52E8-CACB-65C1DE6D3E9E}"/>
              </a:ext>
            </a:extLst>
          </p:cNvPr>
          <p:cNvSpPr>
            <a:spLocks noGrp="1"/>
          </p:cNvSpPr>
          <p:nvPr>
            <p:ph idx="1"/>
          </p:nvPr>
        </p:nvSpPr>
        <p:spPr>
          <a:xfrm>
            <a:off x="1154954" y="2603500"/>
            <a:ext cx="9904932" cy="3416300"/>
          </a:xfrm>
        </p:spPr>
        <p:txBody>
          <a:bodyPr>
            <a:normAutofit/>
          </a:bodyPr>
          <a:lstStyle/>
          <a:p>
            <a:r>
              <a:rPr lang="en-US" sz="2000" dirty="0"/>
              <a:t>Stigma: a mark of disgrace associated with a particular circumstance, quality or person</a:t>
            </a:r>
          </a:p>
          <a:p>
            <a:pPr marL="0" indent="0">
              <a:buNone/>
            </a:pPr>
            <a:endParaRPr lang="en-US" sz="2000" dirty="0"/>
          </a:p>
          <a:p>
            <a:pPr marL="0" indent="0">
              <a:buNone/>
            </a:pPr>
            <a:endParaRPr lang="en-US" sz="2000" dirty="0"/>
          </a:p>
          <a:p>
            <a:pPr marL="0" indent="0">
              <a:buNone/>
            </a:pPr>
            <a:endParaRPr lang="en-US" sz="2000" dirty="0"/>
          </a:p>
          <a:p>
            <a:pPr marL="0" indent="0" algn="ctr">
              <a:buNone/>
            </a:pPr>
            <a:r>
              <a:rPr lang="en-US" sz="2800" b="1" dirty="0"/>
              <a:t>STIGMA = STEROTYPING - PREJUDICE - DISCRIMINATION</a:t>
            </a:r>
          </a:p>
        </p:txBody>
      </p:sp>
    </p:spTree>
    <p:extLst>
      <p:ext uri="{BB962C8B-B14F-4D97-AF65-F5344CB8AC3E}">
        <p14:creationId xmlns:p14="http://schemas.microsoft.com/office/powerpoint/2010/main" val="371637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4DD2A50A-45FC-20DA-6C3E-7CFBE5CFCA63}"/>
              </a:ext>
            </a:extLst>
          </p:cNvPr>
          <p:cNvPicPr>
            <a:picLocks noChangeAspect="1"/>
          </p:cNvPicPr>
          <p:nvPr/>
        </p:nvPicPr>
        <p:blipFill>
          <a:blip r:embed="rId2"/>
          <a:stretch>
            <a:fillRect/>
          </a:stretch>
        </p:blipFill>
        <p:spPr>
          <a:xfrm>
            <a:off x="4158712" y="0"/>
            <a:ext cx="3874576" cy="6858000"/>
          </a:xfrm>
          <a:prstGeom prst="rect">
            <a:avLst/>
          </a:prstGeom>
        </p:spPr>
      </p:pic>
    </p:spTree>
    <p:extLst>
      <p:ext uri="{BB962C8B-B14F-4D97-AF65-F5344CB8AC3E}">
        <p14:creationId xmlns:p14="http://schemas.microsoft.com/office/powerpoint/2010/main" val="394318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E6BFA16-C27E-4F81-7C0F-B6E0D37E8ABD}"/>
              </a:ext>
            </a:extLst>
          </p:cNvPr>
          <p:cNvPicPr>
            <a:picLocks noChangeAspect="1"/>
          </p:cNvPicPr>
          <p:nvPr/>
        </p:nvPicPr>
        <p:blipFill>
          <a:blip r:embed="rId2"/>
          <a:stretch>
            <a:fillRect/>
          </a:stretch>
        </p:blipFill>
        <p:spPr>
          <a:xfrm>
            <a:off x="4113919" y="0"/>
            <a:ext cx="3964162" cy="6858000"/>
          </a:xfrm>
          <a:prstGeom prst="rect">
            <a:avLst/>
          </a:prstGeom>
        </p:spPr>
      </p:pic>
    </p:spTree>
    <p:extLst>
      <p:ext uri="{BB962C8B-B14F-4D97-AF65-F5344CB8AC3E}">
        <p14:creationId xmlns:p14="http://schemas.microsoft.com/office/powerpoint/2010/main" val="1844104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E6C4-9CB1-3A52-9403-3876552F0C92}"/>
              </a:ext>
            </a:extLst>
          </p:cNvPr>
          <p:cNvSpPr>
            <a:spLocks noGrp="1"/>
          </p:cNvSpPr>
          <p:nvPr>
            <p:ph type="title"/>
          </p:nvPr>
        </p:nvSpPr>
        <p:spPr>
          <a:xfrm>
            <a:off x="1154954" y="973668"/>
            <a:ext cx="9037261" cy="706964"/>
          </a:xfrm>
        </p:spPr>
        <p:txBody>
          <a:bodyPr/>
          <a:lstStyle/>
          <a:p>
            <a:r>
              <a:rPr lang="en-US" dirty="0"/>
              <a:t>How can congregations be supportive?</a:t>
            </a:r>
          </a:p>
        </p:txBody>
      </p:sp>
      <p:sp>
        <p:nvSpPr>
          <p:cNvPr id="3" name="Content Placeholder 2">
            <a:extLst>
              <a:ext uri="{FF2B5EF4-FFF2-40B4-BE49-F238E27FC236}">
                <a16:creationId xmlns:a16="http://schemas.microsoft.com/office/drawing/2014/main" id="{8A78E0AC-1E33-2FFC-815B-FA4C8C735A8F}"/>
              </a:ext>
            </a:extLst>
          </p:cNvPr>
          <p:cNvSpPr>
            <a:spLocks noGrp="1"/>
          </p:cNvSpPr>
          <p:nvPr>
            <p:ph idx="1"/>
          </p:nvPr>
        </p:nvSpPr>
        <p:spPr/>
        <p:txBody>
          <a:bodyPr>
            <a:normAutofit/>
          </a:bodyPr>
          <a:lstStyle/>
          <a:p>
            <a:pPr marL="0" indent="0">
              <a:buNone/>
            </a:pPr>
            <a:r>
              <a:rPr lang="en-US" sz="2400" baseline="30000" dirty="0"/>
              <a:t>36 </a:t>
            </a:r>
            <a:r>
              <a:rPr lang="en-US" sz="2400" dirty="0"/>
              <a:t>“Teacher, which is the greatest commandment in the Law?”</a:t>
            </a:r>
          </a:p>
          <a:p>
            <a:pPr marL="0" indent="0">
              <a:buNone/>
            </a:pPr>
            <a:r>
              <a:rPr lang="en-US" sz="2400" baseline="30000" dirty="0"/>
              <a:t>37 </a:t>
            </a:r>
            <a:r>
              <a:rPr lang="en-US" sz="2400" dirty="0"/>
              <a:t>Jesus replied: “‘Love the Lord your God with all your heart and with all your soul and with all your mind.’</a:t>
            </a:r>
            <a:r>
              <a:rPr lang="en-US" sz="2400" baseline="30000" dirty="0"/>
              <a:t>[</a:t>
            </a:r>
            <a:r>
              <a:rPr lang="en-US" sz="2400" baseline="30000" dirty="0">
                <a:hlinkClick r:id="rId2"/>
              </a:rPr>
              <a:t>a</a:t>
            </a:r>
            <a:r>
              <a:rPr lang="en-US" sz="2400" baseline="30000" dirty="0"/>
              <a:t>]</a:t>
            </a:r>
            <a:r>
              <a:rPr lang="en-US" sz="2400" dirty="0"/>
              <a:t> </a:t>
            </a:r>
            <a:r>
              <a:rPr lang="en-US" sz="2400" baseline="30000" dirty="0"/>
              <a:t>38 </a:t>
            </a:r>
            <a:r>
              <a:rPr lang="en-US" sz="2400" dirty="0"/>
              <a:t>This is the first and greatest commandment. </a:t>
            </a:r>
            <a:r>
              <a:rPr lang="en-US" sz="2400" baseline="30000" dirty="0"/>
              <a:t>39 </a:t>
            </a:r>
            <a:r>
              <a:rPr lang="en-US" sz="2400" dirty="0"/>
              <a:t>And the second is like it: ‘Love your neighbor as yourself.’</a:t>
            </a:r>
          </a:p>
          <a:p>
            <a:pPr marL="0" indent="0">
              <a:buNone/>
            </a:pPr>
            <a:r>
              <a:rPr lang="en-US" sz="2400" dirty="0"/>
              <a:t>										</a:t>
            </a:r>
          </a:p>
          <a:p>
            <a:pPr marL="0" indent="0">
              <a:buNone/>
            </a:pPr>
            <a:r>
              <a:rPr lang="en-US" sz="2400" dirty="0"/>
              <a:t>											Matthew 22:36-40</a:t>
            </a:r>
          </a:p>
          <a:p>
            <a:endParaRPr lang="en-US" sz="2400" dirty="0"/>
          </a:p>
        </p:txBody>
      </p:sp>
    </p:spTree>
    <p:extLst>
      <p:ext uri="{BB962C8B-B14F-4D97-AF65-F5344CB8AC3E}">
        <p14:creationId xmlns:p14="http://schemas.microsoft.com/office/powerpoint/2010/main" val="22818864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2438</TotalTime>
  <Words>466</Words>
  <Application>Microsoft Office PowerPoint</Application>
  <PresentationFormat>Widescreen</PresentationFormat>
  <Paragraphs>37</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Wingdings 3</vt:lpstr>
      <vt:lpstr>Ion Boardroom</vt:lpstr>
      <vt:lpstr>PowerPoint Presentation</vt:lpstr>
      <vt:lpstr>PowerPoint Presentation</vt:lpstr>
      <vt:lpstr>PowerPoint Presentation</vt:lpstr>
      <vt:lpstr>Faith in Recovery</vt:lpstr>
      <vt:lpstr>Faith in Recovery</vt:lpstr>
      <vt:lpstr>Stigma</vt:lpstr>
      <vt:lpstr>PowerPoint Presentation</vt:lpstr>
      <vt:lpstr>PowerPoint Presentation</vt:lpstr>
      <vt:lpstr>How can congregations be supportive?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 the Stigma</dc:title>
  <dc:creator>Jennifer Hope</dc:creator>
  <cp:lastModifiedBy>Carole Terkula</cp:lastModifiedBy>
  <cp:revision>95</cp:revision>
  <dcterms:created xsi:type="dcterms:W3CDTF">2019-11-05T14:15:18Z</dcterms:created>
  <dcterms:modified xsi:type="dcterms:W3CDTF">2022-08-23T18:16:41Z</dcterms:modified>
</cp:coreProperties>
</file>