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24"/>
  </p:notesMasterIdLst>
  <p:sldIdLst>
    <p:sldId id="256" r:id="rId2"/>
    <p:sldId id="257" r:id="rId3"/>
    <p:sldId id="258" r:id="rId4"/>
    <p:sldId id="262" r:id="rId5"/>
    <p:sldId id="263" r:id="rId6"/>
    <p:sldId id="259" r:id="rId7"/>
    <p:sldId id="264" r:id="rId8"/>
    <p:sldId id="261" r:id="rId9"/>
    <p:sldId id="268" r:id="rId10"/>
    <p:sldId id="265" r:id="rId11"/>
    <p:sldId id="267" r:id="rId12"/>
    <p:sldId id="269" r:id="rId13"/>
    <p:sldId id="270" r:id="rId14"/>
    <p:sldId id="271" r:id="rId15"/>
    <p:sldId id="272" r:id="rId16"/>
    <p:sldId id="273" r:id="rId17"/>
    <p:sldId id="281" r:id="rId18"/>
    <p:sldId id="285" r:id="rId19"/>
    <p:sldId id="274" r:id="rId20"/>
    <p:sldId id="286" r:id="rId21"/>
    <p:sldId id="287"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F95E0-9DBA-497E-AED5-F79C2F7431AA}" v="8" dt="2024-09-03T13:57:58.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8"/>
    <p:restoredTop sz="94635"/>
  </p:normalViewPr>
  <p:slideViewPr>
    <p:cSldViewPr snapToGrid="0">
      <p:cViewPr varScale="1">
        <p:scale>
          <a:sx n="86" d="100"/>
          <a:sy n="86" d="100"/>
        </p:scale>
        <p:origin x="9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DED69-DF6A-6449-BD82-3AD26D0ECC50}"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7F009F-C1FF-4C47-9C4F-E28307445120}" type="slidenum">
              <a:rPr lang="en-US" smtClean="0"/>
              <a:t>‹#›</a:t>
            </a:fld>
            <a:endParaRPr lang="en-US"/>
          </a:p>
        </p:txBody>
      </p:sp>
    </p:spTree>
    <p:extLst>
      <p:ext uri="{BB962C8B-B14F-4D97-AF65-F5344CB8AC3E}">
        <p14:creationId xmlns:p14="http://schemas.microsoft.com/office/powerpoint/2010/main" val="413256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F009F-C1FF-4C47-9C4F-E28307445120}" type="slidenum">
              <a:rPr lang="en-US" smtClean="0"/>
              <a:t>3</a:t>
            </a:fld>
            <a:endParaRPr lang="en-US"/>
          </a:p>
        </p:txBody>
      </p:sp>
    </p:spTree>
    <p:extLst>
      <p:ext uri="{BB962C8B-B14F-4D97-AF65-F5344CB8AC3E}">
        <p14:creationId xmlns:p14="http://schemas.microsoft.com/office/powerpoint/2010/main" val="411559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CA8A2-4919-5242-A63F-C489CA0193FE}" type="slidenum">
              <a:rPr lang="en-US" smtClean="0"/>
              <a:t>17</a:t>
            </a:fld>
            <a:endParaRPr lang="en-US"/>
          </a:p>
        </p:txBody>
      </p:sp>
    </p:spTree>
    <p:extLst>
      <p:ext uri="{BB962C8B-B14F-4D97-AF65-F5344CB8AC3E}">
        <p14:creationId xmlns:p14="http://schemas.microsoft.com/office/powerpoint/2010/main" val="21546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F009F-C1FF-4C47-9C4F-E28307445120}" type="slidenum">
              <a:rPr lang="en-US" smtClean="0"/>
              <a:t>18</a:t>
            </a:fld>
            <a:endParaRPr lang="en-US"/>
          </a:p>
        </p:txBody>
      </p:sp>
    </p:spTree>
    <p:extLst>
      <p:ext uri="{BB962C8B-B14F-4D97-AF65-F5344CB8AC3E}">
        <p14:creationId xmlns:p14="http://schemas.microsoft.com/office/powerpoint/2010/main" val="245390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F009F-C1FF-4C47-9C4F-E28307445120}" type="slidenum">
              <a:rPr lang="en-US" smtClean="0"/>
              <a:t>19</a:t>
            </a:fld>
            <a:endParaRPr lang="en-US"/>
          </a:p>
        </p:txBody>
      </p:sp>
    </p:spTree>
    <p:extLst>
      <p:ext uri="{BB962C8B-B14F-4D97-AF65-F5344CB8AC3E}">
        <p14:creationId xmlns:p14="http://schemas.microsoft.com/office/powerpoint/2010/main" val="366425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F009F-C1FF-4C47-9C4F-E28307445120}" type="slidenum">
              <a:rPr lang="en-US" smtClean="0"/>
              <a:t>20</a:t>
            </a:fld>
            <a:endParaRPr lang="en-US"/>
          </a:p>
        </p:txBody>
      </p:sp>
    </p:spTree>
    <p:extLst>
      <p:ext uri="{BB962C8B-B14F-4D97-AF65-F5344CB8AC3E}">
        <p14:creationId xmlns:p14="http://schemas.microsoft.com/office/powerpoint/2010/main" val="129452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F009F-C1FF-4C47-9C4F-E28307445120}" type="slidenum">
              <a:rPr lang="en-US" smtClean="0"/>
              <a:t>22</a:t>
            </a:fld>
            <a:endParaRPr lang="en-US"/>
          </a:p>
        </p:txBody>
      </p:sp>
    </p:spTree>
    <p:extLst>
      <p:ext uri="{BB962C8B-B14F-4D97-AF65-F5344CB8AC3E}">
        <p14:creationId xmlns:p14="http://schemas.microsoft.com/office/powerpoint/2010/main" val="225379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9/3/2024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40802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6326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4443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2536540-6643-DF42-AA22-316E518A73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7BA230-2ABD-634F-965C-7FA8406F75D2}"/>
              </a:ext>
            </a:extLst>
          </p:cNvPr>
          <p:cNvSpPr>
            <a:spLocks noGrp="1"/>
          </p:cNvSpPr>
          <p:nvPr>
            <p:ph type="title"/>
          </p:nvPr>
        </p:nvSpPr>
        <p:spPr>
          <a:xfrm>
            <a:off x="2581190" y="2655"/>
            <a:ext cx="7974228" cy="1325563"/>
          </a:xfrm>
        </p:spPr>
        <p:txBody>
          <a:bodyPr>
            <a:normAutofit/>
          </a:bodyPr>
          <a:lstStyle>
            <a:lvl1pPr>
              <a:defRPr sz="2400"/>
            </a:lvl1pPr>
          </a:lstStyle>
          <a:p>
            <a:r>
              <a:rPr lang="en-US"/>
              <a:t>Click to edit Master title style</a:t>
            </a:r>
          </a:p>
        </p:txBody>
      </p:sp>
      <p:sp>
        <p:nvSpPr>
          <p:cNvPr id="3" name="Date Placeholder 2">
            <a:extLst>
              <a:ext uri="{FF2B5EF4-FFF2-40B4-BE49-F238E27FC236}">
                <a16:creationId xmlns:a16="http://schemas.microsoft.com/office/drawing/2014/main" id="{631F1EF2-D9EC-C84A-82D0-6A6BFBFEE51F}"/>
              </a:ext>
            </a:extLst>
          </p:cNvPr>
          <p:cNvSpPr>
            <a:spLocks noGrp="1"/>
          </p:cNvSpPr>
          <p:nvPr>
            <p:ph type="dt" sz="half" idx="10"/>
          </p:nvPr>
        </p:nvSpPr>
        <p:spPr/>
        <p:txBody>
          <a:bodyPr/>
          <a:lstStyle/>
          <a:p>
            <a:fld id="{AFFF1903-EA77-CE40-952A-4F5201AA1118}" type="datetimeFigureOut">
              <a:rPr lang="en-US" smtClean="0"/>
              <a:t>9/3/2024</a:t>
            </a:fld>
            <a:endParaRPr lang="en-US"/>
          </a:p>
        </p:txBody>
      </p:sp>
      <p:sp>
        <p:nvSpPr>
          <p:cNvPr id="4" name="Footer Placeholder 3">
            <a:extLst>
              <a:ext uri="{FF2B5EF4-FFF2-40B4-BE49-F238E27FC236}">
                <a16:creationId xmlns:a16="http://schemas.microsoft.com/office/drawing/2014/main" id="{9FF1DC0F-0956-3D45-A94C-0DFF1CADA6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9A0449-646F-DE45-840D-DF5029AABE24}"/>
              </a:ext>
            </a:extLst>
          </p:cNvPr>
          <p:cNvSpPr>
            <a:spLocks noGrp="1"/>
          </p:cNvSpPr>
          <p:nvPr>
            <p:ph type="sldNum" sz="quarter" idx="12"/>
          </p:nvPr>
        </p:nvSpPr>
        <p:spPr/>
        <p:txBody>
          <a:bodyPr/>
          <a:lstStyle/>
          <a:p>
            <a:fld id="{76835F6D-F9E9-A944-9D66-49E64BC73210}" type="slidenum">
              <a:rPr lang="en-US" smtClean="0"/>
              <a:t>‹#›</a:t>
            </a:fld>
            <a:endParaRPr lang="en-US"/>
          </a:p>
        </p:txBody>
      </p:sp>
      <p:sp>
        <p:nvSpPr>
          <p:cNvPr id="8" name="Content Placeholder 7">
            <a:extLst>
              <a:ext uri="{FF2B5EF4-FFF2-40B4-BE49-F238E27FC236}">
                <a16:creationId xmlns:a16="http://schemas.microsoft.com/office/drawing/2014/main" id="{F45ED506-5A23-D444-952D-8324BBEF750A}"/>
              </a:ext>
            </a:extLst>
          </p:cNvPr>
          <p:cNvSpPr>
            <a:spLocks noGrp="1"/>
          </p:cNvSpPr>
          <p:nvPr>
            <p:ph sz="quarter" idx="13"/>
          </p:nvPr>
        </p:nvSpPr>
        <p:spPr>
          <a:xfrm>
            <a:off x="2591489" y="1416909"/>
            <a:ext cx="8007351" cy="4700145"/>
          </a:xfrm>
        </p:spPr>
        <p:txBody>
          <a:bodyPr>
            <a:normAutofit/>
          </a:bodyPr>
          <a:lstStyle>
            <a:lvl1pPr>
              <a:lnSpc>
                <a:spcPct val="150000"/>
              </a:lnSpc>
              <a:defRPr sz="1867"/>
            </a:lvl1pPr>
            <a:lvl2pPr>
              <a:lnSpc>
                <a:spcPct val="150000"/>
              </a:lnSpc>
              <a:defRPr sz="1867"/>
            </a:lvl2pPr>
            <a:lvl3pPr>
              <a:lnSpc>
                <a:spcPct val="150000"/>
              </a:lnSpc>
              <a:defRPr sz="1867"/>
            </a:lvl3pPr>
            <a:lvl4pPr>
              <a:lnSpc>
                <a:spcPct val="150000"/>
              </a:lnSpc>
              <a:defRPr sz="1867"/>
            </a:lvl4pPr>
            <a:lvl5pPr>
              <a:lnSpc>
                <a:spcPct val="15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91974387-7F69-704C-9AC4-B86F6DBF0FF6}"/>
              </a:ext>
            </a:extLst>
          </p:cNvPr>
          <p:cNvCxnSpPr/>
          <p:nvPr userDrawn="1"/>
        </p:nvCxnSpPr>
        <p:spPr>
          <a:xfrm>
            <a:off x="2402541" y="430305"/>
            <a:ext cx="0" cy="513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29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0105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367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52649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7703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65771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9650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1418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9/3/2024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95068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9/3/2024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887187815"/>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1" r:id="rId10"/>
    <p:sldLayoutId id="2147483710"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prri.org/research/2020-census-of-american-religion/" TargetMode="Externa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nnected sticks shaping polygons background">
            <a:extLst>
              <a:ext uri="{FF2B5EF4-FFF2-40B4-BE49-F238E27FC236}">
                <a16:creationId xmlns:a16="http://schemas.microsoft.com/office/drawing/2014/main" id="{114EA94A-47FF-8A9A-9E2D-7D1031EB6CC8}"/>
              </a:ext>
            </a:extLst>
          </p:cNvPr>
          <p:cNvPicPr>
            <a:picLocks noChangeAspect="1"/>
          </p:cNvPicPr>
          <p:nvPr/>
        </p:nvPicPr>
        <p:blipFill>
          <a:blip r:embed="rId2"/>
          <a:srcRect l="26285" r="29214" b="-2"/>
          <a:stretch/>
        </p:blipFill>
        <p:spPr>
          <a:xfrm>
            <a:off x="1724116" y="914400"/>
            <a:ext cx="2746380" cy="4119560"/>
          </a:xfrm>
          <a:prstGeom prst="rect">
            <a:avLst/>
          </a:prstGeom>
        </p:spPr>
      </p:pic>
      <p:grpSp>
        <p:nvGrpSpPr>
          <p:cNvPr id="20" name="Group 1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1" name="Freeform: Shape 2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E936917-2AC4-C1E1-8C55-42B54E9F8252}"/>
              </a:ext>
            </a:extLst>
          </p:cNvPr>
          <p:cNvSpPr>
            <a:spLocks noGrp="1"/>
          </p:cNvSpPr>
          <p:nvPr>
            <p:ph type="ctrTitle"/>
          </p:nvPr>
        </p:nvSpPr>
        <p:spPr>
          <a:xfrm>
            <a:off x="6044452" y="311649"/>
            <a:ext cx="5289177" cy="2727367"/>
          </a:xfrm>
        </p:spPr>
        <p:txBody>
          <a:bodyPr>
            <a:normAutofit/>
          </a:bodyPr>
          <a:lstStyle/>
          <a:p>
            <a:pPr algn="l"/>
            <a:r>
              <a:rPr lang="en-US" sz="5400" dirty="0"/>
              <a:t>The Church’s Care at Life’s End:</a:t>
            </a:r>
          </a:p>
        </p:txBody>
      </p:sp>
      <p:sp>
        <p:nvSpPr>
          <p:cNvPr id="3" name="Subtitle 2">
            <a:extLst>
              <a:ext uri="{FF2B5EF4-FFF2-40B4-BE49-F238E27FC236}">
                <a16:creationId xmlns:a16="http://schemas.microsoft.com/office/drawing/2014/main" id="{5FA29A16-943E-5C62-D8D2-5E5541018661}"/>
              </a:ext>
            </a:extLst>
          </p:cNvPr>
          <p:cNvSpPr>
            <a:spLocks noGrp="1"/>
          </p:cNvSpPr>
          <p:nvPr>
            <p:ph type="subTitle" idx="1"/>
          </p:nvPr>
        </p:nvSpPr>
        <p:spPr>
          <a:xfrm>
            <a:off x="6044451" y="3296009"/>
            <a:ext cx="4914493" cy="1111625"/>
          </a:xfrm>
        </p:spPr>
        <p:txBody>
          <a:bodyPr>
            <a:noAutofit/>
          </a:bodyPr>
          <a:lstStyle/>
          <a:p>
            <a:pPr algn="l"/>
            <a:r>
              <a:rPr lang="en-US" dirty="0">
                <a:latin typeface="Avenir Next" panose="020B0503020202020204" pitchFamily="34" charset="0"/>
              </a:rPr>
              <a:t>Wrapping the dying and their loved ones in care that supports emotional, physical and spiritual wellbeing</a:t>
            </a:r>
          </a:p>
        </p:txBody>
      </p:sp>
      <p:pic>
        <p:nvPicPr>
          <p:cNvPr id="6" name="Picture 5" descr="A sunset over a cemetery&#10;&#10;Description automatically generated">
            <a:extLst>
              <a:ext uri="{FF2B5EF4-FFF2-40B4-BE49-F238E27FC236}">
                <a16:creationId xmlns:a16="http://schemas.microsoft.com/office/drawing/2014/main" id="{EED9F79A-5330-A647-5FD8-C0D4AC542821}"/>
              </a:ext>
            </a:extLst>
          </p:cNvPr>
          <p:cNvPicPr>
            <a:picLocks noChangeAspect="1"/>
          </p:cNvPicPr>
          <p:nvPr/>
        </p:nvPicPr>
        <p:blipFill>
          <a:blip r:embed="rId4"/>
          <a:stretch>
            <a:fillRect/>
          </a:stretch>
        </p:blipFill>
        <p:spPr>
          <a:xfrm>
            <a:off x="1366866" y="914398"/>
            <a:ext cx="3561390" cy="4119561"/>
          </a:xfrm>
          <a:prstGeom prst="rect">
            <a:avLst/>
          </a:prstGeom>
        </p:spPr>
      </p:pic>
    </p:spTree>
    <p:extLst>
      <p:ext uri="{BB962C8B-B14F-4D97-AF65-F5344CB8AC3E}">
        <p14:creationId xmlns:p14="http://schemas.microsoft.com/office/powerpoint/2010/main" val="890619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6619AA-3165-4232-A976-9E807728AC34}"/>
              </a:ext>
            </a:extLst>
          </p:cNvPr>
          <p:cNvSpPr>
            <a:spLocks noGrp="1"/>
          </p:cNvSpPr>
          <p:nvPr>
            <p:ph type="title"/>
          </p:nvPr>
        </p:nvSpPr>
        <p:spPr>
          <a:xfrm>
            <a:off x="762000" y="1097281"/>
            <a:ext cx="10668000" cy="2854518"/>
          </a:xfrm>
        </p:spPr>
        <p:txBody>
          <a:bodyPr vert="horz" lIns="91440" tIns="45720" rIns="91440" bIns="45720" rtlCol="0" anchor="b" anchorCtr="0">
            <a:normAutofit/>
          </a:bodyPr>
          <a:lstStyle/>
          <a:p>
            <a:pPr algn="ctr"/>
            <a:r>
              <a:rPr lang="en-US" sz="6200" dirty="0"/>
              <a:t>How can the Church care for the Dying and their caregivers?</a:t>
            </a:r>
          </a:p>
        </p:txBody>
      </p:sp>
      <p:sp>
        <p:nvSpPr>
          <p:cNvPr id="13" name="Freeform: Shape 12">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3236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sitting in a church&#10;&#10;Description automatically generated">
            <a:extLst>
              <a:ext uri="{FF2B5EF4-FFF2-40B4-BE49-F238E27FC236}">
                <a16:creationId xmlns:a16="http://schemas.microsoft.com/office/drawing/2014/main" id="{79C63719-208A-BB83-13C4-4904172E9B83}"/>
              </a:ext>
            </a:extLst>
          </p:cNvPr>
          <p:cNvPicPr>
            <a:picLocks noChangeAspect="1"/>
          </p:cNvPicPr>
          <p:nvPr/>
        </p:nvPicPr>
        <p:blipFill>
          <a:blip r:embed="rId2"/>
          <a:srcRect r="2888"/>
          <a:stretch/>
        </p:blipFill>
        <p:spPr>
          <a:xfrm>
            <a:off x="762000" y="762000"/>
            <a:ext cx="6095524" cy="4707593"/>
          </a:xfrm>
          <a:custGeom>
            <a:avLst/>
            <a:gdLst/>
            <a:ahLst/>
            <a:cxnLst/>
            <a:rect l="l" t="t" r="r" b="b"/>
            <a:pathLst>
              <a:path w="6095524" h="4707593">
                <a:moveTo>
                  <a:pt x="0" y="0"/>
                </a:moveTo>
                <a:lnTo>
                  <a:pt x="6095524" y="0"/>
                </a:lnTo>
                <a:lnTo>
                  <a:pt x="6095524" y="3296937"/>
                </a:lnTo>
                <a:lnTo>
                  <a:pt x="6095524" y="3518571"/>
                </a:lnTo>
                <a:lnTo>
                  <a:pt x="6061052" y="3534000"/>
                </a:lnTo>
                <a:cubicBezTo>
                  <a:pt x="6054332" y="3536785"/>
                  <a:pt x="6046938" y="3538321"/>
                  <a:pt x="6040890" y="3542065"/>
                </a:cubicBezTo>
                <a:cubicBezTo>
                  <a:pt x="6013044" y="3559156"/>
                  <a:pt x="5986064" y="3577591"/>
                  <a:pt x="5957836" y="3594010"/>
                </a:cubicBezTo>
                <a:cubicBezTo>
                  <a:pt x="5928744" y="3611004"/>
                  <a:pt x="5902724" y="3631071"/>
                  <a:pt x="5882656" y="3658244"/>
                </a:cubicBezTo>
                <a:cubicBezTo>
                  <a:pt x="5864029" y="3683496"/>
                  <a:pt x="5845978" y="3709131"/>
                  <a:pt x="5827448" y="3734479"/>
                </a:cubicBezTo>
                <a:cubicBezTo>
                  <a:pt x="5822743" y="3740912"/>
                  <a:pt x="5818422" y="3748498"/>
                  <a:pt x="5811989" y="3752627"/>
                </a:cubicBezTo>
                <a:cubicBezTo>
                  <a:pt x="5798643" y="3761268"/>
                  <a:pt x="5784048" y="3768277"/>
                  <a:pt x="5769742" y="3775382"/>
                </a:cubicBezTo>
                <a:cubicBezTo>
                  <a:pt x="5757452" y="3781431"/>
                  <a:pt x="5744394" y="3785943"/>
                  <a:pt x="5732393" y="3792472"/>
                </a:cubicBezTo>
                <a:cubicBezTo>
                  <a:pt x="5722792" y="3797658"/>
                  <a:pt x="5714246" y="3804859"/>
                  <a:pt x="5705316" y="3811388"/>
                </a:cubicBezTo>
                <a:cubicBezTo>
                  <a:pt x="5697539" y="3817052"/>
                  <a:pt x="5688994" y="3821949"/>
                  <a:pt x="5682465" y="3828767"/>
                </a:cubicBezTo>
                <a:cubicBezTo>
                  <a:pt x="5666526" y="3845281"/>
                  <a:pt x="5650491" y="3861508"/>
                  <a:pt x="5630712" y="3873702"/>
                </a:cubicBezTo>
                <a:cubicBezTo>
                  <a:pt x="5611221" y="3885799"/>
                  <a:pt x="5592786" y="3899338"/>
                  <a:pt x="5573392" y="3911628"/>
                </a:cubicBezTo>
                <a:cubicBezTo>
                  <a:pt x="5554380" y="3923630"/>
                  <a:pt x="5537194" y="3936783"/>
                  <a:pt x="5527304" y="3958099"/>
                </a:cubicBezTo>
                <a:cubicBezTo>
                  <a:pt x="5522888" y="3967508"/>
                  <a:pt x="5516646" y="3977782"/>
                  <a:pt x="5508293" y="3983255"/>
                </a:cubicBezTo>
                <a:cubicBezTo>
                  <a:pt x="5496387" y="3991032"/>
                  <a:pt x="5481313" y="3993817"/>
                  <a:pt x="5468350" y="4000442"/>
                </a:cubicBezTo>
                <a:cubicBezTo>
                  <a:pt x="5453084" y="4008219"/>
                  <a:pt x="5435418" y="4014940"/>
                  <a:pt x="5425048" y="4027326"/>
                </a:cubicBezTo>
                <a:cubicBezTo>
                  <a:pt x="5415830" y="4038368"/>
                  <a:pt x="5406517" y="4047009"/>
                  <a:pt x="5394322" y="4054018"/>
                </a:cubicBezTo>
                <a:cubicBezTo>
                  <a:pt x="5385778" y="4058915"/>
                  <a:pt x="5379441" y="4067844"/>
                  <a:pt x="5370608" y="4071877"/>
                </a:cubicBezTo>
                <a:cubicBezTo>
                  <a:pt x="5358990" y="4077254"/>
                  <a:pt x="5347276" y="4081479"/>
                  <a:pt x="5337098" y="4089832"/>
                </a:cubicBezTo>
                <a:cubicBezTo>
                  <a:pt x="5326536" y="4098473"/>
                  <a:pt x="5314535" y="4105290"/>
                  <a:pt x="5303493" y="4113356"/>
                </a:cubicBezTo>
                <a:cubicBezTo>
                  <a:pt x="5297636" y="4117676"/>
                  <a:pt x="5292835" y="4123341"/>
                  <a:pt x="5287171" y="4127854"/>
                </a:cubicBezTo>
                <a:cubicBezTo>
                  <a:pt x="5276801" y="4136111"/>
                  <a:pt x="5266239" y="4144176"/>
                  <a:pt x="5255581" y="4151953"/>
                </a:cubicBezTo>
                <a:cubicBezTo>
                  <a:pt x="5244924" y="4159731"/>
                  <a:pt x="5234746" y="4168756"/>
                  <a:pt x="5223032" y="4174421"/>
                </a:cubicBezTo>
                <a:cubicBezTo>
                  <a:pt x="5203062" y="4184023"/>
                  <a:pt x="5181266" y="4189784"/>
                  <a:pt x="5161870" y="4200153"/>
                </a:cubicBezTo>
                <a:cubicBezTo>
                  <a:pt x="5142188" y="4210714"/>
                  <a:pt x="5123656" y="4223965"/>
                  <a:pt x="5106182" y="4237983"/>
                </a:cubicBezTo>
                <a:cubicBezTo>
                  <a:pt x="5092356" y="4249025"/>
                  <a:pt x="5079394" y="4259971"/>
                  <a:pt x="5062014" y="4265635"/>
                </a:cubicBezTo>
                <a:cubicBezTo>
                  <a:pt x="5052317" y="4268804"/>
                  <a:pt x="5042140" y="4275717"/>
                  <a:pt x="5036282" y="4283783"/>
                </a:cubicBezTo>
                <a:cubicBezTo>
                  <a:pt x="5023608" y="4301353"/>
                  <a:pt x="5007382" y="4313739"/>
                  <a:pt x="4989043" y="4324301"/>
                </a:cubicBezTo>
                <a:cubicBezTo>
                  <a:pt x="4964559" y="4338511"/>
                  <a:pt x="4940363" y="4353009"/>
                  <a:pt x="4915783" y="4366931"/>
                </a:cubicBezTo>
                <a:cubicBezTo>
                  <a:pt x="4901286" y="4375189"/>
                  <a:pt x="4886884" y="4383926"/>
                  <a:pt x="4871520" y="4389975"/>
                </a:cubicBezTo>
                <a:cubicBezTo>
                  <a:pt x="4840124" y="4402457"/>
                  <a:pt x="4807959" y="4413114"/>
                  <a:pt x="4776274" y="4424733"/>
                </a:cubicBezTo>
                <a:cubicBezTo>
                  <a:pt x="4765904" y="4428477"/>
                  <a:pt x="4756110" y="4433854"/>
                  <a:pt x="4745548" y="4437119"/>
                </a:cubicBezTo>
                <a:cubicBezTo>
                  <a:pt x="4734122" y="4440671"/>
                  <a:pt x="4721834" y="4441727"/>
                  <a:pt x="4710408" y="4445280"/>
                </a:cubicBezTo>
                <a:cubicBezTo>
                  <a:pt x="4691396" y="4451136"/>
                  <a:pt x="4672961" y="4458626"/>
                  <a:pt x="4653950" y="4464579"/>
                </a:cubicBezTo>
                <a:cubicBezTo>
                  <a:pt x="4617272" y="4476005"/>
                  <a:pt x="4580498" y="4486951"/>
                  <a:pt x="4543725" y="4497800"/>
                </a:cubicBezTo>
                <a:cubicBezTo>
                  <a:pt x="4535852" y="4500105"/>
                  <a:pt x="4527306" y="4500393"/>
                  <a:pt x="4519530" y="4502889"/>
                </a:cubicBezTo>
                <a:cubicBezTo>
                  <a:pt x="4498886" y="4509610"/>
                  <a:pt x="4478338" y="4516907"/>
                  <a:pt x="4457887" y="4524300"/>
                </a:cubicBezTo>
                <a:cubicBezTo>
                  <a:pt x="4445502" y="4528813"/>
                  <a:pt x="4433403" y="4534382"/>
                  <a:pt x="4420922" y="4538702"/>
                </a:cubicBezTo>
                <a:cubicBezTo>
                  <a:pt x="4410936" y="4542159"/>
                  <a:pt x="4400662" y="4544847"/>
                  <a:pt x="4390292" y="4546960"/>
                </a:cubicBezTo>
                <a:cubicBezTo>
                  <a:pt x="4381363" y="4548785"/>
                  <a:pt x="4372050" y="4548592"/>
                  <a:pt x="4363216" y="4550801"/>
                </a:cubicBezTo>
                <a:cubicBezTo>
                  <a:pt x="4339308" y="4556753"/>
                  <a:pt x="4315689" y="4563475"/>
                  <a:pt x="4291973" y="4569811"/>
                </a:cubicBezTo>
                <a:cubicBezTo>
                  <a:pt x="4282468" y="4572308"/>
                  <a:pt x="4272770" y="4574133"/>
                  <a:pt x="4263552" y="4577301"/>
                </a:cubicBezTo>
                <a:cubicBezTo>
                  <a:pt x="4238876" y="4585654"/>
                  <a:pt x="4214585" y="4595159"/>
                  <a:pt x="4189813" y="4603033"/>
                </a:cubicBezTo>
                <a:cubicBezTo>
                  <a:pt x="4169266" y="4609562"/>
                  <a:pt x="4148142" y="4614266"/>
                  <a:pt x="4127306" y="4620027"/>
                </a:cubicBezTo>
                <a:cubicBezTo>
                  <a:pt x="4118473" y="4622524"/>
                  <a:pt x="4110024" y="4626077"/>
                  <a:pt x="4101192" y="4628188"/>
                </a:cubicBezTo>
                <a:cubicBezTo>
                  <a:pt x="4081412" y="4632990"/>
                  <a:pt x="4061345" y="4637022"/>
                  <a:pt x="4041470" y="4641823"/>
                </a:cubicBezTo>
                <a:cubicBezTo>
                  <a:pt x="4030139" y="4644607"/>
                  <a:pt x="4019194" y="4649600"/>
                  <a:pt x="4007672" y="4651425"/>
                </a:cubicBezTo>
                <a:cubicBezTo>
                  <a:pt x="3980308" y="4655745"/>
                  <a:pt x="3952752" y="4658817"/>
                  <a:pt x="3925195" y="4662274"/>
                </a:cubicBezTo>
                <a:cubicBezTo>
                  <a:pt x="3896776" y="4665826"/>
                  <a:pt x="3868451" y="4669571"/>
                  <a:pt x="3840029" y="4672739"/>
                </a:cubicBezTo>
                <a:cubicBezTo>
                  <a:pt x="3824475" y="4674372"/>
                  <a:pt x="3808824" y="4674660"/>
                  <a:pt x="3793270" y="4676196"/>
                </a:cubicBezTo>
                <a:cubicBezTo>
                  <a:pt x="3779636" y="4677541"/>
                  <a:pt x="3766098" y="4680037"/>
                  <a:pt x="3752464" y="4681670"/>
                </a:cubicBezTo>
                <a:cubicBezTo>
                  <a:pt x="3740654" y="4683013"/>
                  <a:pt x="3728748" y="4683781"/>
                  <a:pt x="3716938" y="4685126"/>
                </a:cubicBezTo>
                <a:cubicBezTo>
                  <a:pt x="3698024" y="4687334"/>
                  <a:pt x="3679204" y="4689831"/>
                  <a:pt x="3660386" y="4692135"/>
                </a:cubicBezTo>
                <a:cubicBezTo>
                  <a:pt x="3652513" y="4692999"/>
                  <a:pt x="3644255" y="4695399"/>
                  <a:pt x="3636862" y="4693960"/>
                </a:cubicBezTo>
                <a:cubicBezTo>
                  <a:pt x="3618235" y="4690310"/>
                  <a:pt x="3599896" y="4691367"/>
                  <a:pt x="3581365" y="4693863"/>
                </a:cubicBezTo>
                <a:cubicBezTo>
                  <a:pt x="3575028" y="4694728"/>
                  <a:pt x="3568211" y="4694535"/>
                  <a:pt x="3562066" y="4692903"/>
                </a:cubicBezTo>
                <a:cubicBezTo>
                  <a:pt x="3549488" y="4689638"/>
                  <a:pt x="3537294" y="4685029"/>
                  <a:pt x="3524908" y="4680997"/>
                </a:cubicBezTo>
                <a:cubicBezTo>
                  <a:pt x="3523563" y="4680517"/>
                  <a:pt x="3521931" y="4680421"/>
                  <a:pt x="3520492" y="4680133"/>
                </a:cubicBezTo>
                <a:cubicBezTo>
                  <a:pt x="3512330" y="4678500"/>
                  <a:pt x="3504266" y="4676868"/>
                  <a:pt x="3496103" y="4675428"/>
                </a:cubicBezTo>
                <a:cubicBezTo>
                  <a:pt x="3491687" y="4674660"/>
                  <a:pt x="3487174" y="4674564"/>
                  <a:pt x="3482757" y="4673892"/>
                </a:cubicBezTo>
                <a:cubicBezTo>
                  <a:pt x="3465667" y="4671203"/>
                  <a:pt x="3446848" y="4675716"/>
                  <a:pt x="3432061" y="4664099"/>
                </a:cubicBezTo>
                <a:cubicBezTo>
                  <a:pt x="3422460" y="4656609"/>
                  <a:pt x="3413146" y="4658338"/>
                  <a:pt x="3402873" y="4659490"/>
                </a:cubicBezTo>
                <a:cubicBezTo>
                  <a:pt x="3395096" y="4660354"/>
                  <a:pt x="3387126" y="4660065"/>
                  <a:pt x="3379253" y="4660162"/>
                </a:cubicBezTo>
                <a:cubicBezTo>
                  <a:pt x="3365427" y="4660449"/>
                  <a:pt x="3351601" y="4660546"/>
                  <a:pt x="3337774" y="4661026"/>
                </a:cubicBezTo>
                <a:cubicBezTo>
                  <a:pt x="3333357" y="4661218"/>
                  <a:pt x="3328846" y="4663619"/>
                  <a:pt x="3324524" y="4663235"/>
                </a:cubicBezTo>
                <a:cubicBezTo>
                  <a:pt x="3304553" y="4661410"/>
                  <a:pt x="3284582" y="4658529"/>
                  <a:pt x="3264610" y="4656897"/>
                </a:cubicBezTo>
                <a:cubicBezTo>
                  <a:pt x="3253281" y="4655938"/>
                  <a:pt x="3241663" y="4657761"/>
                  <a:pt x="3230429" y="4656417"/>
                </a:cubicBezTo>
                <a:cubicBezTo>
                  <a:pt x="3217468" y="4654881"/>
                  <a:pt x="3204794" y="4650945"/>
                  <a:pt x="3191927" y="4648544"/>
                </a:cubicBezTo>
                <a:cubicBezTo>
                  <a:pt x="3188375" y="4647872"/>
                  <a:pt x="3184438" y="4648736"/>
                  <a:pt x="3180694" y="4648928"/>
                </a:cubicBezTo>
                <a:cubicBezTo>
                  <a:pt x="3176469" y="4649120"/>
                  <a:pt x="3172340" y="4649504"/>
                  <a:pt x="3168116" y="4649600"/>
                </a:cubicBezTo>
                <a:cubicBezTo>
                  <a:pt x="3155249" y="4649793"/>
                  <a:pt x="3142384" y="4649504"/>
                  <a:pt x="3129517" y="4650177"/>
                </a:cubicBezTo>
                <a:cubicBezTo>
                  <a:pt x="3121644" y="4650561"/>
                  <a:pt x="3113388" y="4654497"/>
                  <a:pt x="3106089" y="4653057"/>
                </a:cubicBezTo>
                <a:cubicBezTo>
                  <a:pt x="3091208" y="4650272"/>
                  <a:pt x="3076325" y="4656513"/>
                  <a:pt x="3061444" y="4651329"/>
                </a:cubicBezTo>
                <a:cubicBezTo>
                  <a:pt x="3056834" y="4649793"/>
                  <a:pt x="3050497" y="4653633"/>
                  <a:pt x="3044928" y="4653825"/>
                </a:cubicBezTo>
                <a:cubicBezTo>
                  <a:pt x="3031006" y="4654305"/>
                  <a:pt x="3017084" y="4654209"/>
                  <a:pt x="3003162" y="4654113"/>
                </a:cubicBezTo>
                <a:cubicBezTo>
                  <a:pt x="2990680" y="4654017"/>
                  <a:pt x="2977717" y="4655361"/>
                  <a:pt x="2965716" y="4652673"/>
                </a:cubicBezTo>
                <a:cubicBezTo>
                  <a:pt x="2953137" y="4649793"/>
                  <a:pt x="2941808" y="4650177"/>
                  <a:pt x="2929614" y="4653441"/>
                </a:cubicBezTo>
                <a:cubicBezTo>
                  <a:pt x="2921260" y="4655649"/>
                  <a:pt x="2912427" y="4655938"/>
                  <a:pt x="2903786" y="4656609"/>
                </a:cubicBezTo>
                <a:cubicBezTo>
                  <a:pt x="2894473" y="4657377"/>
                  <a:pt x="2884199" y="4655361"/>
                  <a:pt x="2875750" y="4658529"/>
                </a:cubicBezTo>
                <a:cubicBezTo>
                  <a:pt x="2850593" y="4667939"/>
                  <a:pt x="2824765" y="4669955"/>
                  <a:pt x="2798458" y="4669955"/>
                </a:cubicBezTo>
                <a:cubicBezTo>
                  <a:pt x="2793656" y="4669955"/>
                  <a:pt x="2788759" y="4668612"/>
                  <a:pt x="2784152" y="4667171"/>
                </a:cubicBezTo>
                <a:cubicBezTo>
                  <a:pt x="2757266" y="4658529"/>
                  <a:pt x="2730286" y="4659297"/>
                  <a:pt x="2702922" y="4664578"/>
                </a:cubicBezTo>
                <a:cubicBezTo>
                  <a:pt x="2697257" y="4665731"/>
                  <a:pt x="2690921" y="4665923"/>
                  <a:pt x="2685256" y="4664771"/>
                </a:cubicBezTo>
                <a:cubicBezTo>
                  <a:pt x="2669317" y="4661410"/>
                  <a:pt x="2653858" y="4655841"/>
                  <a:pt x="2637824" y="4653441"/>
                </a:cubicBezTo>
                <a:cubicBezTo>
                  <a:pt x="2611324" y="4649504"/>
                  <a:pt x="2588377" y="4662754"/>
                  <a:pt x="2564661" y="4671396"/>
                </a:cubicBezTo>
                <a:cubicBezTo>
                  <a:pt x="2542097" y="4679557"/>
                  <a:pt x="2522894" y="4697992"/>
                  <a:pt x="2496201" y="4693863"/>
                </a:cubicBezTo>
                <a:cubicBezTo>
                  <a:pt x="2493514" y="4693479"/>
                  <a:pt x="2490537" y="4696071"/>
                  <a:pt x="2487560" y="4696744"/>
                </a:cubicBezTo>
                <a:cubicBezTo>
                  <a:pt x="2479399" y="4698568"/>
                  <a:pt x="2471238" y="4700776"/>
                  <a:pt x="2462980" y="4701641"/>
                </a:cubicBezTo>
                <a:cubicBezTo>
                  <a:pt x="2452899" y="4702793"/>
                  <a:pt x="2442625" y="4702409"/>
                  <a:pt x="2432544" y="4703369"/>
                </a:cubicBezTo>
                <a:cubicBezTo>
                  <a:pt x="2419581" y="4704521"/>
                  <a:pt x="2406812" y="4707593"/>
                  <a:pt x="2393945" y="4707593"/>
                </a:cubicBezTo>
                <a:cubicBezTo>
                  <a:pt x="2383575" y="4707593"/>
                  <a:pt x="2373302" y="4704041"/>
                  <a:pt x="2363029" y="4702312"/>
                </a:cubicBezTo>
                <a:cubicBezTo>
                  <a:pt x="2348530" y="4699912"/>
                  <a:pt x="2332591" y="4700584"/>
                  <a:pt x="2319821" y="4694439"/>
                </a:cubicBezTo>
                <a:cubicBezTo>
                  <a:pt x="2306188" y="4687910"/>
                  <a:pt x="2293225" y="4684934"/>
                  <a:pt x="2279111" y="4686950"/>
                </a:cubicBezTo>
                <a:cubicBezTo>
                  <a:pt x="2274406" y="4687622"/>
                  <a:pt x="2268357" y="4691655"/>
                  <a:pt x="2266245" y="4695783"/>
                </a:cubicBezTo>
                <a:cubicBezTo>
                  <a:pt x="2261540" y="4705001"/>
                  <a:pt x="2255108" y="4706634"/>
                  <a:pt x="2246370" y="4703464"/>
                </a:cubicBezTo>
                <a:cubicBezTo>
                  <a:pt x="2238785" y="4700776"/>
                  <a:pt x="2229471" y="4699432"/>
                  <a:pt x="2224287" y="4694247"/>
                </a:cubicBezTo>
                <a:cubicBezTo>
                  <a:pt x="2209596" y="4679557"/>
                  <a:pt x="2190873" y="4679077"/>
                  <a:pt x="2172630" y="4675141"/>
                </a:cubicBezTo>
                <a:cubicBezTo>
                  <a:pt x="2161494" y="4672739"/>
                  <a:pt x="2151123" y="4672644"/>
                  <a:pt x="2139985" y="4674276"/>
                </a:cubicBezTo>
                <a:cubicBezTo>
                  <a:pt x="2115790" y="4677925"/>
                  <a:pt x="2092266" y="4672739"/>
                  <a:pt x="2069030" y="4666115"/>
                </a:cubicBezTo>
                <a:cubicBezTo>
                  <a:pt x="2053667" y="4661698"/>
                  <a:pt x="2037921" y="4659010"/>
                  <a:pt x="2022655" y="4654497"/>
                </a:cubicBezTo>
                <a:cubicBezTo>
                  <a:pt x="2011229" y="4651041"/>
                  <a:pt x="1999804" y="4646912"/>
                  <a:pt x="1989339" y="4641343"/>
                </a:cubicBezTo>
                <a:cubicBezTo>
                  <a:pt x="1974167" y="4633181"/>
                  <a:pt x="1960918" y="4620891"/>
                  <a:pt x="1941618" y="4624156"/>
                </a:cubicBezTo>
                <a:cubicBezTo>
                  <a:pt x="1924623" y="4627036"/>
                  <a:pt x="1909262" y="4620988"/>
                  <a:pt x="1893707" y="4615227"/>
                </a:cubicBezTo>
                <a:cubicBezTo>
                  <a:pt x="1882281" y="4611002"/>
                  <a:pt x="1870857" y="4606681"/>
                  <a:pt x="1859045" y="4603993"/>
                </a:cubicBezTo>
                <a:cubicBezTo>
                  <a:pt x="1845027" y="4600824"/>
                  <a:pt x="1829184" y="4602169"/>
                  <a:pt x="1816702" y="4596311"/>
                </a:cubicBezTo>
                <a:cubicBezTo>
                  <a:pt x="1803644" y="4590166"/>
                  <a:pt x="1792795" y="4594295"/>
                  <a:pt x="1781177" y="4596024"/>
                </a:cubicBezTo>
                <a:cubicBezTo>
                  <a:pt x="1762646" y="4598712"/>
                  <a:pt x="1744210" y="4603705"/>
                  <a:pt x="1725488" y="4597368"/>
                </a:cubicBezTo>
                <a:cubicBezTo>
                  <a:pt x="1702733" y="4589687"/>
                  <a:pt x="1680169" y="4581430"/>
                  <a:pt x="1657318" y="4574133"/>
                </a:cubicBezTo>
                <a:cubicBezTo>
                  <a:pt x="1648483" y="4571347"/>
                  <a:pt x="1638980" y="4570195"/>
                  <a:pt x="1629761" y="4568947"/>
                </a:cubicBezTo>
                <a:cubicBezTo>
                  <a:pt x="1621025" y="4567891"/>
                  <a:pt x="1610559" y="4570579"/>
                  <a:pt x="1603837" y="4566547"/>
                </a:cubicBezTo>
                <a:cubicBezTo>
                  <a:pt x="1586554" y="4556178"/>
                  <a:pt x="1568792" y="4551089"/>
                  <a:pt x="1548820" y="4551089"/>
                </a:cubicBezTo>
                <a:cubicBezTo>
                  <a:pt x="1541330" y="4551089"/>
                  <a:pt x="1534033" y="4546768"/>
                  <a:pt x="1526449" y="4545999"/>
                </a:cubicBezTo>
                <a:cubicBezTo>
                  <a:pt x="1516078" y="4545040"/>
                  <a:pt x="1504172" y="4542447"/>
                  <a:pt x="1495147" y="4546096"/>
                </a:cubicBezTo>
                <a:cubicBezTo>
                  <a:pt x="1473928" y="4554737"/>
                  <a:pt x="1456742" y="4547536"/>
                  <a:pt x="1438211" y="4538991"/>
                </a:cubicBezTo>
                <a:cubicBezTo>
                  <a:pt x="1419967" y="4530541"/>
                  <a:pt x="1400764" y="4523821"/>
                  <a:pt x="1381370" y="4518251"/>
                </a:cubicBezTo>
                <a:cubicBezTo>
                  <a:pt x="1374073" y="4516235"/>
                  <a:pt x="1365336" y="4519596"/>
                  <a:pt x="1357270" y="4520267"/>
                </a:cubicBezTo>
                <a:cubicBezTo>
                  <a:pt x="1354389" y="4520460"/>
                  <a:pt x="1351220" y="4520748"/>
                  <a:pt x="1348629" y="4519788"/>
                </a:cubicBezTo>
                <a:cubicBezTo>
                  <a:pt x="1323569" y="4510570"/>
                  <a:pt x="1298124" y="4503561"/>
                  <a:pt x="1270953" y="4508361"/>
                </a:cubicBezTo>
                <a:cubicBezTo>
                  <a:pt x="1268457" y="4508842"/>
                  <a:pt x="1265672" y="4507786"/>
                  <a:pt x="1263175" y="4507114"/>
                </a:cubicBezTo>
                <a:cubicBezTo>
                  <a:pt x="1250981" y="4503657"/>
                  <a:pt x="1239075" y="4498184"/>
                  <a:pt x="1226690" y="4496936"/>
                </a:cubicBezTo>
                <a:cubicBezTo>
                  <a:pt x="1196157" y="4493864"/>
                  <a:pt x="1165433" y="4492615"/>
                  <a:pt x="1134706" y="4490599"/>
                </a:cubicBezTo>
                <a:cubicBezTo>
                  <a:pt x="1132786" y="4490503"/>
                  <a:pt x="1130770" y="4490503"/>
                  <a:pt x="1129042" y="4489831"/>
                </a:cubicBezTo>
                <a:cubicBezTo>
                  <a:pt x="1117712" y="4485702"/>
                  <a:pt x="1107823" y="4487047"/>
                  <a:pt x="1098220" y="4494919"/>
                </a:cubicBezTo>
                <a:cubicBezTo>
                  <a:pt x="1093996" y="4498376"/>
                  <a:pt x="1088235" y="4500200"/>
                  <a:pt x="1082955" y="4502121"/>
                </a:cubicBezTo>
                <a:cubicBezTo>
                  <a:pt x="1075177" y="4505002"/>
                  <a:pt x="1067208" y="4507786"/>
                  <a:pt x="1059143" y="4509610"/>
                </a:cubicBezTo>
                <a:cubicBezTo>
                  <a:pt x="1051173" y="4511338"/>
                  <a:pt x="1042628" y="4513738"/>
                  <a:pt x="1034947" y="4512395"/>
                </a:cubicBezTo>
                <a:cubicBezTo>
                  <a:pt x="1021121" y="4509994"/>
                  <a:pt x="1007966" y="4504618"/>
                  <a:pt x="994332" y="4501064"/>
                </a:cubicBezTo>
                <a:cubicBezTo>
                  <a:pt x="989628" y="4499816"/>
                  <a:pt x="984442" y="4500009"/>
                  <a:pt x="979546" y="4499912"/>
                </a:cubicBezTo>
                <a:cubicBezTo>
                  <a:pt x="968312" y="4499625"/>
                  <a:pt x="956790" y="4502409"/>
                  <a:pt x="946613" y="4494440"/>
                </a:cubicBezTo>
                <a:cubicBezTo>
                  <a:pt x="937204" y="4486951"/>
                  <a:pt x="927697" y="4489158"/>
                  <a:pt x="917808" y="4494824"/>
                </a:cubicBezTo>
                <a:cubicBezTo>
                  <a:pt x="910703" y="4498857"/>
                  <a:pt x="902639" y="4502025"/>
                  <a:pt x="894669" y="4503561"/>
                </a:cubicBezTo>
                <a:cubicBezTo>
                  <a:pt x="883723" y="4505673"/>
                  <a:pt x="872873" y="4506538"/>
                  <a:pt x="861063" y="4505289"/>
                </a:cubicBezTo>
                <a:cubicBezTo>
                  <a:pt x="852710" y="4504425"/>
                  <a:pt x="845892" y="4504041"/>
                  <a:pt x="839363" y="4498952"/>
                </a:cubicBezTo>
                <a:cubicBezTo>
                  <a:pt x="838308" y="4498184"/>
                  <a:pt x="836388" y="4497992"/>
                  <a:pt x="834947" y="4498089"/>
                </a:cubicBezTo>
                <a:cubicBezTo>
                  <a:pt x="816032" y="4499721"/>
                  <a:pt x="797309" y="4498857"/>
                  <a:pt x="778202" y="4497704"/>
                </a:cubicBezTo>
                <a:cubicBezTo>
                  <a:pt x="753911" y="4496168"/>
                  <a:pt x="728370" y="4500680"/>
                  <a:pt x="707343" y="4516811"/>
                </a:cubicBezTo>
                <a:cubicBezTo>
                  <a:pt x="704271" y="4519212"/>
                  <a:pt x="699662" y="4520267"/>
                  <a:pt x="695629" y="4520844"/>
                </a:cubicBezTo>
                <a:cubicBezTo>
                  <a:pt x="676618" y="4523340"/>
                  <a:pt x="657511" y="4525069"/>
                  <a:pt x="638500" y="4527853"/>
                </a:cubicBezTo>
                <a:cubicBezTo>
                  <a:pt x="628130" y="4529389"/>
                  <a:pt x="617280" y="4530734"/>
                  <a:pt x="607872" y="4534958"/>
                </a:cubicBezTo>
                <a:cubicBezTo>
                  <a:pt x="598655" y="4539086"/>
                  <a:pt x="591260" y="4543983"/>
                  <a:pt x="585788" y="4535342"/>
                </a:cubicBezTo>
                <a:cubicBezTo>
                  <a:pt x="575995" y="4539951"/>
                  <a:pt x="567448" y="4543792"/>
                  <a:pt x="559097" y="4547920"/>
                </a:cubicBezTo>
                <a:cubicBezTo>
                  <a:pt x="556023" y="4549456"/>
                  <a:pt x="553431" y="4551953"/>
                  <a:pt x="550358" y="4553393"/>
                </a:cubicBezTo>
                <a:cubicBezTo>
                  <a:pt x="547093" y="4554930"/>
                  <a:pt x="543445" y="4555889"/>
                  <a:pt x="539893" y="4556657"/>
                </a:cubicBezTo>
                <a:cubicBezTo>
                  <a:pt x="524050" y="4560114"/>
                  <a:pt x="508207" y="4563282"/>
                  <a:pt x="492462" y="4567027"/>
                </a:cubicBezTo>
                <a:cubicBezTo>
                  <a:pt x="489388" y="4567795"/>
                  <a:pt x="486796" y="4570868"/>
                  <a:pt x="484011" y="4572884"/>
                </a:cubicBezTo>
                <a:cubicBezTo>
                  <a:pt x="482187" y="4574228"/>
                  <a:pt x="480363" y="4576244"/>
                  <a:pt x="478346" y="4576533"/>
                </a:cubicBezTo>
                <a:cubicBezTo>
                  <a:pt x="462984" y="4578837"/>
                  <a:pt x="447718" y="4581526"/>
                  <a:pt x="432260" y="4582678"/>
                </a:cubicBezTo>
                <a:cubicBezTo>
                  <a:pt x="419298" y="4583637"/>
                  <a:pt x="406815" y="4583350"/>
                  <a:pt x="403455" y="4600056"/>
                </a:cubicBezTo>
                <a:cubicBezTo>
                  <a:pt x="402879" y="4602937"/>
                  <a:pt x="398750" y="4606010"/>
                  <a:pt x="395583" y="4607449"/>
                </a:cubicBezTo>
                <a:cubicBezTo>
                  <a:pt x="386557" y="4611578"/>
                  <a:pt x="376954" y="4614362"/>
                  <a:pt x="368025" y="4618587"/>
                </a:cubicBezTo>
                <a:cubicBezTo>
                  <a:pt x="338741" y="4632701"/>
                  <a:pt x="308113" y="4641631"/>
                  <a:pt x="275371" y="4639999"/>
                </a:cubicBezTo>
                <a:cubicBezTo>
                  <a:pt x="265194" y="4639519"/>
                  <a:pt x="255304" y="4634333"/>
                  <a:pt x="248871" y="4632413"/>
                </a:cubicBezTo>
                <a:cubicBezTo>
                  <a:pt x="230341" y="4639999"/>
                  <a:pt x="214786" y="4647296"/>
                  <a:pt x="198559" y="4652768"/>
                </a:cubicBezTo>
                <a:cubicBezTo>
                  <a:pt x="184253" y="4657665"/>
                  <a:pt x="169274" y="4660738"/>
                  <a:pt x="154583" y="4664290"/>
                </a:cubicBezTo>
                <a:cubicBezTo>
                  <a:pt x="149206" y="4665635"/>
                  <a:pt x="143734" y="4666403"/>
                  <a:pt x="138261" y="4667075"/>
                </a:cubicBezTo>
                <a:cubicBezTo>
                  <a:pt x="121171" y="4669187"/>
                  <a:pt x="103312" y="4664099"/>
                  <a:pt x="86606" y="4672164"/>
                </a:cubicBezTo>
                <a:cubicBezTo>
                  <a:pt x="77868" y="4676389"/>
                  <a:pt x="69226" y="4681477"/>
                  <a:pt x="60009" y="4683686"/>
                </a:cubicBezTo>
                <a:cubicBezTo>
                  <a:pt x="50120" y="4686086"/>
                  <a:pt x="40446" y="4689831"/>
                  <a:pt x="30568" y="4692507"/>
                </a:cubicBezTo>
                <a:lnTo>
                  <a:pt x="0" y="4694912"/>
                </a:lnTo>
                <a:lnTo>
                  <a:pt x="0" y="4338332"/>
                </a:lnTo>
                <a:close/>
              </a:path>
            </a:pathLst>
          </a:custGeom>
          <a:effectLst>
            <a:outerShdw blurRad="381000" dist="152400" dir="5400000" algn="t" rotWithShape="0">
              <a:prstClr val="black">
                <a:alpha val="10000"/>
              </a:prstClr>
            </a:outerShdw>
          </a:effectLst>
        </p:spPr>
      </p:pic>
      <p:sp>
        <p:nvSpPr>
          <p:cNvPr id="18" name="Freeform: Shape 17">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8">
            <a:extLst>
              <a:ext uri="{FF2B5EF4-FFF2-40B4-BE49-F238E27FC236}">
                <a16:creationId xmlns:a16="http://schemas.microsoft.com/office/drawing/2014/main" id="{C5B646CF-E16B-B907-C556-C4B1586D6BF5}"/>
              </a:ext>
            </a:extLst>
          </p:cNvPr>
          <p:cNvSpPr>
            <a:spLocks noGrp="1"/>
          </p:cNvSpPr>
          <p:nvPr>
            <p:ph type="title"/>
          </p:nvPr>
        </p:nvSpPr>
        <p:spPr>
          <a:xfrm>
            <a:off x="7019364" y="971550"/>
            <a:ext cx="4410635" cy="4864473"/>
          </a:xfrm>
        </p:spPr>
        <p:txBody>
          <a:bodyPr vert="horz" lIns="91440" tIns="45720" rIns="91440" bIns="45720" rtlCol="0" anchor="b" anchorCtr="0">
            <a:normAutofit/>
          </a:bodyPr>
          <a:lstStyle/>
          <a:p>
            <a:pPr algn="r"/>
            <a:r>
              <a:rPr lang="en-US" sz="5400" dirty="0"/>
              <a:t>How can the Church care for the dying and their caregivers?</a:t>
            </a:r>
          </a:p>
        </p:txBody>
      </p:sp>
    </p:spTree>
    <p:extLst>
      <p:ext uri="{BB962C8B-B14F-4D97-AF65-F5344CB8AC3E}">
        <p14:creationId xmlns:p14="http://schemas.microsoft.com/office/powerpoint/2010/main" val="1092514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wo people holding hands while sitting on a bench">
            <a:extLst>
              <a:ext uri="{FF2B5EF4-FFF2-40B4-BE49-F238E27FC236}">
                <a16:creationId xmlns:a16="http://schemas.microsoft.com/office/drawing/2014/main" id="{9DAC3EC7-52EE-4A0A-C356-361EE7D66E5E}"/>
              </a:ext>
            </a:extLst>
          </p:cNvPr>
          <p:cNvPicPr>
            <a:picLocks noChangeAspect="1"/>
          </p:cNvPicPr>
          <p:nvPr/>
        </p:nvPicPr>
        <p:blipFill>
          <a:blip r:embed="rId2"/>
          <a:srcRect t="15410" r="1" b="1"/>
          <a:stretch/>
        </p:blipFill>
        <p:spPr>
          <a:xfrm>
            <a:off x="565" y="0"/>
            <a:ext cx="12191435" cy="6857989"/>
          </a:xfrm>
          <a:prstGeom prst="rect">
            <a:avLst/>
          </a:prstGeom>
        </p:spPr>
      </p:pic>
      <p:sp>
        <p:nvSpPr>
          <p:cNvPr id="13" name="Rectangle 12">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199"/>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5B47EC-7921-2BE2-2EC5-966D5DF721AB}"/>
              </a:ext>
            </a:extLst>
          </p:cNvPr>
          <p:cNvSpPr>
            <a:spLocks noGrp="1"/>
          </p:cNvSpPr>
          <p:nvPr>
            <p:ph type="title"/>
          </p:nvPr>
        </p:nvSpPr>
        <p:spPr>
          <a:xfrm>
            <a:off x="762000" y="2930230"/>
            <a:ext cx="10668000" cy="2618510"/>
          </a:xfrm>
        </p:spPr>
        <p:txBody>
          <a:bodyPr vert="horz" lIns="91440" tIns="45720" rIns="91440" bIns="45720" rtlCol="0" anchor="b" anchorCtr="0">
            <a:normAutofit fontScale="90000"/>
          </a:bodyPr>
          <a:lstStyle/>
          <a:p>
            <a:pPr algn="ctr"/>
            <a:br>
              <a:rPr lang="en-US" sz="3600" dirty="0">
                <a:solidFill>
                  <a:srgbClr val="FFFFFF"/>
                </a:solidFill>
                <a:latin typeface="Cambria" panose="02040503050406030204" pitchFamily="18" charset="0"/>
              </a:rPr>
            </a:br>
            <a:br>
              <a:rPr lang="en-US" sz="3600" dirty="0">
                <a:solidFill>
                  <a:srgbClr val="FFFFFF"/>
                </a:solidFill>
                <a:latin typeface="Cambria" panose="02040503050406030204" pitchFamily="18" charset="0"/>
              </a:rPr>
            </a:br>
            <a:br>
              <a:rPr lang="en-US" sz="3600" dirty="0">
                <a:solidFill>
                  <a:srgbClr val="FFFFFF"/>
                </a:solidFill>
                <a:latin typeface="Cambria" panose="02040503050406030204" pitchFamily="18" charset="0"/>
              </a:rPr>
            </a:br>
            <a:br>
              <a:rPr lang="en-US" dirty="0">
                <a:solidFill>
                  <a:srgbClr val="FFFFFF"/>
                </a:solidFill>
                <a:latin typeface="Cambria" panose="02040503050406030204" pitchFamily="18" charset="0"/>
              </a:rPr>
            </a:br>
            <a:br>
              <a:rPr lang="en-US" dirty="0">
                <a:solidFill>
                  <a:srgbClr val="FFFFFF"/>
                </a:solidFill>
                <a:latin typeface="Cambria" panose="02040503050406030204" pitchFamily="18" charset="0"/>
              </a:rPr>
            </a:br>
            <a:br>
              <a:rPr lang="en-US" sz="4900" b="1" dirty="0">
                <a:solidFill>
                  <a:srgbClr val="FFFFFF"/>
                </a:solidFill>
                <a:latin typeface="Cambria" panose="02040503050406030204" pitchFamily="18" charset="0"/>
              </a:rPr>
            </a:br>
            <a:r>
              <a:rPr lang="en-US" sz="4900" b="1" dirty="0">
                <a:solidFill>
                  <a:srgbClr val="FFFFFF"/>
                </a:solidFill>
                <a:latin typeface="Cambria" panose="02040503050406030204" pitchFamily="18" charset="0"/>
              </a:rPr>
              <a:t>PRAY</a:t>
            </a:r>
            <a:br>
              <a:rPr lang="en-US" sz="4900" b="1" dirty="0">
                <a:solidFill>
                  <a:srgbClr val="FFFFFF"/>
                </a:solidFill>
                <a:latin typeface="Cambria" panose="02040503050406030204" pitchFamily="18" charset="0"/>
              </a:rPr>
            </a:br>
            <a:r>
              <a:rPr lang="en-US" sz="4900" b="1" dirty="0">
                <a:solidFill>
                  <a:srgbClr val="FFFFFF"/>
                </a:solidFill>
                <a:latin typeface="Cambria" panose="02040503050406030204" pitchFamily="18" charset="0"/>
              </a:rPr>
              <a:t>Listen</a:t>
            </a:r>
            <a:br>
              <a:rPr lang="en-US" sz="4900" b="1" dirty="0">
                <a:solidFill>
                  <a:srgbClr val="FFFFFF"/>
                </a:solidFill>
                <a:latin typeface="Cambria" panose="02040503050406030204" pitchFamily="18" charset="0"/>
              </a:rPr>
            </a:br>
            <a:r>
              <a:rPr lang="en-US" sz="4900" b="1" dirty="0">
                <a:solidFill>
                  <a:srgbClr val="FFFFFF"/>
                </a:solidFill>
                <a:latin typeface="Cambria" panose="02040503050406030204" pitchFamily="18" charset="0"/>
              </a:rPr>
              <a:t>Be Present</a:t>
            </a:r>
            <a:br>
              <a:rPr lang="en-US" sz="4900" b="1" dirty="0">
                <a:solidFill>
                  <a:srgbClr val="FFFFFF"/>
                </a:solidFill>
                <a:latin typeface="Cambria" panose="02040503050406030204" pitchFamily="18" charset="0"/>
              </a:rPr>
            </a:br>
            <a:r>
              <a:rPr lang="en-US" sz="4900" b="1" dirty="0">
                <a:solidFill>
                  <a:srgbClr val="FFFFFF"/>
                </a:solidFill>
                <a:latin typeface="Cambria" panose="02040503050406030204" pitchFamily="18" charset="0"/>
              </a:rPr>
              <a:t>Observe</a:t>
            </a:r>
            <a:br>
              <a:rPr lang="en-US" sz="4900" b="1" dirty="0">
                <a:solidFill>
                  <a:srgbClr val="FFFFFF"/>
                </a:solidFill>
                <a:latin typeface="Cambria" panose="02040503050406030204" pitchFamily="18" charset="0"/>
              </a:rPr>
            </a:br>
            <a:r>
              <a:rPr lang="en-US" sz="4900" b="1" dirty="0">
                <a:solidFill>
                  <a:srgbClr val="FFFFFF"/>
                </a:solidFill>
                <a:latin typeface="Cambria" panose="02040503050406030204" pitchFamily="18" charset="0"/>
              </a:rPr>
              <a:t>Help</a:t>
            </a:r>
            <a:br>
              <a:rPr lang="en-US" sz="4900" b="1" dirty="0">
                <a:solidFill>
                  <a:srgbClr val="FFFFFF"/>
                </a:solidFill>
                <a:latin typeface="Cambria" panose="02040503050406030204" pitchFamily="18" charset="0"/>
              </a:rPr>
            </a:br>
            <a:br>
              <a:rPr lang="en-US" sz="4900" dirty="0">
                <a:solidFill>
                  <a:srgbClr val="FFFFFF"/>
                </a:solidFill>
                <a:latin typeface="Cambria" panose="02040503050406030204" pitchFamily="18" charset="0"/>
              </a:rPr>
            </a:br>
            <a:br>
              <a:rPr lang="en-US" sz="4900" dirty="0">
                <a:solidFill>
                  <a:srgbClr val="FFFFFF"/>
                </a:solidFill>
                <a:latin typeface="Cambria" panose="02040503050406030204" pitchFamily="18" charset="0"/>
              </a:rPr>
            </a:br>
            <a:endParaRPr lang="en-US" sz="4900" dirty="0">
              <a:solidFill>
                <a:srgbClr val="FFFFFF"/>
              </a:solidFill>
              <a:latin typeface="Cambria" panose="02040503050406030204" pitchFamily="18" charset="0"/>
            </a:endParaRPr>
          </a:p>
        </p:txBody>
      </p:sp>
    </p:spTree>
    <p:extLst>
      <p:ext uri="{BB962C8B-B14F-4D97-AF65-F5344CB8AC3E}">
        <p14:creationId xmlns:p14="http://schemas.microsoft.com/office/powerpoint/2010/main" val="197201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6197FB05-8469-73AE-E32B-88AE3B8268D3}"/>
              </a:ext>
            </a:extLst>
          </p:cNvPr>
          <p:cNvSpPr>
            <a:spLocks noGrp="1"/>
          </p:cNvSpPr>
          <p:nvPr>
            <p:ph type="title"/>
          </p:nvPr>
        </p:nvSpPr>
        <p:spPr>
          <a:xfrm>
            <a:off x="1351642" y="2986731"/>
            <a:ext cx="4400549" cy="1857375"/>
          </a:xfrm>
        </p:spPr>
        <p:txBody>
          <a:bodyPr vert="horz" lIns="91440" tIns="45720" rIns="91440" bIns="45720" rtlCol="0" anchor="b" anchorCtr="0">
            <a:noAutofit/>
          </a:bodyPr>
          <a:lstStyle/>
          <a:p>
            <a:r>
              <a:rPr lang="en-US" sz="4400" dirty="0"/>
              <a:t>Before</a:t>
            </a:r>
            <a:br>
              <a:rPr lang="en-US" sz="4400" dirty="0"/>
            </a:br>
            <a:r>
              <a:rPr lang="en-US" sz="4400" dirty="0"/>
              <a:t>During </a:t>
            </a:r>
            <a:br>
              <a:rPr lang="en-US" sz="4400" dirty="0"/>
            </a:br>
            <a:r>
              <a:rPr lang="en-US" sz="4400" dirty="0"/>
              <a:t>After</a:t>
            </a:r>
            <a:br>
              <a:rPr lang="en-US" sz="4400" dirty="0"/>
            </a:br>
            <a:r>
              <a:rPr lang="en-US" sz="4400" dirty="0"/>
              <a:t>Long After</a:t>
            </a:r>
            <a:br>
              <a:rPr lang="en-US" sz="4400" dirty="0"/>
            </a:br>
            <a:endParaRPr lang="en-US" sz="4400" kern="1200" dirty="0">
              <a:solidFill>
                <a:schemeClr val="tx1"/>
              </a:solidFill>
              <a:latin typeface="+mj-lt"/>
              <a:ea typeface="+mj-ea"/>
              <a:cs typeface="+mj-cs"/>
            </a:endParaRPr>
          </a:p>
        </p:txBody>
      </p:sp>
      <p:pic>
        <p:nvPicPr>
          <p:cNvPr id="9" name="Picture 8" descr="A person holding a book with music notes&#10;&#10;Description automatically generated">
            <a:extLst>
              <a:ext uri="{FF2B5EF4-FFF2-40B4-BE49-F238E27FC236}">
                <a16:creationId xmlns:a16="http://schemas.microsoft.com/office/drawing/2014/main" id="{C9741AA9-93D1-3EC6-2F4E-A7C72D6F513E}"/>
              </a:ext>
            </a:extLst>
          </p:cNvPr>
          <p:cNvPicPr>
            <a:picLocks noChangeAspect="1"/>
          </p:cNvPicPr>
          <p:nvPr/>
        </p:nvPicPr>
        <p:blipFill>
          <a:blip r:embed="rId2"/>
          <a:srcRect t="2268" b="17862"/>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35" name="Group 34">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9" name="Freeform: Shape 18">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19">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1578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65A7D7-D4FD-E23F-8177-E55067735B51}"/>
              </a:ext>
            </a:extLst>
          </p:cNvPr>
          <p:cNvSpPr>
            <a:spLocks noGrp="1"/>
          </p:cNvSpPr>
          <p:nvPr>
            <p:ph type="title"/>
          </p:nvPr>
        </p:nvSpPr>
        <p:spPr>
          <a:xfrm>
            <a:off x="7282636" y="2181268"/>
            <a:ext cx="4400549" cy="1857375"/>
          </a:xfrm>
        </p:spPr>
        <p:txBody>
          <a:bodyPr anchor="b">
            <a:normAutofit fontScale="90000"/>
          </a:bodyPr>
          <a:lstStyle/>
          <a:p>
            <a:pPr>
              <a:lnSpc>
                <a:spcPct val="150000"/>
              </a:lnSpc>
            </a:pPr>
            <a:r>
              <a:rPr lang="en-US" sz="4100" dirty="0"/>
              <a:t>Pastors</a:t>
            </a:r>
            <a:br>
              <a:rPr lang="en-US" sz="4100" dirty="0"/>
            </a:br>
            <a:r>
              <a:rPr lang="en-US" sz="4100" dirty="0"/>
              <a:t>Congregations</a:t>
            </a:r>
            <a:br>
              <a:rPr lang="en-US" sz="4100" dirty="0"/>
            </a:br>
            <a:r>
              <a:rPr lang="en-US" sz="4100" dirty="0"/>
              <a:t>Individuals</a:t>
            </a:r>
          </a:p>
        </p:txBody>
      </p:sp>
      <p:pic>
        <p:nvPicPr>
          <p:cNvPr id="5" name="Picture 4" descr="Colourful carved figures of humans">
            <a:extLst>
              <a:ext uri="{FF2B5EF4-FFF2-40B4-BE49-F238E27FC236}">
                <a16:creationId xmlns:a16="http://schemas.microsoft.com/office/drawing/2014/main" id="{761B4080-FD0A-7C55-ABE7-DF3541E3A051}"/>
              </a:ext>
            </a:extLst>
          </p:cNvPr>
          <p:cNvPicPr>
            <a:picLocks noChangeAspect="1"/>
          </p:cNvPicPr>
          <p:nvPr/>
        </p:nvPicPr>
        <p:blipFill>
          <a:blip r:embed="rId2"/>
          <a:srcRect l="16663" r="16431"/>
          <a:stretch/>
        </p:blipFill>
        <p:spPr>
          <a:xfrm>
            <a:off x="-1008908" y="11"/>
            <a:ext cx="7078621"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Picture Placeholder 2">
            <a:extLst>
              <a:ext uri="{FF2B5EF4-FFF2-40B4-BE49-F238E27FC236}">
                <a16:creationId xmlns:a16="http://schemas.microsoft.com/office/drawing/2014/main" id="{0D8B6D1A-3756-61AF-9782-17F01A3904DD}"/>
              </a:ext>
            </a:extLst>
          </p:cNvPr>
          <p:cNvSpPr>
            <a:spLocks noGrp="1"/>
          </p:cNvSpPr>
          <p:nvPr>
            <p:ph idx="1"/>
          </p:nvPr>
        </p:nvSpPr>
        <p:spPr>
          <a:xfrm>
            <a:off x="762000" y="3109956"/>
            <a:ext cx="4400549" cy="3167019"/>
          </a:xfrm>
        </p:spPr>
        <p:txBody>
          <a:bodyPr anchor="t">
            <a:normAutofit/>
          </a:bodyPr>
          <a:lstStyle/>
          <a:p>
            <a:endParaRPr lang="en-US" dirty="0"/>
          </a:p>
          <a:p>
            <a:endParaRPr lang="en-US" dirty="0"/>
          </a:p>
        </p:txBody>
      </p:sp>
    </p:spTree>
    <p:extLst>
      <p:ext uri="{BB962C8B-B14F-4D97-AF65-F5344CB8AC3E}">
        <p14:creationId xmlns:p14="http://schemas.microsoft.com/office/powerpoint/2010/main" val="258638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72F35-AF07-B2F6-9DEA-94D1DE78106B}"/>
              </a:ext>
            </a:extLst>
          </p:cNvPr>
          <p:cNvSpPr>
            <a:spLocks noGrp="1"/>
          </p:cNvSpPr>
          <p:nvPr>
            <p:ph type="title"/>
          </p:nvPr>
        </p:nvSpPr>
        <p:spPr>
          <a:xfrm rot="21010423">
            <a:off x="694264" y="-593332"/>
            <a:ext cx="3810000" cy="1524000"/>
          </a:xfrm>
        </p:spPr>
        <p:txBody>
          <a:bodyPr/>
          <a:lstStyle/>
          <a:p>
            <a:r>
              <a:rPr lang="en-US" b="1" dirty="0">
                <a:solidFill>
                  <a:srgbClr val="FF0000"/>
                </a:solidFill>
                <a:latin typeface="Bradley Hand" pitchFamily="2" charset="77"/>
              </a:rPr>
              <a:t>Save the date!</a:t>
            </a:r>
          </a:p>
        </p:txBody>
      </p:sp>
      <p:sp>
        <p:nvSpPr>
          <p:cNvPr id="3" name="Picture Placeholder 2">
            <a:extLst>
              <a:ext uri="{FF2B5EF4-FFF2-40B4-BE49-F238E27FC236}">
                <a16:creationId xmlns:a16="http://schemas.microsoft.com/office/drawing/2014/main" id="{0F156F7D-F366-A22C-8F06-83F7D829D3AD}"/>
              </a:ext>
            </a:extLst>
          </p:cNvPr>
          <p:cNvSpPr>
            <a:spLocks noGrp="1"/>
          </p:cNvSpPr>
          <p:nvPr>
            <p:ph type="pic" idx="1"/>
          </p:nvPr>
        </p:nvSpPr>
        <p:spPr>
          <a:xfrm>
            <a:off x="762000" y="1388533"/>
            <a:ext cx="5621865" cy="5469466"/>
          </a:xfrm>
        </p:spPr>
        <p:txBody>
          <a:bodyPr/>
          <a:lstStyle/>
          <a:p>
            <a:pPr algn="ctr"/>
            <a:r>
              <a:rPr lang="en-US" sz="3600" b="1" dirty="0">
                <a:latin typeface="Cambria" panose="02040503050406030204" pitchFamily="18" charset="0"/>
              </a:rPr>
              <a:t>A Forum on the Church’s Care at Life’s End</a:t>
            </a:r>
          </a:p>
          <a:p>
            <a:endParaRPr lang="en-US" sz="3200" b="1" dirty="0">
              <a:latin typeface="Cambria" panose="02040503050406030204" pitchFamily="18" charset="0"/>
            </a:endParaRPr>
          </a:p>
          <a:p>
            <a:pPr algn="ctr"/>
            <a:r>
              <a:rPr lang="en-US" sz="3600" dirty="0">
                <a:latin typeface="Cambria" panose="02040503050406030204" pitchFamily="18" charset="0"/>
              </a:rPr>
              <a:t>July 7-9, 2025</a:t>
            </a:r>
          </a:p>
          <a:p>
            <a:pPr algn="ctr"/>
            <a:endParaRPr lang="en-US" sz="3200" dirty="0">
              <a:latin typeface="Cambria" panose="02040503050406030204" pitchFamily="18" charset="0"/>
            </a:endParaRPr>
          </a:p>
          <a:p>
            <a:pPr algn="ctr"/>
            <a:r>
              <a:rPr lang="en-US" sz="3200" dirty="0">
                <a:latin typeface="Cambria" panose="02040503050406030204" pitchFamily="18" charset="0"/>
              </a:rPr>
              <a:t> </a:t>
            </a:r>
          </a:p>
          <a:p>
            <a:endParaRPr lang="en-US" dirty="0"/>
          </a:p>
        </p:txBody>
      </p:sp>
      <p:pic>
        <p:nvPicPr>
          <p:cNvPr id="6" name="Picture 5" descr="A stained glass window in a church&#10;&#10;Description automatically generated">
            <a:extLst>
              <a:ext uri="{FF2B5EF4-FFF2-40B4-BE49-F238E27FC236}">
                <a16:creationId xmlns:a16="http://schemas.microsoft.com/office/drawing/2014/main" id="{85384D20-5B8A-8E1F-67E7-66267B2F6F53}"/>
              </a:ext>
            </a:extLst>
          </p:cNvPr>
          <p:cNvPicPr>
            <a:picLocks noChangeAspect="1"/>
          </p:cNvPicPr>
          <p:nvPr/>
        </p:nvPicPr>
        <p:blipFill>
          <a:blip r:embed="rId2"/>
          <a:stretch>
            <a:fillRect/>
          </a:stretch>
        </p:blipFill>
        <p:spPr>
          <a:xfrm>
            <a:off x="6468533" y="0"/>
            <a:ext cx="5441601" cy="6857999"/>
          </a:xfrm>
          <a:prstGeom prst="rect">
            <a:avLst/>
          </a:prstGeom>
        </p:spPr>
      </p:pic>
      <p:pic>
        <p:nvPicPr>
          <p:cNvPr id="8" name="Picture 7" descr="A black logo with text&#10;&#10;Description automatically generated">
            <a:extLst>
              <a:ext uri="{FF2B5EF4-FFF2-40B4-BE49-F238E27FC236}">
                <a16:creationId xmlns:a16="http://schemas.microsoft.com/office/drawing/2014/main" id="{44F011F1-9199-8F43-5DB6-2F0E0EF63795}"/>
              </a:ext>
            </a:extLst>
          </p:cNvPr>
          <p:cNvPicPr>
            <a:picLocks noChangeAspect="1"/>
          </p:cNvPicPr>
          <p:nvPr/>
        </p:nvPicPr>
        <p:blipFill>
          <a:blip r:embed="rId3">
            <a:lum bright="70000" contrast="-70000"/>
          </a:blip>
          <a:stretch>
            <a:fillRect/>
          </a:stretch>
        </p:blipFill>
        <p:spPr>
          <a:xfrm>
            <a:off x="1083733" y="4224866"/>
            <a:ext cx="4978398" cy="2489199"/>
          </a:xfrm>
          <a:prstGeom prst="rect">
            <a:avLst/>
          </a:prstGeom>
        </p:spPr>
      </p:pic>
    </p:spTree>
    <p:extLst>
      <p:ext uri="{BB962C8B-B14F-4D97-AF65-F5344CB8AC3E}">
        <p14:creationId xmlns:p14="http://schemas.microsoft.com/office/powerpoint/2010/main" val="3189909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AD42EB8-85AD-F509-F7DA-80DADA1F902B}"/>
              </a:ext>
            </a:extLst>
          </p:cNvPr>
          <p:cNvSpPr>
            <a:spLocks noGrp="1"/>
          </p:cNvSpPr>
          <p:nvPr>
            <p:ph type="title"/>
          </p:nvPr>
        </p:nvSpPr>
        <p:spPr>
          <a:xfrm>
            <a:off x="6626726" y="2181920"/>
            <a:ext cx="4572000" cy="3074334"/>
          </a:xfrm>
        </p:spPr>
        <p:txBody>
          <a:bodyPr vert="horz" lIns="91440" tIns="45720" rIns="91440" bIns="45720" rtlCol="0" anchor="b" anchorCtr="0">
            <a:normAutofit fontScale="90000"/>
          </a:bodyPr>
          <a:lstStyle/>
          <a:p>
            <a:r>
              <a:rPr lang="en-US" sz="7400" dirty="0"/>
              <a:t>Let’s keep talking! </a:t>
            </a:r>
            <a:br>
              <a:rPr lang="en-US" sz="7400" dirty="0"/>
            </a:br>
            <a:br>
              <a:rPr lang="en-US" sz="7400" dirty="0"/>
            </a:br>
            <a:r>
              <a:rPr lang="en-US" dirty="0" err="1"/>
              <a:t>pamjniel@aol.com</a:t>
            </a:r>
            <a:endParaRPr lang="en-US" dirty="0"/>
          </a:p>
        </p:txBody>
      </p:sp>
      <p:grpSp>
        <p:nvGrpSpPr>
          <p:cNvPr id="33" name="Group 32">
            <a:extLst>
              <a:ext uri="{FF2B5EF4-FFF2-40B4-BE49-F238E27FC236}">
                <a16:creationId xmlns:a16="http://schemas.microsoft.com/office/drawing/2014/main" id="{4607343F-9D74-46A1-AC52-4511681370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34" name="Freeform: Shape 33">
              <a:extLst>
                <a:ext uri="{FF2B5EF4-FFF2-40B4-BE49-F238E27FC236}">
                  <a16:creationId xmlns:a16="http://schemas.microsoft.com/office/drawing/2014/main" id="{81C95307-A0F9-4527-8C28-5D3F2001F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C1427FB5-5ABE-4017-8473-FFBC0FBB7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Graphic 18" descr="Chat">
            <a:extLst>
              <a:ext uri="{FF2B5EF4-FFF2-40B4-BE49-F238E27FC236}">
                <a16:creationId xmlns:a16="http://schemas.microsoft.com/office/drawing/2014/main" id="{14A707E7-9E8A-2202-C593-5458896C63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024" y="1617237"/>
            <a:ext cx="4203701" cy="4203701"/>
          </a:xfrm>
          <a:prstGeom prst="rect">
            <a:avLst/>
          </a:prstGeom>
        </p:spPr>
      </p:pic>
    </p:spTree>
    <p:extLst>
      <p:ext uri="{BB962C8B-B14F-4D97-AF65-F5344CB8AC3E}">
        <p14:creationId xmlns:p14="http://schemas.microsoft.com/office/powerpoint/2010/main" val="34258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B839-C486-6447-B8CA-EE2DFD2390D1}"/>
              </a:ext>
            </a:extLst>
          </p:cNvPr>
          <p:cNvSpPr>
            <a:spLocks noGrp="1"/>
          </p:cNvSpPr>
          <p:nvPr>
            <p:ph type="title"/>
          </p:nvPr>
        </p:nvSpPr>
        <p:spPr>
          <a:xfrm>
            <a:off x="2183219" y="-361507"/>
            <a:ext cx="9170580" cy="1892595"/>
          </a:xfrm>
        </p:spPr>
        <p:txBody>
          <a:bodyPr>
            <a:normAutofit/>
          </a:bodyPr>
          <a:lstStyle/>
          <a:p>
            <a:pPr algn="ctr"/>
            <a:br>
              <a:rPr lang="en-US" sz="2667" b="1" dirty="0"/>
            </a:br>
            <a:r>
              <a:rPr lang="en-US" sz="2667" b="1" dirty="0"/>
              <a:t>Today’s Trivia Winners Will Receive a Copy of:</a:t>
            </a:r>
            <a:br>
              <a:rPr lang="en-US" sz="2667" b="1" dirty="0"/>
            </a:br>
            <a:endParaRPr lang="en-US" sz="2133" b="1" dirty="0"/>
          </a:p>
        </p:txBody>
      </p:sp>
      <p:sp>
        <p:nvSpPr>
          <p:cNvPr id="7" name="TextBox 6">
            <a:extLst>
              <a:ext uri="{FF2B5EF4-FFF2-40B4-BE49-F238E27FC236}">
                <a16:creationId xmlns:a16="http://schemas.microsoft.com/office/drawing/2014/main" id="{20C8476C-7378-43A3-BFC2-436D14BCAD43}"/>
              </a:ext>
            </a:extLst>
          </p:cNvPr>
          <p:cNvSpPr txBox="1"/>
          <p:nvPr/>
        </p:nvSpPr>
        <p:spPr>
          <a:xfrm>
            <a:off x="6521303" y="1176671"/>
            <a:ext cx="5380075" cy="6041590"/>
          </a:xfrm>
          <a:prstGeom prst="rect">
            <a:avLst/>
          </a:prstGeom>
          <a:noFill/>
        </p:spPr>
        <p:txBody>
          <a:bodyPr wrap="square">
            <a:spAutoFit/>
          </a:bodyPr>
          <a:lstStyle/>
          <a:p>
            <a:pPr algn="l" fontAlgn="base"/>
            <a:r>
              <a:rPr lang="en-US" sz="2133" dirty="0">
                <a:solidFill>
                  <a:srgbClr val="090B0D"/>
                </a:solidFill>
                <a:highlight>
                  <a:srgbClr val="FFFFFF"/>
                </a:highlight>
                <a:latin typeface="Proxima Nova"/>
              </a:rPr>
              <a:t>Whether you have lost a job, a dream, a friendship, or a loved one, you mourn. You might mourn for a few weeks, or your grief may extend for years. Sadness seems to build a permanent residence in your bones, weighing down your soul. You wonder if you’ll ever feel whole again. Then God plunges into your heartbreak and works abiding and holy transformation in your life. It may take months or years for you to heal, but you can ground your hope for healing in Jesus. He will always be your hope when your heart breaks. Let this book be a place of refuge and a point of reference as you navigate the path of grief. </a:t>
            </a:r>
          </a:p>
          <a:p>
            <a:pPr algn="l"/>
            <a:endParaRPr lang="en-US" sz="2133" dirty="0">
              <a:solidFill>
                <a:srgbClr val="0F1111"/>
              </a:solidFill>
            </a:endParaRPr>
          </a:p>
          <a:p>
            <a:pPr algn="l"/>
            <a:endParaRPr lang="en-US" sz="2400" dirty="0"/>
          </a:p>
        </p:txBody>
      </p:sp>
      <p:pic>
        <p:nvPicPr>
          <p:cNvPr id="1026" name="Picture 2">
            <a:extLst>
              <a:ext uri="{FF2B5EF4-FFF2-40B4-BE49-F238E27FC236}">
                <a16:creationId xmlns:a16="http://schemas.microsoft.com/office/drawing/2014/main" id="{6CC29B17-1372-DE13-0929-E07C5951E7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87149" y="1531089"/>
            <a:ext cx="3064903"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348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BD3B-9F0D-4D38-69CC-616B2FB27FB9}"/>
              </a:ext>
            </a:extLst>
          </p:cNvPr>
          <p:cNvSpPr>
            <a:spLocks noGrp="1"/>
          </p:cNvSpPr>
          <p:nvPr>
            <p:ph type="title"/>
          </p:nvPr>
        </p:nvSpPr>
        <p:spPr/>
        <p:txBody>
          <a:bodyPr/>
          <a:lstStyle/>
          <a:p>
            <a:pPr algn="ctr"/>
            <a:r>
              <a:rPr lang="en-US" b="1" u="sng" dirty="0"/>
              <a:t>Additional Recommended Grief Resources by Pam</a:t>
            </a:r>
          </a:p>
        </p:txBody>
      </p:sp>
      <p:sp>
        <p:nvSpPr>
          <p:cNvPr id="3" name="Content Placeholder 2">
            <a:extLst>
              <a:ext uri="{FF2B5EF4-FFF2-40B4-BE49-F238E27FC236}">
                <a16:creationId xmlns:a16="http://schemas.microsoft.com/office/drawing/2014/main" id="{8F1BAF76-7C6E-C1A8-A0D1-1D62E55C443F}"/>
              </a:ext>
            </a:extLst>
          </p:cNvPr>
          <p:cNvSpPr>
            <a:spLocks noGrp="1"/>
          </p:cNvSpPr>
          <p:nvPr>
            <p:ph sz="quarter" idx="13"/>
          </p:nvPr>
        </p:nvSpPr>
        <p:spPr/>
        <p:txBody>
          <a:bodyPr>
            <a:normAutofit fontScale="92500"/>
          </a:bodyPr>
          <a:lstStyle/>
          <a:p>
            <a:pPr marL="0" indent="0">
              <a:buNone/>
            </a:pPr>
            <a:r>
              <a:rPr lang="en-US" sz="3867" b="1" u="sng" dirty="0"/>
              <a:t>Books</a:t>
            </a:r>
          </a:p>
          <a:p>
            <a:pPr marL="0" indent="0">
              <a:buNone/>
            </a:pPr>
            <a:r>
              <a:rPr lang="en-US" sz="2533" dirty="0"/>
              <a:t>1.</a:t>
            </a:r>
            <a:endParaRPr lang="en-US" sz="4000" b="1" u="sng" dirty="0"/>
          </a:p>
          <a:p>
            <a:pPr marL="0" indent="0">
              <a:buNone/>
            </a:pPr>
            <a:r>
              <a:rPr lang="en-US" sz="2800" dirty="0">
                <a:latin typeface="+mn-lt"/>
              </a:rPr>
              <a:t>1. </a:t>
            </a:r>
            <a:r>
              <a:rPr lang="en-US" sz="2800" b="1" i="1" dirty="0">
                <a:latin typeface="+mn-lt"/>
              </a:rPr>
              <a:t>Living with Dying: Blessings and Prayers for Those Who Grieve-</a:t>
            </a:r>
            <a:r>
              <a:rPr lang="en-US" sz="2800" dirty="0">
                <a:latin typeface="+mn-lt"/>
              </a:rPr>
              <a:t>-This</a:t>
            </a:r>
            <a:r>
              <a:rPr lang="en-US" sz="2800" dirty="0">
                <a:effectLst/>
                <a:latin typeface="+mn-lt"/>
                <a:ea typeface="Times New Roman" panose="02020603050405020304" pitchFamily="18" charset="0"/>
                <a:cs typeface="Aptos" panose="020B0004020202020204" pitchFamily="34" charset="0"/>
              </a:rPr>
              <a:t> should be in every church worker's arsenal! </a:t>
            </a:r>
            <a:r>
              <a:rPr lang="en-US" sz="2800" dirty="0" err="1">
                <a:effectLst/>
                <a:latin typeface="+mn-lt"/>
                <a:ea typeface="Times New Roman" panose="02020603050405020304" pitchFamily="18" charset="0"/>
                <a:cs typeface="Aptos" panose="020B0004020202020204" pitchFamily="34" charset="0"/>
              </a:rPr>
              <a:t>Pastors</a:t>
            </a:r>
            <a:r>
              <a:rPr lang="en-US" sz="2533" dirty="0" err="1">
                <a:ea typeface="Times New Roman" panose="02020603050405020304" pitchFamily="18" charset="0"/>
                <a:cs typeface="Aptos" panose="020B0004020202020204" pitchFamily="34" charset="0"/>
              </a:rPr>
              <a:t>e</a:t>
            </a:r>
            <a:r>
              <a:rPr lang="en-US" sz="2533" dirty="0">
                <a:ea typeface="Times New Roman" panose="02020603050405020304" pitchFamily="18" charset="0"/>
                <a:cs typeface="Aptos" panose="020B0004020202020204" pitchFamily="34" charset="0"/>
              </a:rPr>
              <a:t> in every church worker's arsenal! Pastors and deaconesses should have a stack at the ready.  Wonderful</a:t>
            </a:r>
            <a:endParaRPr lang="en-US" b="1" u="sng" dirty="0"/>
          </a:p>
        </p:txBody>
      </p:sp>
      <p:pic>
        <p:nvPicPr>
          <p:cNvPr id="4" name="Picture 3">
            <a:extLst>
              <a:ext uri="{FF2B5EF4-FFF2-40B4-BE49-F238E27FC236}">
                <a16:creationId xmlns:a16="http://schemas.microsoft.com/office/drawing/2014/main" id="{13F637F1-3DEF-FBA6-DA84-3B5C993E0BE3}"/>
              </a:ext>
            </a:extLst>
          </p:cNvPr>
          <p:cNvPicPr>
            <a:picLocks noChangeAspect="1"/>
          </p:cNvPicPr>
          <p:nvPr/>
        </p:nvPicPr>
        <p:blipFill>
          <a:blip r:embed="rId3"/>
          <a:stretch>
            <a:fillRect/>
          </a:stretch>
        </p:blipFill>
        <p:spPr>
          <a:xfrm>
            <a:off x="-158595" y="-89210"/>
            <a:ext cx="12149873" cy="6854283"/>
          </a:xfrm>
          <a:prstGeom prst="rect">
            <a:avLst/>
          </a:prstGeom>
        </p:spPr>
      </p:pic>
    </p:spTree>
    <p:extLst>
      <p:ext uri="{BB962C8B-B14F-4D97-AF65-F5344CB8AC3E}">
        <p14:creationId xmlns:p14="http://schemas.microsoft.com/office/powerpoint/2010/main" val="2135569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5B8E7-138B-B62B-6F91-72CF86EB4FB5}"/>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20180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rawing of a child sleeping in bed with a teddy bear&#10;&#10;Description automatically generated">
            <a:extLst>
              <a:ext uri="{FF2B5EF4-FFF2-40B4-BE49-F238E27FC236}">
                <a16:creationId xmlns:a16="http://schemas.microsoft.com/office/drawing/2014/main" id="{08B88DAC-DE18-DD2F-DF29-CB8E3321AD28}"/>
              </a:ext>
            </a:extLst>
          </p:cNvPr>
          <p:cNvPicPr>
            <a:picLocks noChangeAspect="1"/>
          </p:cNvPicPr>
          <p:nvPr/>
        </p:nvPicPr>
        <p:blipFill>
          <a:blip r:embed="rId2"/>
          <a:srcRect l="22211" r="11531"/>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0" name="Group 9">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1" name="Freeform: Shape 10">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extBox 3">
            <a:extLst>
              <a:ext uri="{FF2B5EF4-FFF2-40B4-BE49-F238E27FC236}">
                <a16:creationId xmlns:a16="http://schemas.microsoft.com/office/drawing/2014/main" id="{9AC4C06D-E0C7-D018-2650-6F027AF626CF}"/>
              </a:ext>
            </a:extLst>
          </p:cNvPr>
          <p:cNvSpPr txBox="1"/>
          <p:nvPr/>
        </p:nvSpPr>
        <p:spPr>
          <a:xfrm>
            <a:off x="374212" y="654490"/>
            <a:ext cx="7380160" cy="5632311"/>
          </a:xfrm>
          <a:prstGeom prst="rect">
            <a:avLst/>
          </a:prstGeom>
          <a:noFill/>
        </p:spPr>
        <p:txBody>
          <a:bodyPr wrap="square" rtlCol="0">
            <a:spAutoFit/>
          </a:bodyPr>
          <a:lstStyle/>
          <a:p>
            <a:r>
              <a:rPr lang="en-US" sz="2400" dirty="0">
                <a:latin typeface="Bradley Hand" pitchFamily="2" charset="77"/>
              </a:rPr>
              <a:t>In peace I will both lie down and sleep;</a:t>
            </a:r>
          </a:p>
          <a:p>
            <a:r>
              <a:rPr lang="en-US" sz="2400" dirty="0">
                <a:latin typeface="Bradley Hand" pitchFamily="2" charset="77"/>
              </a:rPr>
              <a:t>	for You alone, O lord, make me dwell in safety.</a:t>
            </a:r>
          </a:p>
          <a:p>
            <a:endParaRPr lang="en-US" sz="1200" dirty="0">
              <a:latin typeface="Bradley Hand" pitchFamily="2" charset="77"/>
            </a:endParaRPr>
          </a:p>
          <a:p>
            <a:r>
              <a:rPr lang="en-US" sz="2000" dirty="0">
                <a:latin typeface="Cambria" panose="02040503050406030204" pitchFamily="18" charset="0"/>
              </a:rPr>
              <a:t>When we are about to go to bed and take off our clothes, we should think about how at sometime the clothing of our body will be taken off. </a:t>
            </a:r>
          </a:p>
          <a:p>
            <a:endParaRPr lang="en-US" sz="2000" dirty="0">
              <a:latin typeface="Cambria" panose="02040503050406030204" pitchFamily="18" charset="0"/>
            </a:endParaRPr>
          </a:p>
          <a:p>
            <a:r>
              <a:rPr lang="en-US" sz="2000" dirty="0">
                <a:latin typeface="Cambria" panose="02040503050406030204" pitchFamily="18" charset="0"/>
              </a:rPr>
              <a:t>When we lay ourselves down to sleep, we should think about how someday, we will be placed in a grave as our bed.  </a:t>
            </a:r>
          </a:p>
          <a:p>
            <a:endParaRPr lang="en-US" sz="2000" dirty="0">
              <a:latin typeface="Cambria" panose="02040503050406030204" pitchFamily="18" charset="0"/>
            </a:endParaRPr>
          </a:p>
          <a:p>
            <a:r>
              <a:rPr lang="en-US" sz="2000" dirty="0">
                <a:latin typeface="Cambria" panose="02040503050406030204" pitchFamily="18" charset="0"/>
              </a:rPr>
              <a:t>When we close our eyes, we should think about how someday our eyes will close to death. </a:t>
            </a:r>
          </a:p>
          <a:p>
            <a:endParaRPr lang="en-US" sz="2000" dirty="0">
              <a:latin typeface="Cambria" panose="02040503050406030204" pitchFamily="18" charset="0"/>
            </a:endParaRPr>
          </a:p>
          <a:p>
            <a:r>
              <a:rPr lang="en-US" sz="2000" dirty="0">
                <a:latin typeface="Cambria" panose="02040503050406030204" pitchFamily="18" charset="0"/>
              </a:rPr>
              <a:t>When we get up out of bed, we should think about how someday after our death we will rise from our graves.  </a:t>
            </a:r>
          </a:p>
          <a:p>
            <a:endParaRPr lang="en-US" sz="2000" dirty="0">
              <a:latin typeface="Cambria" panose="02040503050406030204" pitchFamily="18" charset="0"/>
            </a:endParaRPr>
          </a:p>
          <a:p>
            <a:r>
              <a:rPr lang="en-US" sz="2000" b="1" dirty="0">
                <a:latin typeface="Cambria" panose="02040503050406030204" pitchFamily="18" charset="0"/>
              </a:rPr>
              <a:t>If we would daily meditate on our death in this way, we can one day die a godly and peaceful death</a:t>
            </a:r>
            <a:r>
              <a:rPr lang="en-US" sz="2000" i="1" dirty="0">
                <a:latin typeface="Cambria" panose="02040503050406030204" pitchFamily="18" charset="0"/>
              </a:rPr>
              <a:t>.</a:t>
            </a:r>
            <a:r>
              <a:rPr lang="en-US" i="1" dirty="0">
                <a:latin typeface="Cambria" panose="02040503050406030204" pitchFamily="18" charset="0"/>
              </a:rPr>
              <a:t>  </a:t>
            </a:r>
            <a:r>
              <a:rPr lang="en-US" sz="1600" i="1" dirty="0">
                <a:latin typeface="Cambria" panose="02040503050406030204" pitchFamily="18" charset="0"/>
              </a:rPr>
              <a:t>- Johann Gerhard 1621 </a:t>
            </a:r>
          </a:p>
        </p:txBody>
      </p:sp>
    </p:spTree>
    <p:extLst>
      <p:ext uri="{BB962C8B-B14F-4D97-AF65-F5344CB8AC3E}">
        <p14:creationId xmlns:p14="http://schemas.microsoft.com/office/powerpoint/2010/main" val="361383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1AEA0-905E-FFD4-8016-D04EE6B964FB}"/>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517653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A2EF7-407A-4AFF-2EA8-FEC856249E61}"/>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777650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FF641-94E1-3762-155A-8220DB05A834}"/>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304857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80CBF0E-1AF1-4F17-84A3-89E3F964A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367198"/>
            <a:ext cx="12192000" cy="82296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34676D8-D37A-4610-BBFB-A1DC26D52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367198"/>
            <a:ext cx="12192000" cy="82296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65549E9-48C0-D390-EC62-D6134EF4D845}"/>
              </a:ext>
            </a:extLst>
          </p:cNvPr>
          <p:cNvSpPr txBox="1"/>
          <p:nvPr/>
        </p:nvSpPr>
        <p:spPr>
          <a:xfrm>
            <a:off x="1652545" y="3190158"/>
            <a:ext cx="9459403" cy="3035644"/>
          </a:xfrm>
          <a:prstGeom prst="rect">
            <a:avLst/>
          </a:prstGeom>
        </p:spPr>
        <p:txBody>
          <a:bodyPr vert="horz" lIns="91440" tIns="45720" rIns="91440" bIns="45720" rtlCol="0">
            <a:normAutofit/>
          </a:bodyPr>
          <a:lstStyle/>
          <a:p>
            <a:pPr marL="285750" indent="-228600" algn="ctr">
              <a:lnSpc>
                <a:spcPct val="90000"/>
              </a:lnSpc>
              <a:spcAft>
                <a:spcPts val="600"/>
              </a:spcAft>
              <a:buFont typeface="Arial" panose="020B0604020202020204" pitchFamily="34" charset="0"/>
              <a:buChar char="•"/>
            </a:pPr>
            <a:endParaRPr lang="en-US" sz="1100" b="1" dirty="0"/>
          </a:p>
          <a:p>
            <a:pPr marL="285750" indent="-228600">
              <a:lnSpc>
                <a:spcPct val="90000"/>
              </a:lnSpc>
              <a:spcAft>
                <a:spcPts val="600"/>
              </a:spcAft>
              <a:buFont typeface="Arial" panose="020B0604020202020204" pitchFamily="34" charset="0"/>
              <a:buChar char="•"/>
            </a:pPr>
            <a:r>
              <a:rPr lang="en-US" sz="2400" b="1" dirty="0">
                <a:latin typeface="Cambria" panose="02040503050406030204" pitchFamily="18" charset="0"/>
              </a:rPr>
              <a:t>100% of us have or will have a loved one or close friend die.</a:t>
            </a:r>
          </a:p>
          <a:p>
            <a:pPr marL="285750" indent="-228600">
              <a:lnSpc>
                <a:spcPct val="90000"/>
              </a:lnSpc>
              <a:spcAft>
                <a:spcPts val="600"/>
              </a:spcAft>
              <a:buFont typeface="Arial" panose="020B0604020202020204" pitchFamily="34" charset="0"/>
              <a:buChar char="•"/>
            </a:pPr>
            <a:r>
              <a:rPr lang="en-US" sz="2400" b="1" dirty="0">
                <a:latin typeface="Cambria" panose="02040503050406030204" pitchFamily="18" charset="0"/>
              </a:rPr>
              <a:t>100% of us will face our own death.</a:t>
            </a:r>
            <a:endParaRPr lang="en-US" dirty="0">
              <a:latin typeface="Cambria" panose="02040503050406030204" pitchFamily="18" charset="0"/>
            </a:endParaRPr>
          </a:p>
          <a:p>
            <a:pPr indent="-228600">
              <a:lnSpc>
                <a:spcPct val="120000"/>
              </a:lnSpc>
              <a:spcAft>
                <a:spcPts val="600"/>
              </a:spcAft>
              <a:buFont typeface="Arial" panose="020B0604020202020204" pitchFamily="34" charset="0"/>
              <a:buChar char="•"/>
            </a:pPr>
            <a:endParaRPr lang="en-US" sz="1100" dirty="0"/>
          </a:p>
          <a:p>
            <a:pPr indent="-228600">
              <a:lnSpc>
                <a:spcPct val="120000"/>
              </a:lnSpc>
              <a:spcAft>
                <a:spcPts val="600"/>
              </a:spcAft>
              <a:buFont typeface="Arial" panose="020B0604020202020204" pitchFamily="34" charset="0"/>
              <a:buChar char="•"/>
            </a:pPr>
            <a:endParaRPr lang="en-US" sz="1100" dirty="0"/>
          </a:p>
          <a:p>
            <a:pPr marL="285750" indent="-228600" fontAlgn="base">
              <a:lnSpc>
                <a:spcPct val="120000"/>
              </a:lnSpc>
              <a:spcAft>
                <a:spcPts val="600"/>
              </a:spcAft>
              <a:buFont typeface="Arial" panose="020B0604020202020204" pitchFamily="34" charset="0"/>
              <a:buChar char="•"/>
            </a:pPr>
            <a:r>
              <a:rPr lang="en-US" sz="2400" dirty="0">
                <a:latin typeface="Cambria" panose="02040503050406030204" pitchFamily="18" charset="0"/>
              </a:rPr>
              <a:t>1 in 20 children will lose a parent by the time he or she graduates from high school</a:t>
            </a:r>
            <a:r>
              <a:rPr lang="en-US" dirty="0">
                <a:latin typeface="Cambria" panose="02040503050406030204" pitchFamily="18" charset="0"/>
              </a:rPr>
              <a:t> </a:t>
            </a:r>
            <a:r>
              <a:rPr lang="en-US" sz="1100" baseline="-25000" dirty="0">
                <a:latin typeface="Cambria" panose="02040503050406030204" pitchFamily="18" charset="0"/>
              </a:rPr>
              <a:t>Source: Grief in the Classroom, January 13, 2015, NPR ED</a:t>
            </a:r>
          </a:p>
          <a:p>
            <a:pPr marL="285750" indent="-228600" fontAlgn="base">
              <a:lnSpc>
                <a:spcPct val="90000"/>
              </a:lnSpc>
              <a:spcAft>
                <a:spcPts val="600"/>
              </a:spcAft>
              <a:buFont typeface="Arial" panose="020B0604020202020204" pitchFamily="34" charset="0"/>
              <a:buChar char="•"/>
            </a:pPr>
            <a:endParaRPr lang="en-US" sz="1100" dirty="0"/>
          </a:p>
          <a:p>
            <a:pPr marL="285750" indent="-228600" fontAlgn="base">
              <a:lnSpc>
                <a:spcPct val="90000"/>
              </a:lnSpc>
              <a:spcAft>
                <a:spcPts val="600"/>
              </a:spcAft>
              <a:buFont typeface="Arial" panose="020B0604020202020204" pitchFamily="34" charset="0"/>
              <a:buChar char="•"/>
            </a:pPr>
            <a:endParaRPr lang="en-US" sz="1100" dirty="0"/>
          </a:p>
          <a:p>
            <a:pPr indent="-228600" algn="ctr" fontAlgn="base">
              <a:lnSpc>
                <a:spcPct val="90000"/>
              </a:lnSpc>
              <a:spcAft>
                <a:spcPts val="600"/>
              </a:spcAft>
              <a:buFont typeface="Arial" panose="020B0604020202020204" pitchFamily="34" charset="0"/>
              <a:buChar char="•"/>
            </a:pPr>
            <a:endParaRPr lang="en-US" sz="1100" b="0" i="0" u="none" strike="noStrike" dirty="0">
              <a:effectLst/>
              <a:highlight>
                <a:srgbClr val="FFFFFF"/>
              </a:highlight>
            </a:endParaRPr>
          </a:p>
          <a:p>
            <a:pPr indent="-228600" algn="ctr">
              <a:lnSpc>
                <a:spcPct val="90000"/>
              </a:lnSpc>
              <a:spcAft>
                <a:spcPts val="600"/>
              </a:spcAft>
              <a:buFont typeface="Arial" panose="020B0604020202020204" pitchFamily="34" charset="0"/>
              <a:buChar char="•"/>
            </a:pPr>
            <a:endParaRPr lang="en-US" sz="1100" dirty="0"/>
          </a:p>
          <a:p>
            <a:pPr marL="285750" indent="-228600" algn="ctr">
              <a:lnSpc>
                <a:spcPct val="90000"/>
              </a:lnSpc>
              <a:spcAft>
                <a:spcPts val="600"/>
              </a:spcAft>
              <a:buFont typeface="Arial" panose="020B0604020202020204" pitchFamily="34" charset="0"/>
              <a:buChar char="•"/>
            </a:pPr>
            <a:endParaRPr lang="en-US" sz="1100" dirty="0"/>
          </a:p>
          <a:p>
            <a:pPr marL="285750" indent="-228600" algn="ctr">
              <a:lnSpc>
                <a:spcPct val="90000"/>
              </a:lnSpc>
              <a:spcAft>
                <a:spcPts val="600"/>
              </a:spcAft>
              <a:buFont typeface="Arial" panose="020B0604020202020204" pitchFamily="34" charset="0"/>
              <a:buChar char="•"/>
            </a:pPr>
            <a:endParaRPr lang="en-US" sz="1100" dirty="0"/>
          </a:p>
        </p:txBody>
      </p:sp>
      <p:sp>
        <p:nvSpPr>
          <p:cNvPr id="3" name="TextBox 2">
            <a:extLst>
              <a:ext uri="{FF2B5EF4-FFF2-40B4-BE49-F238E27FC236}">
                <a16:creationId xmlns:a16="http://schemas.microsoft.com/office/drawing/2014/main" id="{1C5E6D70-441E-C250-CA5F-E1FF6AA858FD}"/>
              </a:ext>
            </a:extLst>
          </p:cNvPr>
          <p:cNvSpPr txBox="1"/>
          <p:nvPr/>
        </p:nvSpPr>
        <p:spPr>
          <a:xfrm>
            <a:off x="2653747" y="891212"/>
            <a:ext cx="8358809" cy="584775"/>
          </a:xfrm>
          <a:prstGeom prst="rect">
            <a:avLst/>
          </a:prstGeom>
          <a:noFill/>
        </p:spPr>
        <p:txBody>
          <a:bodyPr wrap="square" rtlCol="0">
            <a:spAutoFit/>
          </a:bodyPr>
          <a:lstStyle/>
          <a:p>
            <a:r>
              <a:rPr lang="en-US" sz="3200" dirty="0">
                <a:latin typeface="Bradley Hand" pitchFamily="2" charset="77"/>
              </a:rPr>
              <a:t>We must all die … 2 Samuel 14:14</a:t>
            </a:r>
          </a:p>
        </p:txBody>
      </p:sp>
    </p:spTree>
    <p:extLst>
      <p:ext uri="{BB962C8B-B14F-4D97-AF65-F5344CB8AC3E}">
        <p14:creationId xmlns:p14="http://schemas.microsoft.com/office/powerpoint/2010/main" val="419963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74CC0E-FBD5-83F9-F123-1C81D8A304A8}"/>
              </a:ext>
            </a:extLst>
          </p:cNvPr>
          <p:cNvSpPr>
            <a:spLocks noGrp="1"/>
          </p:cNvSpPr>
          <p:nvPr>
            <p:ph type="title"/>
          </p:nvPr>
        </p:nvSpPr>
        <p:spPr>
          <a:xfrm>
            <a:off x="6491649" y="1855640"/>
            <a:ext cx="5353961" cy="2594113"/>
          </a:xfrm>
        </p:spPr>
        <p:txBody>
          <a:bodyPr vert="horz" lIns="91440" tIns="45720" rIns="91440" bIns="45720" rtlCol="0" anchor="b" anchorCtr="0">
            <a:normAutofit/>
          </a:bodyPr>
          <a:lstStyle/>
          <a:p>
            <a:r>
              <a:rPr lang="en-US" sz="3600" b="1" i="0" u="none" strike="noStrike" dirty="0">
                <a:effectLst/>
                <a:latin typeface="Cambria" panose="02040503050406030204" pitchFamily="18" charset="0"/>
              </a:rPr>
              <a:t>In our churches today …</a:t>
            </a:r>
            <a:br>
              <a:rPr lang="en-US" sz="3600" b="1" i="0" u="none" strike="noStrike" dirty="0">
                <a:effectLst/>
                <a:latin typeface="Cambria" panose="02040503050406030204" pitchFamily="18" charset="0"/>
              </a:rPr>
            </a:br>
            <a:br>
              <a:rPr lang="en-US" sz="3600" b="1" i="0" u="none" strike="noStrike" dirty="0">
                <a:effectLst/>
                <a:latin typeface="Cambria" panose="02040503050406030204" pitchFamily="18" charset="0"/>
              </a:rPr>
            </a:br>
            <a:br>
              <a:rPr lang="en-US" sz="2000" b="0" i="0" u="none" strike="noStrike" dirty="0">
                <a:effectLst/>
                <a:latin typeface="Cambria" panose="02040503050406030204" pitchFamily="18" charset="0"/>
              </a:rPr>
            </a:br>
            <a:r>
              <a:rPr lang="en-US" sz="2400" b="1" dirty="0">
                <a:latin typeface="Cambria" panose="02040503050406030204" pitchFamily="18" charset="0"/>
              </a:rPr>
              <a:t>O</a:t>
            </a:r>
            <a:r>
              <a:rPr lang="en-US" sz="2400" b="1" i="0" u="none" strike="noStrike" dirty="0">
                <a:effectLst/>
                <a:latin typeface="Cambria" panose="02040503050406030204" pitchFamily="18" charset="0"/>
              </a:rPr>
              <a:t>ver half (54%) of active adult church members are 60 years old or older </a:t>
            </a:r>
            <a:r>
              <a:rPr lang="en-US" sz="2000" b="0" i="0" u="none" strike="noStrike" baseline="-25000" dirty="0">
                <a:effectLst/>
                <a:latin typeface="Cambria" panose="02040503050406030204" pitchFamily="18" charset="0"/>
              </a:rPr>
              <a:t>Apr 4, 2023</a:t>
            </a:r>
            <a:r>
              <a:rPr lang="en-US" sz="2000" b="0" i="0" u="none" strike="noStrike" baseline="-25000" dirty="0">
                <a:effectLst/>
                <a:latin typeface="Cambria" panose="02040503050406030204" pitchFamily="18" charset="0"/>
                <a:hlinkClick r:id="rId2">
                  <a:extLst>
                    <a:ext uri="{A12FA001-AC4F-418D-AE19-62706E023703}">
                      <ahyp:hlinkClr xmlns:ahyp="http://schemas.microsoft.com/office/drawing/2018/hyperlinkcolor" val="tx"/>
                    </a:ext>
                  </a:extLst>
                </a:hlinkClick>
              </a:rPr>
              <a:t> 2020 PRRI Census of American Religion</a:t>
            </a:r>
            <a:br>
              <a:rPr lang="en-US" sz="2000" b="1" baseline="-25000" dirty="0"/>
            </a:br>
            <a:endParaRPr lang="en-US" sz="2000" baseline="-25000" dirty="0"/>
          </a:p>
        </p:txBody>
      </p:sp>
      <p:grpSp>
        <p:nvGrpSpPr>
          <p:cNvPr id="11" name="Group 10">
            <a:extLst>
              <a:ext uri="{FF2B5EF4-FFF2-40B4-BE49-F238E27FC236}">
                <a16:creationId xmlns:a16="http://schemas.microsoft.com/office/drawing/2014/main" id="{4607343F-9D74-46A1-AC52-4511681370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2" name="Freeform: Shape 11">
              <a:extLst>
                <a:ext uri="{FF2B5EF4-FFF2-40B4-BE49-F238E27FC236}">
                  <a16:creationId xmlns:a16="http://schemas.microsoft.com/office/drawing/2014/main" id="{81C95307-A0F9-4527-8C28-5D3F2001F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1427FB5-5ABE-4017-8473-FFBC0FBB7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Graphic 5" descr="Person with Cane">
            <a:extLst>
              <a:ext uri="{FF2B5EF4-FFF2-40B4-BE49-F238E27FC236}">
                <a16:creationId xmlns:a16="http://schemas.microsoft.com/office/drawing/2014/main" id="{93D4FC46-EB19-54E8-3947-A3CF854D0B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632" y="1528358"/>
            <a:ext cx="2799442" cy="2799442"/>
          </a:xfrm>
          <a:prstGeom prst="rect">
            <a:avLst/>
          </a:prstGeom>
        </p:spPr>
      </p:pic>
      <p:pic>
        <p:nvPicPr>
          <p:cNvPr id="3" name="Graphic 2" descr="Person with Cane">
            <a:extLst>
              <a:ext uri="{FF2B5EF4-FFF2-40B4-BE49-F238E27FC236}">
                <a16:creationId xmlns:a16="http://schemas.microsoft.com/office/drawing/2014/main" id="{5C67A20E-E4A6-8FEC-ABD8-3ABE40DC5C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85" y="1752976"/>
            <a:ext cx="2799442" cy="2799442"/>
          </a:xfrm>
          <a:prstGeom prst="rect">
            <a:avLst/>
          </a:prstGeom>
        </p:spPr>
      </p:pic>
      <p:pic>
        <p:nvPicPr>
          <p:cNvPr id="4" name="Graphic 3" descr="Person with Cane">
            <a:extLst>
              <a:ext uri="{FF2B5EF4-FFF2-40B4-BE49-F238E27FC236}">
                <a16:creationId xmlns:a16="http://schemas.microsoft.com/office/drawing/2014/main" id="{DC79A595-D193-CC26-BDAB-66AA35F4F9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821" y="1977594"/>
            <a:ext cx="2799442" cy="2799442"/>
          </a:xfrm>
          <a:prstGeom prst="rect">
            <a:avLst/>
          </a:prstGeom>
        </p:spPr>
      </p:pic>
      <p:pic>
        <p:nvPicPr>
          <p:cNvPr id="5" name="Graphic 4" descr="Person with Cane">
            <a:extLst>
              <a:ext uri="{FF2B5EF4-FFF2-40B4-BE49-F238E27FC236}">
                <a16:creationId xmlns:a16="http://schemas.microsoft.com/office/drawing/2014/main" id="{E25FDA30-7A70-533E-21FF-6C151AD62D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4197" y="2159357"/>
            <a:ext cx="2799442" cy="2799442"/>
          </a:xfrm>
          <a:prstGeom prst="rect">
            <a:avLst/>
          </a:prstGeom>
        </p:spPr>
      </p:pic>
      <p:pic>
        <p:nvPicPr>
          <p:cNvPr id="7" name="Graphic 6" descr="Person with Cane">
            <a:extLst>
              <a:ext uri="{FF2B5EF4-FFF2-40B4-BE49-F238E27FC236}">
                <a16:creationId xmlns:a16="http://schemas.microsoft.com/office/drawing/2014/main" id="{08CDF701-2D1D-8634-FFD9-04DDF46C6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1946" y="2309193"/>
            <a:ext cx="2799442" cy="2799442"/>
          </a:xfrm>
          <a:prstGeom prst="rect">
            <a:avLst/>
          </a:prstGeom>
        </p:spPr>
      </p:pic>
    </p:spTree>
    <p:extLst>
      <p:ext uri="{BB962C8B-B14F-4D97-AF65-F5344CB8AC3E}">
        <p14:creationId xmlns:p14="http://schemas.microsoft.com/office/powerpoint/2010/main" val="252050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47645-6DEA-7ED8-0108-4968DC453701}"/>
              </a:ext>
            </a:extLst>
          </p:cNvPr>
          <p:cNvSpPr>
            <a:spLocks noGrp="1"/>
          </p:cNvSpPr>
          <p:nvPr>
            <p:ph type="title"/>
          </p:nvPr>
        </p:nvSpPr>
        <p:spPr>
          <a:xfrm>
            <a:off x="762000" y="2075977"/>
            <a:ext cx="10668000" cy="2318431"/>
          </a:xfrm>
        </p:spPr>
        <p:txBody>
          <a:bodyPr vert="horz" lIns="91440" tIns="45720" rIns="91440" bIns="45720" rtlCol="0" anchor="b" anchorCtr="0">
            <a:normAutofit/>
          </a:bodyPr>
          <a:lstStyle/>
          <a:p>
            <a:pPr marL="285750" indent="-228600" fontAlgn="base">
              <a:spcAft>
                <a:spcPts val="600"/>
              </a:spcAft>
            </a:pPr>
            <a:r>
              <a:rPr lang="en-US" sz="2600" dirty="0"/>
              <a:t>29% of the U.S. population provide care for a chronically ill, disabled or aged family member or friend during any given year and spend an average of 20 hours a week providing care for their loved one. </a:t>
            </a:r>
            <a:br>
              <a:rPr lang="en-US" sz="2600" dirty="0"/>
            </a:br>
            <a:r>
              <a:rPr lang="en-US" sz="2600" baseline="-25000" dirty="0"/>
              <a:t>     Source: Caregiver Action Network</a:t>
            </a:r>
            <a:br>
              <a:rPr lang="en-US" sz="2600" dirty="0"/>
            </a:br>
            <a:endParaRPr lang="en-US" sz="2600" dirty="0"/>
          </a:p>
        </p:txBody>
      </p:sp>
      <p:sp>
        <p:nvSpPr>
          <p:cNvPr id="9" name="Freeform: Shape 8">
            <a:extLst>
              <a:ext uri="{FF2B5EF4-FFF2-40B4-BE49-F238E27FC236}">
                <a16:creationId xmlns:a16="http://schemas.microsoft.com/office/drawing/2014/main" id="{ABF902DF-A3FF-4803-9779-F222B2A83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6E4B737-02C7-4E4A-B46C-1EC18F59C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25664" cy="1709180"/>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B92D19ED-1A05-473D-A7EB-F9E31AAF94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739305" cy="1775939"/>
            <a:chOff x="1" y="1"/>
            <a:chExt cx="9739305" cy="1775939"/>
          </a:xfrm>
        </p:grpSpPr>
        <p:sp>
          <p:nvSpPr>
            <p:cNvPr id="14" name="Freeform: Shape 13">
              <a:extLst>
                <a:ext uri="{FF2B5EF4-FFF2-40B4-BE49-F238E27FC236}">
                  <a16:creationId xmlns:a16="http://schemas.microsoft.com/office/drawing/2014/main" id="{5316762B-6EB0-4F1D-904A-0BBC21221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5F5A924-2A9B-4949-8F1F-DB06FF5A7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4904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DB02BD-FF61-4042-BC21-4EFF543EC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6A281-A66B-1B2F-CD72-AE44EB64735D}"/>
              </a:ext>
            </a:extLst>
          </p:cNvPr>
          <p:cNvSpPr>
            <a:spLocks noGrp="1"/>
          </p:cNvSpPr>
          <p:nvPr>
            <p:ph type="title"/>
          </p:nvPr>
        </p:nvSpPr>
        <p:spPr>
          <a:xfrm>
            <a:off x="669170" y="-1"/>
            <a:ext cx="3047999" cy="3810000"/>
          </a:xfrm>
        </p:spPr>
        <p:txBody>
          <a:bodyPr vert="horz" lIns="91440" tIns="45720" rIns="91440" bIns="45720" rtlCol="0" anchor="b" anchorCtr="0">
            <a:normAutofit/>
          </a:bodyPr>
          <a:lstStyle/>
          <a:p>
            <a:r>
              <a:rPr lang="en-US" kern="1200" dirty="0">
                <a:solidFill>
                  <a:schemeClr val="tx1"/>
                </a:solidFill>
                <a:latin typeface="+mj-lt"/>
                <a:ea typeface="+mj-ea"/>
                <a:cs typeface="+mj-cs"/>
              </a:rPr>
              <a:t>Who are the caregivers?</a:t>
            </a:r>
          </a:p>
        </p:txBody>
      </p:sp>
      <p:sp>
        <p:nvSpPr>
          <p:cNvPr id="12" name="Freeform: Shape 11">
            <a:extLst>
              <a:ext uri="{FF2B5EF4-FFF2-40B4-BE49-F238E27FC236}">
                <a16:creationId xmlns:a16="http://schemas.microsoft.com/office/drawing/2014/main" id="{5811A85E-38EA-465A-84F9-6230CF743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66290A3-7E80-441D-AA1E-5263326B1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5A0C2AB5-9374-DDCC-6343-5851BB7D6CF6}"/>
              </a:ext>
            </a:extLst>
          </p:cNvPr>
          <p:cNvSpPr txBox="1"/>
          <p:nvPr/>
        </p:nvSpPr>
        <p:spPr>
          <a:xfrm>
            <a:off x="5529337" y="646838"/>
            <a:ext cx="2872481" cy="1754326"/>
          </a:xfrm>
          <a:prstGeom prst="rect">
            <a:avLst/>
          </a:prstGeom>
          <a:noFill/>
        </p:spPr>
        <p:txBody>
          <a:bodyPr wrap="square">
            <a:spAutoFit/>
          </a:bodyPr>
          <a:lstStyle/>
          <a:p>
            <a:pPr defTabSz="521208">
              <a:spcAft>
                <a:spcPts val="600"/>
              </a:spcAft>
            </a:pPr>
            <a:r>
              <a:rPr lang="en-US" sz="1800" b="1" kern="1200" dirty="0">
                <a:solidFill>
                  <a:schemeClr val="tx1"/>
                </a:solidFill>
                <a:latin typeface="Cambria" panose="02040503050406030204" pitchFamily="18" charset="0"/>
              </a:rPr>
              <a:t>Approximately 66% of family caregivers are women. </a:t>
            </a:r>
            <a:r>
              <a:rPr lang="en-US" sz="1800" kern="1200" dirty="0">
                <a:solidFill>
                  <a:schemeClr val="tx1"/>
                </a:solidFill>
                <a:latin typeface="Cambria" panose="02040503050406030204" pitchFamily="18" charset="0"/>
              </a:rPr>
              <a:t>More than 37% have children or grandchildren under 18 years old living with them.</a:t>
            </a:r>
          </a:p>
        </p:txBody>
      </p:sp>
      <p:sp>
        <p:nvSpPr>
          <p:cNvPr id="13" name="TextBox 12">
            <a:extLst>
              <a:ext uri="{FF2B5EF4-FFF2-40B4-BE49-F238E27FC236}">
                <a16:creationId xmlns:a16="http://schemas.microsoft.com/office/drawing/2014/main" id="{B938B222-D03C-75B2-49AF-4831AAA3E500}"/>
              </a:ext>
            </a:extLst>
          </p:cNvPr>
          <p:cNvSpPr txBox="1"/>
          <p:nvPr/>
        </p:nvSpPr>
        <p:spPr>
          <a:xfrm>
            <a:off x="7984434" y="2702511"/>
            <a:ext cx="3445565" cy="1754326"/>
          </a:xfrm>
          <a:prstGeom prst="rect">
            <a:avLst/>
          </a:prstGeom>
          <a:noFill/>
        </p:spPr>
        <p:txBody>
          <a:bodyPr wrap="square" rtlCol="0">
            <a:spAutoFit/>
          </a:bodyPr>
          <a:lstStyle/>
          <a:p>
            <a:r>
              <a:rPr lang="en-US" b="1" i="0" u="none" strike="noStrike" dirty="0">
                <a:effectLst/>
                <a:latin typeface="Cambria" panose="02040503050406030204" pitchFamily="18" charset="0"/>
              </a:rPr>
              <a:t>1.4 million children </a:t>
            </a:r>
            <a:r>
              <a:rPr lang="en-US" b="0" i="0" u="none" strike="noStrike" dirty="0">
                <a:effectLst/>
                <a:latin typeface="Cambria" panose="02040503050406030204" pitchFamily="18" charset="0"/>
              </a:rPr>
              <a:t>ages 8 to 18 provide care for an adult relative; </a:t>
            </a:r>
            <a:r>
              <a:rPr lang="en-US" b="1" i="0" u="none" strike="noStrike" dirty="0">
                <a:effectLst/>
                <a:latin typeface="Cambria" panose="02040503050406030204" pitchFamily="18" charset="0"/>
              </a:rPr>
              <a:t>72% </a:t>
            </a:r>
            <a:r>
              <a:rPr lang="en-US" b="0" i="0" u="none" strike="noStrike" dirty="0">
                <a:effectLst/>
                <a:latin typeface="Cambria" panose="02040503050406030204" pitchFamily="18" charset="0"/>
              </a:rPr>
              <a:t>are caring for a parent or grandparent; and 64% live in the same household as their care recipient. </a:t>
            </a:r>
            <a:endParaRPr lang="en-US" dirty="0">
              <a:latin typeface="Cambria" panose="02040503050406030204" pitchFamily="18" charset="0"/>
            </a:endParaRPr>
          </a:p>
        </p:txBody>
      </p:sp>
      <p:sp>
        <p:nvSpPr>
          <p:cNvPr id="5" name="TextBox 4">
            <a:extLst>
              <a:ext uri="{FF2B5EF4-FFF2-40B4-BE49-F238E27FC236}">
                <a16:creationId xmlns:a16="http://schemas.microsoft.com/office/drawing/2014/main" id="{2A820251-79CF-0961-663D-CD7BBD27421F}"/>
              </a:ext>
            </a:extLst>
          </p:cNvPr>
          <p:cNvSpPr txBox="1"/>
          <p:nvPr/>
        </p:nvSpPr>
        <p:spPr>
          <a:xfrm>
            <a:off x="5644933" y="5334001"/>
            <a:ext cx="5131612" cy="523220"/>
          </a:xfrm>
          <a:prstGeom prst="rect">
            <a:avLst/>
          </a:prstGeom>
          <a:noFill/>
        </p:spPr>
        <p:txBody>
          <a:bodyPr wrap="square" rtlCol="0">
            <a:spAutoFit/>
          </a:bodyPr>
          <a:lstStyle/>
          <a:p>
            <a:r>
              <a:rPr lang="en-US" sz="2800" b="1" dirty="0"/>
              <a:t>Many sit in your pews.</a:t>
            </a:r>
          </a:p>
        </p:txBody>
      </p:sp>
    </p:spTree>
    <p:extLst>
      <p:ext uri="{BB962C8B-B14F-4D97-AF65-F5344CB8AC3E}">
        <p14:creationId xmlns:p14="http://schemas.microsoft.com/office/powerpoint/2010/main" val="351164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0570C-E2B2-7DD2-A7D9-1FA410D3748B}"/>
              </a:ext>
            </a:extLst>
          </p:cNvPr>
          <p:cNvSpPr>
            <a:spLocks noGrp="1"/>
          </p:cNvSpPr>
          <p:nvPr>
            <p:ph type="title"/>
          </p:nvPr>
        </p:nvSpPr>
        <p:spPr>
          <a:xfrm>
            <a:off x="5334000" y="654908"/>
            <a:ext cx="6096000" cy="5424616"/>
          </a:xfrm>
        </p:spPr>
        <p:txBody>
          <a:bodyPr vert="horz" lIns="91440" tIns="45720" rIns="91440" bIns="45720" rtlCol="0" anchor="b" anchorCtr="0">
            <a:normAutofit fontScale="90000"/>
          </a:bodyPr>
          <a:lstStyle/>
          <a:p>
            <a:r>
              <a:rPr lang="en-US" sz="2200" b="1" i="0" u="none" strike="noStrike" dirty="0">
                <a:effectLst/>
                <a:latin typeface="Cambria" panose="02040503050406030204" pitchFamily="18" charset="0"/>
              </a:rPr>
              <a:t>40% to 70%</a:t>
            </a:r>
            <a:r>
              <a:rPr lang="en-US" sz="2200" b="0" i="0" u="none" strike="noStrike" dirty="0">
                <a:effectLst/>
                <a:latin typeface="Cambria" panose="02040503050406030204" pitchFamily="18" charset="0"/>
              </a:rPr>
              <a:t> of family caregivers have clinically significant symptoms of depression with approximately</a:t>
            </a:r>
            <a:r>
              <a:rPr lang="en-US" sz="2200" b="0" i="0" u="none" strike="noStrike" dirty="0">
                <a:solidFill>
                  <a:srgbClr val="FF0000"/>
                </a:solidFill>
                <a:effectLst/>
                <a:latin typeface="Cambria" panose="02040503050406030204" pitchFamily="18" charset="0"/>
              </a:rPr>
              <a:t> </a:t>
            </a:r>
            <a:r>
              <a:rPr lang="en-US" sz="2200" b="1" i="0" u="none" strike="noStrike" dirty="0">
                <a:solidFill>
                  <a:srgbClr val="FF0000"/>
                </a:solidFill>
                <a:effectLst/>
                <a:latin typeface="Cambria" panose="02040503050406030204" pitchFamily="18" charset="0"/>
              </a:rPr>
              <a:t>a quarter to half </a:t>
            </a:r>
            <a:r>
              <a:rPr lang="en-US" sz="2200" b="0" i="0" u="none" strike="noStrike" dirty="0">
                <a:effectLst/>
                <a:latin typeface="Cambria" panose="02040503050406030204" pitchFamily="18" charset="0"/>
              </a:rPr>
              <a:t>of these caregivers </a:t>
            </a:r>
            <a:r>
              <a:rPr lang="en-US" sz="2200" b="1" i="0" u="none" strike="noStrike" dirty="0">
                <a:solidFill>
                  <a:srgbClr val="FF0000"/>
                </a:solidFill>
                <a:effectLst/>
                <a:latin typeface="Cambria" panose="02040503050406030204" pitchFamily="18" charset="0"/>
              </a:rPr>
              <a:t>meet the diagnostic criteria for major depression</a:t>
            </a:r>
            <a:r>
              <a:rPr lang="en-US" sz="2000" b="0" i="0" u="none" strike="noStrike" dirty="0">
                <a:effectLst/>
                <a:latin typeface="Cambria" panose="02040503050406030204" pitchFamily="18" charset="0"/>
              </a:rPr>
              <a:t>.</a:t>
            </a:r>
            <a:r>
              <a:rPr lang="en-US" sz="2000" b="0" i="1" u="none" strike="noStrike" dirty="0">
                <a:effectLst/>
                <a:latin typeface="Cambria" panose="02040503050406030204" pitchFamily="18" charset="0"/>
              </a:rPr>
              <a:t> </a:t>
            </a:r>
            <a:r>
              <a:rPr lang="en-US" sz="2000" b="0" i="1" u="none" strike="noStrike" baseline="-25000" dirty="0" err="1">
                <a:effectLst/>
                <a:latin typeface="Cambria" panose="02040503050406030204" pitchFamily="18" charset="0"/>
              </a:rPr>
              <a:t>Zarit</a:t>
            </a:r>
            <a:r>
              <a:rPr lang="en-US" sz="2000" b="0" i="1" u="none" strike="noStrike" baseline="-25000" dirty="0">
                <a:effectLst/>
                <a:latin typeface="Cambria" panose="02040503050406030204" pitchFamily="18" charset="0"/>
              </a:rPr>
              <a:t>, S. (2006). Assessment of Family Caregivers: A Research Perspective</a:t>
            </a:r>
            <a:br>
              <a:rPr lang="en-US" sz="2000" b="0" i="0" u="none" strike="noStrike" dirty="0">
                <a:effectLst/>
                <a:latin typeface="Cambria" panose="02040503050406030204" pitchFamily="18" charset="0"/>
              </a:rPr>
            </a:br>
            <a:br>
              <a:rPr lang="en-US" sz="2000" b="0" i="0" u="none" strike="noStrike" dirty="0">
                <a:effectLst/>
                <a:latin typeface="Cambria" panose="02040503050406030204" pitchFamily="18" charset="0"/>
              </a:rPr>
            </a:br>
            <a:br>
              <a:rPr lang="en-US" sz="2000" b="0" i="0" u="none" strike="noStrike" dirty="0">
                <a:effectLst/>
                <a:latin typeface="Cambria" panose="02040503050406030204" pitchFamily="18" charset="0"/>
              </a:rPr>
            </a:br>
            <a:r>
              <a:rPr lang="en-US" sz="2200" b="1" i="0" u="none" strike="noStrike" dirty="0">
                <a:solidFill>
                  <a:srgbClr val="FF0000"/>
                </a:solidFill>
                <a:effectLst/>
                <a:latin typeface="Cambria" panose="02040503050406030204" pitchFamily="18" charset="0"/>
              </a:rPr>
              <a:t>77% of people with a terminal illness </a:t>
            </a:r>
            <a:r>
              <a:rPr lang="en-US" sz="2200" b="0" i="0" u="none" strike="noStrike" dirty="0">
                <a:effectLst/>
                <a:latin typeface="Cambria" panose="02040503050406030204" pitchFamily="18" charset="0"/>
              </a:rPr>
              <a:t>are believed to </a:t>
            </a:r>
            <a:r>
              <a:rPr lang="en-US" sz="2200" b="1" i="0" u="none" strike="noStrike" dirty="0">
                <a:solidFill>
                  <a:srgbClr val="FF0000"/>
                </a:solidFill>
                <a:effectLst/>
                <a:latin typeface="Cambria" panose="02040503050406030204" pitchFamily="18" charset="0"/>
              </a:rPr>
              <a:t>suffer depression</a:t>
            </a:r>
            <a:r>
              <a:rPr lang="en-US" sz="2000" b="0" i="0" u="none" strike="noStrike" dirty="0">
                <a:effectLst/>
                <a:latin typeface="Cambria" panose="02040503050406030204" pitchFamily="18" charset="0"/>
              </a:rPr>
              <a:t>. </a:t>
            </a:r>
            <a:r>
              <a:rPr lang="en-US" sz="2000" baseline="-25000" dirty="0">
                <a:latin typeface="Cambria" panose="02040503050406030204" pitchFamily="18" charset="0"/>
              </a:rPr>
              <a:t>Baylor University</a:t>
            </a:r>
            <a:r>
              <a:rPr lang="en-US" sz="2000" b="0" i="1" u="none" strike="noStrike" dirty="0">
                <a:effectLst/>
                <a:latin typeface="Cambria" panose="02040503050406030204" pitchFamily="18" charset="0"/>
              </a:rPr>
              <a:t> </a:t>
            </a:r>
            <a:br>
              <a:rPr lang="en-US" sz="2000" b="0" i="1" u="none" strike="noStrike" dirty="0">
                <a:effectLst/>
                <a:latin typeface="Cambria" panose="02040503050406030204" pitchFamily="18" charset="0"/>
              </a:rPr>
            </a:br>
            <a:br>
              <a:rPr lang="en-US" sz="2000" b="0" i="1" u="none" strike="noStrike" dirty="0">
                <a:effectLst/>
                <a:latin typeface="Cambria" panose="02040503050406030204" pitchFamily="18" charset="0"/>
              </a:rPr>
            </a:br>
            <a:br>
              <a:rPr lang="en-US" sz="2000" b="0" i="1" u="none" strike="noStrike" dirty="0">
                <a:effectLst/>
                <a:latin typeface="Cambria" panose="02040503050406030204" pitchFamily="18" charset="0"/>
              </a:rPr>
            </a:br>
            <a:r>
              <a:rPr lang="en-US" sz="2200" b="1" i="0" u="none" strike="noStrike" dirty="0">
                <a:effectLst/>
                <a:latin typeface="Cambria" panose="02040503050406030204" pitchFamily="18" charset="0"/>
              </a:rPr>
              <a:t>Loneliness </a:t>
            </a:r>
            <a:r>
              <a:rPr lang="en-US" sz="2200" i="0" u="none" strike="noStrike" dirty="0">
                <a:effectLst/>
                <a:latin typeface="Cambria" panose="02040503050406030204" pitchFamily="18" charset="0"/>
              </a:rPr>
              <a:t>was perceived by professionals as </a:t>
            </a:r>
            <a:r>
              <a:rPr lang="en-US" sz="2200" b="1" i="0" u="none" strike="noStrike" dirty="0">
                <a:effectLst/>
                <a:latin typeface="Cambria" panose="02040503050406030204" pitchFamily="18" charset="0"/>
              </a:rPr>
              <a:t>highly prevalent for people with a terminal illness </a:t>
            </a:r>
            <a:r>
              <a:rPr lang="en-US" sz="2200" b="1" i="0" u="none" strike="noStrike" dirty="0">
                <a:solidFill>
                  <a:srgbClr val="FF0000"/>
                </a:solidFill>
                <a:effectLst/>
                <a:latin typeface="Cambria" panose="02040503050406030204" pitchFamily="18" charset="0"/>
              </a:rPr>
              <a:t>(92.6%) and their carers (86.8%). </a:t>
            </a:r>
            <a:br>
              <a:rPr lang="en-US" sz="2000" b="1" i="0" u="none" strike="noStrike" dirty="0">
                <a:solidFill>
                  <a:srgbClr val="FF0000"/>
                </a:solidFill>
                <a:effectLst/>
                <a:latin typeface="Cambria" panose="02040503050406030204" pitchFamily="18" charset="0"/>
              </a:rPr>
            </a:br>
            <a:br>
              <a:rPr lang="en-US" sz="2000" b="1" i="0" u="none" strike="noStrike" dirty="0">
                <a:solidFill>
                  <a:srgbClr val="FF0000"/>
                </a:solidFill>
                <a:effectLst/>
                <a:latin typeface="Cambria" panose="02040503050406030204" pitchFamily="18" charset="0"/>
              </a:rPr>
            </a:br>
            <a:br>
              <a:rPr lang="en-US" sz="2000" b="0" i="0" u="none" strike="noStrike" dirty="0">
                <a:solidFill>
                  <a:srgbClr val="FF0000"/>
                </a:solidFill>
                <a:effectLst/>
                <a:latin typeface="Cambria" panose="02040503050406030204" pitchFamily="18" charset="0"/>
              </a:rPr>
            </a:br>
            <a:r>
              <a:rPr lang="en-US" sz="2200" b="1" i="0" u="none" strike="noStrike" dirty="0">
                <a:solidFill>
                  <a:srgbClr val="FF0000"/>
                </a:solidFill>
                <a:effectLst/>
                <a:latin typeface="Cambria" panose="02040503050406030204" pitchFamily="18" charset="0"/>
              </a:rPr>
              <a:t>Social support was viewed as central </a:t>
            </a:r>
            <a:r>
              <a:rPr lang="en-US" sz="2200" b="0" i="0" u="none" strike="noStrike" dirty="0">
                <a:effectLst/>
                <a:latin typeface="Cambria" panose="02040503050406030204" pitchFamily="18" charset="0"/>
              </a:rPr>
              <a:t>towards alleviating feelings of loneliness and promoting connectedness at end of life</a:t>
            </a:r>
            <a:r>
              <a:rPr lang="en-US" sz="2000" b="0" i="0" u="none" strike="noStrike" dirty="0">
                <a:effectLst/>
                <a:latin typeface="Cambria" panose="02040503050406030204" pitchFamily="18" charset="0"/>
              </a:rPr>
              <a:t>. </a:t>
            </a:r>
            <a:r>
              <a:rPr lang="en-US" sz="2000" b="0" i="1" u="none" strike="noStrike" baseline="-25000" dirty="0">
                <a:effectLst/>
                <a:latin typeface="Cambria" panose="02040503050406030204" pitchFamily="18" charset="0"/>
              </a:rPr>
              <a:t>Caregivers: A Research Perspective</a:t>
            </a:r>
            <a:br>
              <a:rPr lang="en-US" sz="2000" b="0" i="0" u="none" strike="noStrike" baseline="-25000" dirty="0">
                <a:effectLst/>
                <a:latin typeface="Cambria" panose="02040503050406030204" pitchFamily="18" charset="0"/>
              </a:rPr>
            </a:br>
            <a:endParaRPr lang="en-US" sz="2000" baseline="-25000" dirty="0">
              <a:latin typeface="Cambria" panose="02040503050406030204" pitchFamily="18" charset="0"/>
            </a:endParaRPr>
          </a:p>
        </p:txBody>
      </p:sp>
      <p:pic>
        <p:nvPicPr>
          <p:cNvPr id="6" name="Graphic 5" descr="Crying Face with No Fill">
            <a:extLst>
              <a:ext uri="{FF2B5EF4-FFF2-40B4-BE49-F238E27FC236}">
                <a16:creationId xmlns:a16="http://schemas.microsoft.com/office/drawing/2014/main" id="{3719602E-1F04-D953-D6DF-B29DFC4690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405" y="1359453"/>
            <a:ext cx="2875429" cy="2875429"/>
          </a:xfrm>
          <a:prstGeom prst="rect">
            <a:avLst/>
          </a:prstGeom>
        </p:spPr>
      </p:pic>
      <p:grpSp>
        <p:nvGrpSpPr>
          <p:cNvPr id="25" name="Group 24">
            <a:extLst>
              <a:ext uri="{FF2B5EF4-FFF2-40B4-BE49-F238E27FC236}">
                <a16:creationId xmlns:a16="http://schemas.microsoft.com/office/drawing/2014/main" id="{0161F592-9D07-4C65-93BF-7E8831966B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2"/>
            <a:ext cx="874716" cy="6858002"/>
            <a:chOff x="3697284" y="-2"/>
            <a:chExt cx="874716" cy="6858002"/>
          </a:xfrm>
        </p:grpSpPr>
        <p:sp>
          <p:nvSpPr>
            <p:cNvPr id="26" name="Freeform: Shape 20">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1">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1"/>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0782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8F4612-9713-833C-04D7-278B0EF6A6E8}"/>
              </a:ext>
            </a:extLst>
          </p:cNvPr>
          <p:cNvSpPr>
            <a:spLocks noGrp="1"/>
          </p:cNvSpPr>
          <p:nvPr>
            <p:ph type="title"/>
          </p:nvPr>
        </p:nvSpPr>
        <p:spPr/>
        <p:txBody>
          <a:bodyPr anchor="ctr">
            <a:normAutofit/>
          </a:bodyPr>
          <a:lstStyle/>
          <a:p>
            <a:r>
              <a:rPr lang="en-US" dirty="0"/>
              <a:t>Other emotions as death approaches . . .</a:t>
            </a:r>
          </a:p>
        </p:txBody>
      </p:sp>
      <p:sp>
        <p:nvSpPr>
          <p:cNvPr id="9" name="Content Placeholder 8">
            <a:extLst>
              <a:ext uri="{FF2B5EF4-FFF2-40B4-BE49-F238E27FC236}">
                <a16:creationId xmlns:a16="http://schemas.microsoft.com/office/drawing/2014/main" id="{FD6B892F-F572-9E08-E795-9919A82F18E6}"/>
              </a:ext>
            </a:extLst>
          </p:cNvPr>
          <p:cNvSpPr>
            <a:spLocks noGrp="1"/>
          </p:cNvSpPr>
          <p:nvPr>
            <p:ph sz="half" idx="2"/>
          </p:nvPr>
        </p:nvSpPr>
        <p:spPr>
          <a:xfrm>
            <a:off x="1169774" y="2338129"/>
            <a:ext cx="4572000" cy="3757871"/>
          </a:xfrm>
        </p:spPr>
        <p:txBody>
          <a:bodyPr anchor="t">
            <a:normAutofit/>
          </a:bodyPr>
          <a:lstStyle/>
          <a:p>
            <a:pPr algn="l">
              <a:buFont typeface="Arial" panose="020B0604020202020204" pitchFamily="34" charset="0"/>
              <a:buChar char="•"/>
            </a:pPr>
            <a:r>
              <a:rPr lang="en-US" b="0" i="0" u="none" strike="noStrike" dirty="0">
                <a:solidFill>
                  <a:srgbClr val="1A1A1A"/>
                </a:solidFill>
                <a:effectLst/>
                <a:latin typeface="Source Sans Pro" panose="020B0503030403020204" pitchFamily="34" charset="0"/>
              </a:rPr>
              <a:t>Grief</a:t>
            </a:r>
            <a:endParaRPr lang="en-US" b="0" i="0" u="none" strike="noStrike" dirty="0">
              <a:effectLst/>
              <a:latin typeface="Source Sans Pro" panose="020B0503030403020204" pitchFamily="34" charset="0"/>
            </a:endParaRPr>
          </a:p>
          <a:p>
            <a:pPr algn="l">
              <a:buFont typeface="Arial" panose="020B0604020202020204" pitchFamily="34" charset="0"/>
              <a:buChar char="•"/>
            </a:pPr>
            <a:r>
              <a:rPr lang="en-US" sz="3200" b="0" i="0" u="none" strike="noStrike" dirty="0">
                <a:effectLst/>
                <a:latin typeface="Cambria" panose="02040503050406030204" pitchFamily="18" charset="0"/>
              </a:rPr>
              <a:t>Grief</a:t>
            </a:r>
          </a:p>
          <a:p>
            <a:pPr algn="l">
              <a:buFont typeface="Arial" panose="020B0604020202020204" pitchFamily="34" charset="0"/>
              <a:buChar char="•"/>
            </a:pPr>
            <a:r>
              <a:rPr lang="en-US" sz="3200" b="0" i="0" u="none" strike="noStrike" dirty="0">
                <a:effectLst/>
                <a:latin typeface="Cambria" panose="02040503050406030204" pitchFamily="18" charset="0"/>
              </a:rPr>
              <a:t>Anxiety</a:t>
            </a:r>
          </a:p>
          <a:p>
            <a:pPr algn="l">
              <a:buFont typeface="Arial" panose="020B0604020202020204" pitchFamily="34" charset="0"/>
              <a:buChar char="•"/>
            </a:pPr>
            <a:r>
              <a:rPr lang="en-US" sz="3200" b="0" i="0" u="none" strike="noStrike" dirty="0">
                <a:effectLst/>
                <a:latin typeface="Cambria" panose="02040503050406030204" pitchFamily="18" charset="0"/>
              </a:rPr>
              <a:t>Anger</a:t>
            </a:r>
          </a:p>
          <a:p>
            <a:pPr algn="l">
              <a:buFont typeface="Arial" panose="020B0604020202020204" pitchFamily="34" charset="0"/>
              <a:buChar char="•"/>
            </a:pPr>
            <a:r>
              <a:rPr lang="en-US" sz="3200" b="0" i="0" u="none" strike="noStrike" dirty="0">
                <a:effectLst/>
                <a:latin typeface="Cambria" panose="02040503050406030204" pitchFamily="18" charset="0"/>
              </a:rPr>
              <a:t>Resentment</a:t>
            </a:r>
          </a:p>
          <a:p>
            <a:pPr algn="l">
              <a:buFont typeface="Arial" panose="020B0604020202020204" pitchFamily="34" charset="0"/>
              <a:buChar char="•"/>
            </a:pPr>
            <a:r>
              <a:rPr lang="en-US" sz="3200" b="0" i="0" u="none" strike="noStrike" dirty="0">
                <a:effectLst/>
                <a:latin typeface="Cambria" panose="02040503050406030204" pitchFamily="18" charset="0"/>
              </a:rPr>
              <a:t>Fear</a:t>
            </a:r>
          </a:p>
          <a:p>
            <a:pPr algn="l">
              <a:buFont typeface="Arial" panose="020B0604020202020204" pitchFamily="34" charset="0"/>
              <a:buChar char="•"/>
            </a:pPr>
            <a:endParaRPr lang="en-US" b="0" i="0" u="none" strike="noStrike" dirty="0">
              <a:effectLst/>
              <a:latin typeface="Source Sans Pro" panose="020B0503030403020204" pitchFamily="34" charset="0"/>
            </a:endParaRPr>
          </a:p>
          <a:p>
            <a:endParaRPr lang="en-US" dirty="0"/>
          </a:p>
        </p:txBody>
      </p:sp>
      <p:sp>
        <p:nvSpPr>
          <p:cNvPr id="12" name="Content Placeholder 11">
            <a:extLst>
              <a:ext uri="{FF2B5EF4-FFF2-40B4-BE49-F238E27FC236}">
                <a16:creationId xmlns:a16="http://schemas.microsoft.com/office/drawing/2014/main" id="{82A39573-E693-DEEB-1D65-6F60367DF42B}"/>
              </a:ext>
            </a:extLst>
          </p:cNvPr>
          <p:cNvSpPr>
            <a:spLocks noGrp="1"/>
          </p:cNvSpPr>
          <p:nvPr>
            <p:ph sz="quarter" idx="4"/>
          </p:nvPr>
        </p:nvSpPr>
        <p:spPr>
          <a:xfrm>
            <a:off x="6697361" y="2896328"/>
            <a:ext cx="4571998" cy="3036887"/>
          </a:xfrm>
        </p:spPr>
        <p:txBody>
          <a:bodyPr>
            <a:normAutofit/>
          </a:bodyPr>
          <a:lstStyle/>
          <a:p>
            <a:pPr algn="l">
              <a:buFont typeface="Arial" panose="020B0604020202020204" pitchFamily="34" charset="0"/>
              <a:buChar char="•"/>
            </a:pPr>
            <a:r>
              <a:rPr lang="en-US" sz="3200" b="0" i="0" u="none" strike="noStrike" dirty="0">
                <a:effectLst/>
                <a:latin typeface="Cambria" panose="02040503050406030204" pitchFamily="18" charset="0"/>
              </a:rPr>
              <a:t>Sadness</a:t>
            </a:r>
          </a:p>
          <a:p>
            <a:pPr algn="l">
              <a:buFont typeface="Arial" panose="020B0604020202020204" pitchFamily="34" charset="0"/>
              <a:buChar char="•"/>
            </a:pPr>
            <a:r>
              <a:rPr lang="en-US" sz="3200" b="0" i="0" u="none" strike="noStrike" dirty="0">
                <a:effectLst/>
                <a:latin typeface="Cambria" panose="02040503050406030204" pitchFamily="18" charset="0"/>
              </a:rPr>
              <a:t>Relief</a:t>
            </a:r>
          </a:p>
          <a:p>
            <a:pPr algn="l">
              <a:buFont typeface="Arial" panose="020B0604020202020204" pitchFamily="34" charset="0"/>
              <a:buChar char="•"/>
            </a:pPr>
            <a:r>
              <a:rPr lang="en-US" sz="3200" b="0" i="0" u="none" strike="noStrike" dirty="0">
                <a:effectLst/>
                <a:latin typeface="Cambria" panose="02040503050406030204" pitchFamily="18" charset="0"/>
              </a:rPr>
              <a:t>Calm</a:t>
            </a:r>
          </a:p>
          <a:p>
            <a:pPr algn="l">
              <a:buFont typeface="Arial" panose="020B0604020202020204" pitchFamily="34" charset="0"/>
              <a:buChar char="•"/>
            </a:pPr>
            <a:r>
              <a:rPr lang="en-US" sz="3200" b="0" i="0" u="none" strike="noStrike" dirty="0">
                <a:effectLst/>
                <a:latin typeface="Cambria" panose="02040503050406030204" pitchFamily="18" charset="0"/>
              </a:rPr>
              <a:t>Acceptance</a:t>
            </a:r>
          </a:p>
          <a:p>
            <a:r>
              <a:rPr lang="en-US" sz="2800" b="0" i="0" u="none" strike="noStrike" dirty="0">
                <a:effectLst/>
                <a:latin typeface="Cambria" panose="02040503050406030204" pitchFamily="18" charset="0"/>
              </a:rPr>
              <a:t>Regret</a:t>
            </a:r>
          </a:p>
          <a:p>
            <a:endParaRPr lang="en-US" dirty="0"/>
          </a:p>
        </p:txBody>
      </p:sp>
    </p:spTree>
    <p:extLst>
      <p:ext uri="{BB962C8B-B14F-4D97-AF65-F5344CB8AC3E}">
        <p14:creationId xmlns:p14="http://schemas.microsoft.com/office/powerpoint/2010/main" val="4153835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64C1B2C-A237-8506-01CB-6E3D8BE4BCB5}"/>
              </a:ext>
            </a:extLst>
          </p:cNvPr>
          <p:cNvSpPr>
            <a:spLocks noGrp="1"/>
          </p:cNvSpPr>
          <p:nvPr>
            <p:ph type="title"/>
          </p:nvPr>
        </p:nvSpPr>
        <p:spPr>
          <a:xfrm>
            <a:off x="950960" y="2214655"/>
            <a:ext cx="10333657" cy="2923375"/>
          </a:xfrm>
        </p:spPr>
        <p:txBody>
          <a:bodyPr vert="horz" lIns="91440" tIns="45720" rIns="91440" bIns="45720" rtlCol="0" anchor="b" anchorCtr="0">
            <a:noAutofit/>
          </a:bodyPr>
          <a:lstStyle/>
          <a:p>
            <a:r>
              <a:rPr lang="en-US" sz="2400" dirty="0">
                <a:effectLst/>
              </a:rPr>
              <a:t>In  our modern Western society, when death approaches, we‘ve been trained to believe the the family needs privacy and space. </a:t>
            </a:r>
            <a:br>
              <a:rPr lang="en-US" sz="2400" dirty="0">
                <a:effectLst/>
              </a:rPr>
            </a:br>
            <a:br>
              <a:rPr lang="en-US" sz="2400" dirty="0">
                <a:effectLst/>
              </a:rPr>
            </a:br>
            <a:r>
              <a:rPr lang="en-US" sz="2400" dirty="0">
                <a:effectLst/>
              </a:rPr>
              <a:t>We feel better if we can </a:t>
            </a:r>
            <a:r>
              <a:rPr lang="en-US" sz="2400" dirty="0"/>
              <a:t>g</a:t>
            </a:r>
            <a:r>
              <a:rPr lang="en-US" sz="2400" dirty="0">
                <a:effectLst/>
              </a:rPr>
              <a:t>et things back to </a:t>
            </a:r>
            <a:r>
              <a:rPr lang="en-US" sz="2400" dirty="0"/>
              <a:t>normal as fast as possible. </a:t>
            </a:r>
            <a:br>
              <a:rPr lang="en-US" sz="2400" dirty="0"/>
            </a:br>
            <a:br>
              <a:rPr lang="en-US" sz="2400" dirty="0">
                <a:effectLst/>
              </a:rPr>
            </a:br>
            <a:r>
              <a:rPr lang="en-US" sz="2400" dirty="0"/>
              <a:t>T</a:t>
            </a:r>
            <a:r>
              <a:rPr lang="en-US" sz="2400" dirty="0">
                <a:effectLst/>
              </a:rPr>
              <a:t>ears and open grief make us uncomfortable. </a:t>
            </a:r>
            <a:br>
              <a:rPr lang="en-US" sz="2400" dirty="0">
                <a:effectLst/>
              </a:rPr>
            </a:br>
            <a:br>
              <a:rPr lang="en-US" sz="2400" dirty="0">
                <a:effectLst/>
              </a:rPr>
            </a:br>
            <a:r>
              <a:rPr lang="en-US" sz="2400" dirty="0">
                <a:effectLst/>
              </a:rPr>
              <a:t>Death in our culture is an encroachment on life instead of part of life. </a:t>
            </a:r>
            <a:br>
              <a:rPr lang="en-US" sz="2400" dirty="0">
                <a:effectLst/>
              </a:rPr>
            </a:br>
            <a:br>
              <a:rPr lang="en-US" sz="2400" dirty="0">
                <a:effectLst/>
              </a:rPr>
            </a:br>
            <a:r>
              <a:rPr lang="en-US" sz="2400" b="1" dirty="0">
                <a:effectLst/>
              </a:rPr>
              <a:t>The result is that many people ill­-equipped to deal with death. </a:t>
            </a:r>
            <a:br>
              <a:rPr lang="en-US" sz="2400" b="1" dirty="0">
                <a:effectLst/>
              </a:rPr>
            </a:br>
            <a:br>
              <a:rPr lang="en-US" sz="2400" b="1" dirty="0">
                <a:effectLst/>
              </a:rPr>
            </a:br>
            <a:r>
              <a:rPr lang="en-US" sz="2400" b="1" dirty="0">
                <a:effectLst/>
              </a:rPr>
              <a:t>And many, face death alone or with a very small circle of support.</a:t>
            </a:r>
            <a:br>
              <a:rPr lang="en-US" sz="2400" dirty="0">
                <a:effectLst/>
              </a:rPr>
            </a:br>
            <a:endParaRPr lang="en-US" sz="2400" dirty="0"/>
          </a:p>
        </p:txBody>
      </p:sp>
      <p:grpSp>
        <p:nvGrpSpPr>
          <p:cNvPr id="14" name="Group 13">
            <a:extLst>
              <a:ext uri="{FF2B5EF4-FFF2-40B4-BE49-F238E27FC236}">
                <a16:creationId xmlns:a16="http://schemas.microsoft.com/office/drawing/2014/main" id="{648ED110-4482-40CA-9CCB-3A3DF37D55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5" name="Freeform: Shape 14">
              <a:extLst>
                <a:ext uri="{FF2B5EF4-FFF2-40B4-BE49-F238E27FC236}">
                  <a16:creationId xmlns:a16="http://schemas.microsoft.com/office/drawing/2014/main" id="{246D154F-9E4F-4BAB-9E27-642EAB2EA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a:extLst>
                <a:ext uri="{FF2B5EF4-FFF2-40B4-BE49-F238E27FC236}">
                  <a16:creationId xmlns:a16="http://schemas.microsoft.com/office/drawing/2014/main" id="{064496DF-E0AD-4FB8-B8B5-EE1502F1603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7" name="Freeform: Shape 16">
                <a:extLst>
                  <a:ext uri="{FF2B5EF4-FFF2-40B4-BE49-F238E27FC236}">
                    <a16:creationId xmlns:a16="http://schemas.microsoft.com/office/drawing/2014/main" id="{50C3D9EF-A4AC-4717-9584-617E7F3AD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C880BB0-FB1C-4D74-B566-0D3273334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667100"/>
      </p:ext>
    </p:extLst>
  </p:cSld>
  <p:clrMapOvr>
    <a:masterClrMapping/>
  </p:clrMapOvr>
</p:sld>
</file>

<file path=ppt/theme/theme1.xml><?xml version="1.0" encoding="utf-8"?>
<a:theme xmlns:a="http://schemas.openxmlformats.org/drawingml/2006/main" name="TornVTI">
  <a:themeElements>
    <a:clrScheme name="AnalogousFromLightSeedRightStep">
      <a:dk1>
        <a:srgbClr val="000000"/>
      </a:dk1>
      <a:lt1>
        <a:srgbClr val="FFFFFF"/>
      </a:lt1>
      <a:dk2>
        <a:srgbClr val="412524"/>
      </a:dk2>
      <a:lt2>
        <a:srgbClr val="E2E8E8"/>
      </a:lt2>
      <a:accent1>
        <a:srgbClr val="C69896"/>
      </a:accent1>
      <a:accent2>
        <a:srgbClr val="BA997F"/>
      </a:accent2>
      <a:accent3>
        <a:srgbClr val="AAA480"/>
      </a:accent3>
      <a:accent4>
        <a:srgbClr val="9BAA74"/>
      </a:accent4>
      <a:accent5>
        <a:srgbClr val="8FAC82"/>
      </a:accent5>
      <a:accent6>
        <a:srgbClr val="78B07E"/>
      </a:accent6>
      <a:hlink>
        <a:srgbClr val="568D8F"/>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1762</TotalTime>
  <Words>928</Words>
  <Application>Microsoft Office PowerPoint</Application>
  <PresentationFormat>Widescreen</PresentationFormat>
  <Paragraphs>69</Paragraphs>
  <Slides>22</Slides>
  <Notes>6</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TornVTI</vt:lpstr>
      <vt:lpstr>The Church’s Care at Life’s End:</vt:lpstr>
      <vt:lpstr>PowerPoint Presentation</vt:lpstr>
      <vt:lpstr>PowerPoint Presentation</vt:lpstr>
      <vt:lpstr>In our churches today …   Over half (54%) of active adult church members are 60 years old or older Apr 4, 2023 2020 PRRI Census of American Religion </vt:lpstr>
      <vt:lpstr>29% of the U.S. population provide care for a chronically ill, disabled or aged family member or friend during any given year and spend an average of 20 hours a week providing care for their loved one.       Source: Caregiver Action Network </vt:lpstr>
      <vt:lpstr>Who are the caregivers?</vt:lpstr>
      <vt:lpstr>40% to 70% of family caregivers have clinically significant symptoms of depression with approximately a quarter to half of these caregivers meet the diagnostic criteria for major depression. Zarit, S. (2006). Assessment of Family Caregivers: A Research Perspective   77% of people with a terminal illness are believed to suffer depression. Baylor University    Loneliness was perceived by professionals as highly prevalent for people with a terminal illness (92.6%) and their carers (86.8%).    Social support was viewed as central towards alleviating feelings of loneliness and promoting connectedness at end of life. Caregivers: A Research Perspective </vt:lpstr>
      <vt:lpstr>Other emotions as death approaches . . .</vt:lpstr>
      <vt:lpstr>In  our modern Western society, when death approaches, we‘ve been trained to believe the the family needs privacy and space.   We feel better if we can get things back to normal as fast as possible.   Tears and open grief make us uncomfortable.   Death in our culture is an encroachment on life instead of part of life.   The result is that many people ill­-equipped to deal with death.   And many, face death alone or with a very small circle of support. </vt:lpstr>
      <vt:lpstr>How can the Church care for the Dying and their caregivers?</vt:lpstr>
      <vt:lpstr>How can the Church care for the dying and their caregivers?</vt:lpstr>
      <vt:lpstr>      PRAY Listen Be Present Observe Help   </vt:lpstr>
      <vt:lpstr>Before During  After Long After </vt:lpstr>
      <vt:lpstr>Pastors Congregations Individuals</vt:lpstr>
      <vt:lpstr>Save the date!</vt:lpstr>
      <vt:lpstr>Let’s keep talking!   pamjniel@aol.com</vt:lpstr>
      <vt:lpstr> Today’s Trivia Winners Will Receive a Copy of: </vt:lpstr>
      <vt:lpstr>Additional Recommended Grief Resources by Pam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Church’s Care at Life’s End:</dc:title>
  <dc:creator>Pamela Nielsen</dc:creator>
  <cp:lastModifiedBy>Carole Terkula</cp:lastModifiedBy>
  <cp:revision>7</cp:revision>
  <dcterms:created xsi:type="dcterms:W3CDTF">2024-08-10T16:26:40Z</dcterms:created>
  <dcterms:modified xsi:type="dcterms:W3CDTF">2024-09-03T14:49:51Z</dcterms:modified>
</cp:coreProperties>
</file>