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xml" ContentType="application/vnd.openxmlformats-officedocument.presentationml.tags+xml"/>
  <Override PartName="/ppt/notesSlides/notesSlide23.xml" ContentType="application/vnd.openxmlformats-officedocument.presentationml.notesSlide+xml"/>
  <Override PartName="/ppt/tags/tag3.xml" ContentType="application/vnd.openxmlformats-officedocument.presentationml.tags+xml"/>
  <Override PartName="/ppt/notesSlides/notesSlide24.xml" ContentType="application/vnd.openxmlformats-officedocument.presentationml.notesSlide+xml"/>
  <Override PartName="/ppt/tags/tag4.xml" ContentType="application/vnd.openxmlformats-officedocument.presentationml.tags+xml"/>
  <Override PartName="/ppt/notesSlides/notesSlide25.xml" ContentType="application/vnd.openxmlformats-officedocument.presentationml.notesSlide+xml"/>
  <Override PartName="/ppt/tags/tag5.xml" ContentType="application/vnd.openxmlformats-officedocument.presentationml.tags+xml"/>
  <Override PartName="/ppt/notesSlides/notesSlide26.xml" ContentType="application/vnd.openxmlformats-officedocument.presentationml.notesSlide+xml"/>
  <Override PartName="/ppt/tags/tag6.xml" ContentType="application/vnd.openxmlformats-officedocument.presentationml.tags+xml"/>
  <Override PartName="/ppt/notesSlides/notesSlide27.xml" ContentType="application/vnd.openxmlformats-officedocument.presentationml.notesSlide+xml"/>
  <Override PartName="/ppt/tags/tag7.xml" ContentType="application/vnd.openxmlformats-officedocument.presentationml.tags+xml"/>
  <Override PartName="/ppt/notesSlides/notesSlide28.xml" ContentType="application/vnd.openxmlformats-officedocument.presentationml.notesSlide+xml"/>
  <Override PartName="/ppt/tags/tag8.xml" ContentType="application/vnd.openxmlformats-officedocument.presentationml.tags+xml"/>
  <Override PartName="/ppt/notesSlides/notesSlide29.xml" ContentType="application/vnd.openxmlformats-officedocument.presentationml.notesSlide+xml"/>
  <Override PartName="/ppt/tags/tag9.xml" ContentType="application/vnd.openxmlformats-officedocument.presentationml.tags+xml"/>
  <Override PartName="/ppt/notesSlides/notesSlide30.xml" ContentType="application/vnd.openxmlformats-officedocument.presentationml.notesSlide+xml"/>
  <Override PartName="/ppt/tags/tag10.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1.xml" ContentType="application/vnd.openxmlformats-officedocument.presentationml.tags+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301" r:id="rId2"/>
    <p:sldId id="303" r:id="rId3"/>
    <p:sldId id="300" r:id="rId4"/>
    <p:sldId id="299" r:id="rId5"/>
    <p:sldId id="295" r:id="rId6"/>
    <p:sldId id="298" r:id="rId7"/>
    <p:sldId id="1502" r:id="rId8"/>
    <p:sldId id="1488" r:id="rId9"/>
    <p:sldId id="1491" r:id="rId10"/>
    <p:sldId id="1504" r:id="rId11"/>
    <p:sldId id="296" r:id="rId12"/>
    <p:sldId id="1501" r:id="rId13"/>
    <p:sldId id="1493" r:id="rId14"/>
    <p:sldId id="1494" r:id="rId15"/>
    <p:sldId id="1495" r:id="rId16"/>
    <p:sldId id="1503" r:id="rId17"/>
    <p:sldId id="1507" r:id="rId18"/>
    <p:sldId id="313" r:id="rId19"/>
    <p:sldId id="315" r:id="rId20"/>
    <p:sldId id="317" r:id="rId21"/>
    <p:sldId id="1487" r:id="rId22"/>
    <p:sldId id="1500" r:id="rId23"/>
    <p:sldId id="272" r:id="rId24"/>
    <p:sldId id="291" r:id="rId25"/>
    <p:sldId id="273" r:id="rId26"/>
    <p:sldId id="274" r:id="rId27"/>
    <p:sldId id="275" r:id="rId28"/>
    <p:sldId id="292" r:id="rId29"/>
    <p:sldId id="279" r:id="rId30"/>
    <p:sldId id="1498" r:id="rId31"/>
    <p:sldId id="265" r:id="rId32"/>
    <p:sldId id="1506" r:id="rId33"/>
    <p:sldId id="1499" r:id="rId34"/>
    <p:sldId id="1508" r:id="rId35"/>
    <p:sldId id="27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8790"/>
    <p:restoredTop sz="80416"/>
  </p:normalViewPr>
  <p:slideViewPr>
    <p:cSldViewPr snapToGrid="0" snapToObjects="1">
      <p:cViewPr varScale="1">
        <p:scale>
          <a:sx n="71" d="100"/>
          <a:sy n="71" d="100"/>
        </p:scale>
        <p:origin x="60" y="33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95C4A7-CB64-5E40-A2D4-6C7B1C71F8F6}" type="datetimeFigureOut">
              <a:rPr lang="en-US" smtClean="0"/>
              <a:t>9/30/2021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9E760D-2BF3-2647-9170-9A96F471BEB2}" type="slidenum">
              <a:rPr lang="en-US" smtClean="0"/>
              <a:t>‹#›</a:t>
            </a:fld>
            <a:endParaRPr lang="en-US"/>
          </a:p>
        </p:txBody>
      </p:sp>
    </p:spTree>
    <p:extLst>
      <p:ext uri="{BB962C8B-B14F-4D97-AF65-F5344CB8AC3E}">
        <p14:creationId xmlns:p14="http://schemas.microsoft.com/office/powerpoint/2010/main" val="3973424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i="1"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8: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18:notes"/>
          <p:cNvSpPr txBox="1">
            <a:spLocks noGrp="1"/>
          </p:cNvSpPr>
          <p:nvPr>
            <p:ph type="body" idx="1"/>
          </p:nvPr>
        </p:nvSpPr>
        <p:spPr>
          <a:xfrm>
            <a:off x="695008" y="4387136"/>
            <a:ext cx="5560060" cy="4156234"/>
          </a:xfrm>
          <a:prstGeom prst="rect">
            <a:avLst/>
          </a:prstGeom>
          <a:noFill/>
          <a:ln>
            <a:noFill/>
          </a:ln>
        </p:spPr>
        <p:txBody>
          <a:bodyPr spcFirstLastPara="1" wrap="square" lIns="92475" tIns="92475" rIns="92475" bIns="9247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6:notes"/>
          <p:cNvSpPr txBox="1">
            <a:spLocks noGrp="1"/>
          </p:cNvSpPr>
          <p:nvPr>
            <p:ph type="body" idx="1"/>
          </p:nvPr>
        </p:nvSpPr>
        <p:spPr>
          <a:xfrm>
            <a:off x="695008" y="4387136"/>
            <a:ext cx="5560060" cy="4156234"/>
          </a:xfrm>
          <a:prstGeom prst="rect">
            <a:avLst/>
          </a:prstGeom>
          <a:noFill/>
          <a:ln>
            <a:noFill/>
          </a:ln>
        </p:spPr>
        <p:txBody>
          <a:bodyPr spcFirstLastPara="1" wrap="square" lIns="92475" tIns="92475" rIns="92475" bIns="92475" anchor="t" anchorCtr="0">
            <a:noAutofit/>
          </a:bodyPr>
          <a:lstStyle/>
          <a:p>
            <a:endParaRPr lang="en-US" dirty="0"/>
          </a:p>
          <a:p>
            <a:r>
              <a:rPr lang="en-US" b="1" dirty="0"/>
              <a:t>SIZE</a:t>
            </a:r>
            <a:r>
              <a:rPr lang="en-US" dirty="0"/>
              <a:t> 36% of US population worships monthly (119M)</a:t>
            </a:r>
          </a:p>
          <a:p>
            <a:r>
              <a:rPr lang="en-US" dirty="0"/>
              <a:t>18% worship regularly in AUS (4.5M); about 52% of the population identify as Christian </a:t>
            </a:r>
          </a:p>
          <a:p>
            <a:r>
              <a:rPr lang="en-US" dirty="0"/>
              <a:t>344K places of worship (N America)  </a:t>
            </a:r>
            <a:r>
              <a:rPr lang="en-US" dirty="0">
                <a:solidFill>
                  <a:srgbClr val="FF0000"/>
                </a:solidFill>
              </a:rPr>
              <a:t>13,000 (AUS)</a:t>
            </a:r>
          </a:p>
          <a:p>
            <a:r>
              <a:rPr lang="en-US" dirty="0"/>
              <a:t>450-600,000 Leaders (N America) </a:t>
            </a:r>
            <a:r>
              <a:rPr lang="en-US" dirty="0">
                <a:solidFill>
                  <a:srgbClr val="FF0000"/>
                </a:solidFill>
              </a:rPr>
              <a:t>15,000+ (AUS)</a:t>
            </a:r>
          </a:p>
          <a:p>
            <a:r>
              <a:rPr lang="en-US" dirty="0"/>
              <a:t>81K graduates from </a:t>
            </a:r>
            <a:r>
              <a:rPr lang="en-US" dirty="0" err="1"/>
              <a:t>approx</a:t>
            </a:r>
            <a:r>
              <a:rPr lang="en-US" dirty="0"/>
              <a:t> 250 graduate seminaries in N America</a:t>
            </a:r>
          </a:p>
          <a:p>
            <a:r>
              <a:rPr lang="en-US" b="1" dirty="0"/>
              <a:t>INFLUENCE</a:t>
            </a:r>
            <a:r>
              <a:rPr lang="en-US" dirty="0"/>
              <a:t>: Are often involved with postvention</a:t>
            </a:r>
          </a:p>
          <a:p>
            <a:r>
              <a:rPr lang="en-US" dirty="0"/>
              <a:t>A community resource</a:t>
            </a:r>
          </a:p>
          <a:p>
            <a:r>
              <a:rPr lang="en-US" b="1" dirty="0"/>
              <a:t>ACCESS</a:t>
            </a:r>
            <a:r>
              <a:rPr lang="en-US" dirty="0"/>
              <a:t> Available, approachable, confidential and </a:t>
            </a:r>
            <a:r>
              <a:rPr lang="en-US" b="1" dirty="0"/>
              <a:t>free</a:t>
            </a:r>
          </a:p>
          <a:p>
            <a:r>
              <a:rPr lang="en-US" dirty="0"/>
              <a:t>Little Training:  Role, Stigma, Wrestle with integrating faith with MH and Suicide</a:t>
            </a:r>
          </a:p>
          <a:p>
            <a:pPr marL="0" lvl="0" indent="0" algn="l" rtl="0">
              <a:lnSpc>
                <a:spcPct val="100000"/>
              </a:lnSpc>
              <a:spcBef>
                <a:spcPts val="0"/>
              </a:spcBef>
              <a:spcAft>
                <a:spcPts val="0"/>
              </a:spcAft>
              <a:buClr>
                <a:schemeClr val="dk1"/>
              </a:buClr>
              <a:buSzPts val="1400"/>
              <a:buFont typeface="Calibri"/>
              <a:buNone/>
            </a:pPr>
            <a:endParaRPr dirty="0"/>
          </a:p>
        </p:txBody>
      </p:sp>
    </p:spTree>
    <p:extLst>
      <p:ext uri="{BB962C8B-B14F-4D97-AF65-F5344CB8AC3E}">
        <p14:creationId xmlns:p14="http://schemas.microsoft.com/office/powerpoint/2010/main" val="567387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6:notes"/>
          <p:cNvSpPr txBox="1">
            <a:spLocks noGrp="1"/>
          </p:cNvSpPr>
          <p:nvPr>
            <p:ph type="body" idx="1"/>
          </p:nvPr>
        </p:nvSpPr>
        <p:spPr>
          <a:xfrm>
            <a:off x="695008" y="4387136"/>
            <a:ext cx="5560060" cy="4156234"/>
          </a:xfrm>
          <a:prstGeom prst="rect">
            <a:avLst/>
          </a:prstGeom>
          <a:noFill/>
          <a:ln>
            <a:noFill/>
          </a:ln>
        </p:spPr>
        <p:txBody>
          <a:bodyPr spcFirstLastPara="1" wrap="square" lIns="92475" tIns="92475" rIns="92475" bIns="92475"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dirty="0" err="1"/>
              <a:t>TEgan</a:t>
            </a:r>
            <a:endParaRPr dirty="0"/>
          </a:p>
        </p:txBody>
      </p:sp>
    </p:spTree>
    <p:extLst>
      <p:ext uri="{BB962C8B-B14F-4D97-AF65-F5344CB8AC3E}">
        <p14:creationId xmlns:p14="http://schemas.microsoft.com/office/powerpoint/2010/main" val="2176784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6:notes"/>
          <p:cNvSpPr txBox="1">
            <a:spLocks noGrp="1"/>
          </p:cNvSpPr>
          <p:nvPr>
            <p:ph type="body" idx="1"/>
          </p:nvPr>
        </p:nvSpPr>
        <p:spPr>
          <a:xfrm>
            <a:off x="695008" y="4387136"/>
            <a:ext cx="5560060" cy="4156234"/>
          </a:xfrm>
          <a:prstGeom prst="rect">
            <a:avLst/>
          </a:prstGeom>
          <a:noFill/>
          <a:ln>
            <a:noFill/>
          </a:ln>
        </p:spPr>
        <p:txBody>
          <a:bodyPr spcFirstLastPara="1" wrap="square" lIns="92475" tIns="92475" rIns="92475" bIns="92475"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dirty="0" err="1"/>
              <a:t>TEgan</a:t>
            </a:r>
            <a:endParaRPr dirty="0"/>
          </a:p>
        </p:txBody>
      </p:sp>
    </p:spTree>
    <p:extLst>
      <p:ext uri="{BB962C8B-B14F-4D97-AF65-F5344CB8AC3E}">
        <p14:creationId xmlns:p14="http://schemas.microsoft.com/office/powerpoint/2010/main" val="4188625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6:notes"/>
          <p:cNvSpPr txBox="1">
            <a:spLocks noGrp="1"/>
          </p:cNvSpPr>
          <p:nvPr>
            <p:ph type="body" idx="1"/>
          </p:nvPr>
        </p:nvSpPr>
        <p:spPr>
          <a:xfrm>
            <a:off x="695008" y="4387136"/>
            <a:ext cx="5560060" cy="4156234"/>
          </a:xfrm>
          <a:prstGeom prst="rect">
            <a:avLst/>
          </a:prstGeom>
          <a:noFill/>
          <a:ln>
            <a:noFill/>
          </a:ln>
        </p:spPr>
        <p:txBody>
          <a:bodyPr spcFirstLastPara="1" wrap="square" lIns="92475" tIns="92475" rIns="92475" bIns="92475" anchor="t" anchorCtr="0">
            <a:noAutofit/>
          </a:bodyPr>
          <a:lstStyle/>
          <a:p>
            <a:pPr lvl="1">
              <a:spcBef>
                <a:spcPts val="0"/>
              </a:spcBef>
              <a:buFont typeface="Arial" panose="020B0604020202020204" pitchFamily="34" charset="0"/>
              <a:buChar char="•"/>
            </a:pPr>
            <a:r>
              <a:rPr lang="en-US" sz="2200" dirty="0" err="1">
                <a:latin typeface="Arial"/>
                <a:ea typeface="MS PGothic" charset="0"/>
                <a:cs typeface="Arial"/>
              </a:rPr>
              <a:t>Postevention</a:t>
            </a:r>
            <a:r>
              <a:rPr lang="en-US" sz="2200" dirty="0">
                <a:latin typeface="Arial"/>
                <a:ea typeface="MS PGothic" charset="0"/>
                <a:cs typeface="Arial"/>
              </a:rPr>
              <a:t>  strong evidence of helping effects for most</a:t>
            </a:r>
          </a:p>
        </p:txBody>
      </p:sp>
    </p:spTree>
    <p:extLst>
      <p:ext uri="{BB962C8B-B14F-4D97-AF65-F5344CB8AC3E}">
        <p14:creationId xmlns:p14="http://schemas.microsoft.com/office/powerpoint/2010/main" val="2787980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6:notes"/>
          <p:cNvSpPr txBox="1">
            <a:spLocks noGrp="1"/>
          </p:cNvSpPr>
          <p:nvPr>
            <p:ph type="body" idx="1"/>
          </p:nvPr>
        </p:nvSpPr>
        <p:spPr>
          <a:xfrm>
            <a:off x="695008" y="4387136"/>
            <a:ext cx="5560060" cy="4156234"/>
          </a:xfrm>
          <a:prstGeom prst="rect">
            <a:avLst/>
          </a:prstGeom>
          <a:noFill/>
          <a:ln>
            <a:noFill/>
          </a:ln>
        </p:spPr>
        <p:txBody>
          <a:bodyPr spcFirstLastPara="1" wrap="square" lIns="92475" tIns="92475" rIns="92475" bIns="92475"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dirty="0"/>
              <a:t>One in 3 have no training </a:t>
            </a:r>
          </a:p>
          <a:p>
            <a:pPr marL="0" lvl="0" indent="0" algn="l" rtl="0">
              <a:lnSpc>
                <a:spcPct val="100000"/>
              </a:lnSpc>
              <a:spcBef>
                <a:spcPts val="0"/>
              </a:spcBef>
              <a:spcAft>
                <a:spcPts val="0"/>
              </a:spcAft>
              <a:buClr>
                <a:schemeClr val="dk1"/>
              </a:buClr>
              <a:buSzPts val="1400"/>
              <a:buFont typeface="Calibri"/>
              <a:buNone/>
            </a:pPr>
            <a:r>
              <a:rPr lang="en-US" dirty="0"/>
              <a:t>Half report 5 hours or less </a:t>
            </a:r>
          </a:p>
          <a:p>
            <a:pPr marL="0" lvl="0" indent="0" algn="l" rtl="0">
              <a:lnSpc>
                <a:spcPct val="100000"/>
              </a:lnSpc>
              <a:spcBef>
                <a:spcPts val="0"/>
              </a:spcBef>
              <a:spcAft>
                <a:spcPts val="0"/>
              </a:spcAft>
              <a:buClr>
                <a:schemeClr val="dk1"/>
              </a:buClr>
              <a:buSzPts val="1400"/>
              <a:buFont typeface="Calibri"/>
              <a:buNone/>
            </a:pPr>
            <a:r>
              <a:rPr lang="en-US" dirty="0"/>
              <a:t>More training predicted more interventions and more competent response</a:t>
            </a:r>
          </a:p>
          <a:p>
            <a:pPr marL="0" lvl="0" indent="0" algn="l" rtl="0">
              <a:lnSpc>
                <a:spcPct val="100000"/>
              </a:lnSpc>
              <a:spcBef>
                <a:spcPts val="0"/>
              </a:spcBef>
              <a:spcAft>
                <a:spcPts val="0"/>
              </a:spcAft>
              <a:buClr>
                <a:schemeClr val="dk1"/>
              </a:buClr>
              <a:buSzPts val="1400"/>
              <a:buFont typeface="Calibri"/>
              <a:buNone/>
            </a:pPr>
            <a:r>
              <a:rPr lang="en-US" dirty="0"/>
              <a:t>The greater # hours of intervention training hours predicted the #’s of intervention provided</a:t>
            </a:r>
          </a:p>
          <a:p>
            <a:pPr marL="0" lvl="0" indent="0" algn="l" rtl="0">
              <a:lnSpc>
                <a:spcPct val="100000"/>
              </a:lnSpc>
              <a:spcBef>
                <a:spcPts val="0"/>
              </a:spcBef>
              <a:spcAft>
                <a:spcPts val="0"/>
              </a:spcAft>
              <a:buClr>
                <a:schemeClr val="dk1"/>
              </a:buClr>
              <a:buSzPts val="1400"/>
              <a:buFont typeface="Calibri"/>
              <a:buNone/>
            </a:pPr>
            <a:endParaRPr lang="en-US" dirty="0"/>
          </a:p>
          <a:p>
            <a:pPr marL="0" lvl="0" indent="0" algn="l" rtl="0">
              <a:lnSpc>
                <a:spcPct val="100000"/>
              </a:lnSpc>
              <a:spcBef>
                <a:spcPts val="0"/>
              </a:spcBef>
              <a:spcAft>
                <a:spcPts val="0"/>
              </a:spcAft>
              <a:buClr>
                <a:schemeClr val="dk1"/>
              </a:buClr>
              <a:buSzPts val="1400"/>
              <a:buFont typeface="Calibri"/>
              <a:buNone/>
            </a:pPr>
            <a:r>
              <a:rPr lang="en-US" dirty="0"/>
              <a:t>Most M.Div. Courses have 1 class in counseling</a:t>
            </a:r>
            <a:endParaRPr dirty="0"/>
          </a:p>
        </p:txBody>
      </p:sp>
    </p:spTree>
    <p:extLst>
      <p:ext uri="{BB962C8B-B14F-4D97-AF65-F5344CB8AC3E}">
        <p14:creationId xmlns:p14="http://schemas.microsoft.com/office/powerpoint/2010/main" val="37335073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6:notes"/>
          <p:cNvSpPr txBox="1">
            <a:spLocks noGrp="1"/>
          </p:cNvSpPr>
          <p:nvPr>
            <p:ph type="body" idx="1"/>
          </p:nvPr>
        </p:nvSpPr>
        <p:spPr>
          <a:xfrm>
            <a:off x="695008" y="4387136"/>
            <a:ext cx="5560060" cy="4156234"/>
          </a:xfrm>
          <a:prstGeom prst="rect">
            <a:avLst/>
          </a:prstGeom>
          <a:noFill/>
          <a:ln>
            <a:noFill/>
          </a:ln>
        </p:spPr>
        <p:txBody>
          <a:bodyPr spcFirstLastPara="1" wrap="square" lIns="92475" tIns="92475" rIns="92475" bIns="92475"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dirty="0" err="1"/>
              <a:t>TEgan</a:t>
            </a:r>
            <a:endParaRPr dirty="0"/>
          </a:p>
        </p:txBody>
      </p:sp>
    </p:spTree>
    <p:extLst>
      <p:ext uri="{BB962C8B-B14F-4D97-AF65-F5344CB8AC3E}">
        <p14:creationId xmlns:p14="http://schemas.microsoft.com/office/powerpoint/2010/main" val="11763629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6:notes"/>
          <p:cNvSpPr txBox="1">
            <a:spLocks noGrp="1"/>
          </p:cNvSpPr>
          <p:nvPr>
            <p:ph type="body" idx="1"/>
          </p:nvPr>
        </p:nvSpPr>
        <p:spPr>
          <a:xfrm>
            <a:off x="695008" y="4387136"/>
            <a:ext cx="5560060" cy="4156234"/>
          </a:xfrm>
          <a:prstGeom prst="rect">
            <a:avLst/>
          </a:prstGeom>
          <a:noFill/>
          <a:ln>
            <a:noFill/>
          </a:ln>
        </p:spPr>
        <p:txBody>
          <a:bodyPr spcFirstLastPara="1" wrap="square" lIns="92475" tIns="92475" rIns="92475" bIns="92475" anchor="t" anchorCtr="0">
            <a:noAutofit/>
          </a:bodyPr>
          <a:lstStyle/>
          <a:p>
            <a:r>
              <a:rPr lang="en-US" sz="1200" kern="1200" dirty="0">
                <a:solidFill>
                  <a:schemeClr val="tx1"/>
                </a:solidFill>
                <a:effectLst/>
                <a:latin typeface="+mn-lt"/>
                <a:ea typeface="+mn-ea"/>
                <a:cs typeface="+mn-cs"/>
              </a:rPr>
              <a:t>Mason, Karen. 2021.</a:t>
            </a:r>
          </a:p>
          <a:p>
            <a:r>
              <a:rPr lang="en-US" sz="1200" kern="1200" dirty="0">
                <a:solidFill>
                  <a:schemeClr val="tx1"/>
                </a:solidFill>
                <a:effectLst/>
                <a:latin typeface="+mn-lt"/>
                <a:ea typeface="+mn-ea"/>
                <a:cs typeface="+mn-cs"/>
              </a:rPr>
              <a:t>Suicide Stigma in Christian Faith Communities: A Qualitative Study.</a:t>
            </a:r>
          </a:p>
          <a:p>
            <a:r>
              <a:rPr lang="en-US" sz="1200" kern="1200" dirty="0">
                <a:solidFill>
                  <a:schemeClr val="tx1"/>
                </a:solidFill>
                <a:effectLst/>
                <a:latin typeface="+mn-lt"/>
                <a:ea typeface="+mn-ea"/>
                <a:cs typeface="+mn-cs"/>
              </a:rPr>
              <a:t>Religions 12: 540. https://</a:t>
            </a:r>
            <a:r>
              <a:rPr lang="en-US" sz="1200" kern="1200" dirty="0" err="1">
                <a:solidFill>
                  <a:schemeClr val="tx1"/>
                </a:solidFill>
                <a:effectLst/>
                <a:latin typeface="+mn-lt"/>
                <a:ea typeface="+mn-ea"/>
                <a:cs typeface="+mn-cs"/>
              </a:rPr>
              <a:t>doi.org</a:t>
            </a:r>
            <a:r>
              <a:rPr lang="en-US" sz="1200" kern="1200" dirty="0">
                <a:solidFill>
                  <a:schemeClr val="tx1"/>
                </a:solidFill>
                <a:effectLst/>
                <a:latin typeface="+mn-lt"/>
                <a:ea typeface="+mn-ea"/>
                <a:cs typeface="+mn-cs"/>
              </a:rPr>
              <a:t>/10.3390/rel12070540</a:t>
            </a:r>
          </a:p>
          <a:p>
            <a:pPr marL="0" lvl="0" indent="0" algn="l" rtl="0">
              <a:lnSpc>
                <a:spcPct val="100000"/>
              </a:lnSpc>
              <a:spcBef>
                <a:spcPts val="0"/>
              </a:spcBef>
              <a:spcAft>
                <a:spcPts val="0"/>
              </a:spcAft>
              <a:buClr>
                <a:schemeClr val="dk1"/>
              </a:buClr>
              <a:buSzPts val="1400"/>
              <a:buFont typeface="Calibri"/>
              <a:buNone/>
            </a:pPr>
            <a:endParaRPr dirty="0"/>
          </a:p>
        </p:txBody>
      </p:sp>
    </p:spTree>
    <p:extLst>
      <p:ext uri="{BB962C8B-B14F-4D97-AF65-F5344CB8AC3E}">
        <p14:creationId xmlns:p14="http://schemas.microsoft.com/office/powerpoint/2010/main" val="8412247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6:notes"/>
          <p:cNvSpPr txBox="1">
            <a:spLocks noGrp="1"/>
          </p:cNvSpPr>
          <p:nvPr>
            <p:ph type="body" idx="1"/>
          </p:nvPr>
        </p:nvSpPr>
        <p:spPr>
          <a:xfrm>
            <a:off x="695008" y="4387136"/>
            <a:ext cx="5560060" cy="4156234"/>
          </a:xfrm>
          <a:prstGeom prst="rect">
            <a:avLst/>
          </a:prstGeom>
          <a:noFill/>
          <a:ln>
            <a:noFill/>
          </a:ln>
        </p:spPr>
        <p:txBody>
          <a:bodyPr spcFirstLastPara="1" wrap="square" lIns="92475" tIns="92475" rIns="92475" bIns="92475"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dirty="0" err="1"/>
              <a:t>TEgan</a:t>
            </a:r>
            <a:endParaRPr dirty="0"/>
          </a:p>
        </p:txBody>
      </p:sp>
    </p:spTree>
    <p:extLst>
      <p:ext uri="{BB962C8B-B14F-4D97-AF65-F5344CB8AC3E}">
        <p14:creationId xmlns:p14="http://schemas.microsoft.com/office/powerpoint/2010/main" val="18390215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6:notes"/>
          <p:cNvSpPr txBox="1">
            <a:spLocks noGrp="1"/>
          </p:cNvSpPr>
          <p:nvPr>
            <p:ph type="body" idx="1"/>
          </p:nvPr>
        </p:nvSpPr>
        <p:spPr>
          <a:xfrm>
            <a:off x="695008" y="4387136"/>
            <a:ext cx="5560060" cy="4156234"/>
          </a:xfrm>
          <a:prstGeom prst="rect">
            <a:avLst/>
          </a:prstGeom>
          <a:noFill/>
          <a:ln>
            <a:noFill/>
          </a:ln>
        </p:spPr>
        <p:txBody>
          <a:bodyPr spcFirstLastPara="1" wrap="square" lIns="92475" tIns="92475" rIns="92475" bIns="92475"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dirty="0" err="1"/>
              <a:t>TEgan</a:t>
            </a:r>
            <a:endParaRPr dirty="0"/>
          </a:p>
        </p:txBody>
      </p:sp>
    </p:spTree>
    <p:extLst>
      <p:ext uri="{BB962C8B-B14F-4D97-AF65-F5344CB8AC3E}">
        <p14:creationId xmlns:p14="http://schemas.microsoft.com/office/powerpoint/2010/main" val="3960313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6:notes"/>
          <p:cNvSpPr txBox="1">
            <a:spLocks noGrp="1"/>
          </p:cNvSpPr>
          <p:nvPr>
            <p:ph type="body" idx="1"/>
          </p:nvPr>
        </p:nvSpPr>
        <p:spPr>
          <a:xfrm>
            <a:off x="695008" y="4387136"/>
            <a:ext cx="5560060" cy="4156234"/>
          </a:xfrm>
          <a:prstGeom prst="rect">
            <a:avLst/>
          </a:prstGeom>
          <a:noFill/>
          <a:ln>
            <a:noFill/>
          </a:ln>
        </p:spPr>
        <p:txBody>
          <a:bodyPr spcFirstLastPara="1" wrap="square" lIns="92475" tIns="92475" rIns="92475" bIns="92475"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dirty="0" err="1"/>
              <a:t>TEgan</a:t>
            </a:r>
            <a:endParaRPr dirty="0"/>
          </a:p>
        </p:txBody>
      </p:sp>
    </p:spTree>
    <p:extLst>
      <p:ext uri="{BB962C8B-B14F-4D97-AF65-F5344CB8AC3E}">
        <p14:creationId xmlns:p14="http://schemas.microsoft.com/office/powerpoint/2010/main" val="39357320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6:notes"/>
          <p:cNvSpPr txBox="1">
            <a:spLocks noGrp="1"/>
          </p:cNvSpPr>
          <p:nvPr>
            <p:ph type="body" idx="1"/>
          </p:nvPr>
        </p:nvSpPr>
        <p:spPr>
          <a:xfrm>
            <a:off x="695008" y="4387136"/>
            <a:ext cx="5560060" cy="4156234"/>
          </a:xfrm>
          <a:prstGeom prst="rect">
            <a:avLst/>
          </a:prstGeom>
          <a:noFill/>
          <a:ln>
            <a:noFill/>
          </a:ln>
        </p:spPr>
        <p:txBody>
          <a:bodyPr spcFirstLastPara="1" wrap="square" lIns="92475" tIns="92475" rIns="92475" bIns="92475"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dirty="0" err="1"/>
              <a:t>TEgan</a:t>
            </a:r>
            <a:endParaRPr dirty="0"/>
          </a:p>
        </p:txBody>
      </p:sp>
    </p:spTree>
    <p:extLst>
      <p:ext uri="{BB962C8B-B14F-4D97-AF65-F5344CB8AC3E}">
        <p14:creationId xmlns:p14="http://schemas.microsoft.com/office/powerpoint/2010/main" val="13325555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6:notes"/>
          <p:cNvSpPr txBox="1">
            <a:spLocks noGrp="1"/>
          </p:cNvSpPr>
          <p:nvPr>
            <p:ph type="body" idx="1"/>
          </p:nvPr>
        </p:nvSpPr>
        <p:spPr>
          <a:xfrm>
            <a:off x="695008" y="4387136"/>
            <a:ext cx="5560060" cy="4156234"/>
          </a:xfrm>
          <a:prstGeom prst="rect">
            <a:avLst/>
          </a:prstGeom>
          <a:noFill/>
          <a:ln>
            <a:noFill/>
          </a:ln>
        </p:spPr>
        <p:txBody>
          <a:bodyPr spcFirstLastPara="1" wrap="square" lIns="92475" tIns="92475" rIns="92475" bIns="92475"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dirty="0" err="1"/>
              <a:t>TEgan</a:t>
            </a:r>
            <a:endParaRPr dirty="0"/>
          </a:p>
        </p:txBody>
      </p:sp>
    </p:spTree>
    <p:extLst>
      <p:ext uri="{BB962C8B-B14F-4D97-AF65-F5344CB8AC3E}">
        <p14:creationId xmlns:p14="http://schemas.microsoft.com/office/powerpoint/2010/main" val="28947007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6:notes"/>
          <p:cNvSpPr txBox="1">
            <a:spLocks noGrp="1"/>
          </p:cNvSpPr>
          <p:nvPr>
            <p:ph type="body" idx="1"/>
          </p:nvPr>
        </p:nvSpPr>
        <p:spPr>
          <a:xfrm>
            <a:off x="695008" y="4387136"/>
            <a:ext cx="5560060" cy="4156234"/>
          </a:xfrm>
          <a:prstGeom prst="rect">
            <a:avLst/>
          </a:prstGeom>
          <a:noFill/>
          <a:ln>
            <a:noFill/>
          </a:ln>
        </p:spPr>
        <p:txBody>
          <a:bodyPr spcFirstLastPara="1" wrap="square" lIns="92475" tIns="92475" rIns="92475" bIns="92475"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dirty="0" err="1"/>
              <a:t>TEgan</a:t>
            </a:r>
            <a:endParaRPr dirty="0"/>
          </a:p>
        </p:txBody>
      </p:sp>
    </p:spTree>
    <p:extLst>
      <p:ext uri="{BB962C8B-B14F-4D97-AF65-F5344CB8AC3E}">
        <p14:creationId xmlns:p14="http://schemas.microsoft.com/office/powerpoint/2010/main" val="20365598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AU" dirty="0"/>
              <a:t>Tegan</a:t>
            </a:r>
            <a:endParaRPr dirty="0"/>
          </a:p>
        </p:txBody>
      </p:sp>
      <p:sp>
        <p:nvSpPr>
          <p:cNvPr id="280" name="Google Shape;280;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23</a:t>
            </a:fld>
            <a:endParaRPr/>
          </a:p>
        </p:txBody>
      </p:sp>
    </p:spTree>
    <p:extLst>
      <p:ext uri="{BB962C8B-B14F-4D97-AF65-F5344CB8AC3E}">
        <p14:creationId xmlns:p14="http://schemas.microsoft.com/office/powerpoint/2010/main" val="9786435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6:notes"/>
          <p:cNvSpPr txBox="1">
            <a:spLocks noGrp="1"/>
          </p:cNvSpPr>
          <p:nvPr>
            <p:ph type="body" idx="1"/>
          </p:nvPr>
        </p:nvSpPr>
        <p:spPr>
          <a:xfrm>
            <a:off x="695008" y="4387136"/>
            <a:ext cx="5560060" cy="4156234"/>
          </a:xfrm>
          <a:prstGeom prst="rect">
            <a:avLst/>
          </a:prstGeom>
          <a:noFill/>
          <a:ln>
            <a:noFill/>
          </a:ln>
        </p:spPr>
        <p:txBody>
          <a:bodyPr spcFirstLastPara="1" wrap="square" lIns="92475" tIns="92475" rIns="92475" bIns="92475" anchor="t" anchorCtr="0">
            <a:noAutofit/>
          </a:bodyPr>
          <a:lstStyle/>
          <a:p>
            <a:pPr marL="0" lvl="0" indent="0" algn="l" rtl="0">
              <a:lnSpc>
                <a:spcPct val="100000"/>
              </a:lnSpc>
              <a:spcBef>
                <a:spcPts val="0"/>
              </a:spcBef>
              <a:spcAft>
                <a:spcPts val="0"/>
              </a:spcAft>
              <a:buClr>
                <a:schemeClr val="dk1"/>
              </a:buClr>
              <a:buSzPts val="1400"/>
              <a:buFont typeface="Calibri"/>
              <a:buNone/>
            </a:pPr>
            <a:r>
              <a:rPr lang="en-AU" dirty="0"/>
              <a:t>Glen </a:t>
            </a:r>
            <a:endParaRPr dirty="0"/>
          </a:p>
        </p:txBody>
      </p:sp>
    </p:spTree>
    <p:extLst>
      <p:ext uri="{BB962C8B-B14F-4D97-AF65-F5344CB8AC3E}">
        <p14:creationId xmlns:p14="http://schemas.microsoft.com/office/powerpoint/2010/main" val="33243263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AU" dirty="0"/>
              <a:t>Tegan</a:t>
            </a:r>
            <a:endParaRPr dirty="0"/>
          </a:p>
        </p:txBody>
      </p:sp>
      <p:sp>
        <p:nvSpPr>
          <p:cNvPr id="288" name="Google Shape;288;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AU" dirty="0"/>
              <a:t>Tegan </a:t>
            </a:r>
          </a:p>
          <a:p>
            <a:pPr marL="0" lvl="0" indent="0" algn="l" rtl="0">
              <a:spcBef>
                <a:spcPts val="0"/>
              </a:spcBef>
              <a:spcAft>
                <a:spcPts val="0"/>
              </a:spcAft>
              <a:buNone/>
            </a:pPr>
            <a:endParaRPr lang="en-AU" dirty="0"/>
          </a:p>
          <a:p>
            <a:pPr marL="0" lvl="0" indent="0" algn="l" rtl="0">
              <a:spcBef>
                <a:spcPts val="0"/>
              </a:spcBef>
              <a:spcAft>
                <a:spcPts val="0"/>
              </a:spcAft>
              <a:buNone/>
            </a:pPr>
            <a:r>
              <a:rPr lang="en-AU" dirty="0"/>
              <a:t>Talk about how it is designed to either flow through or just be accessible for the most-pressing content right now. </a:t>
            </a:r>
          </a:p>
          <a:p>
            <a:pPr marL="0" lvl="0" indent="0" algn="l" rtl="0">
              <a:spcBef>
                <a:spcPts val="0"/>
              </a:spcBef>
              <a:spcAft>
                <a:spcPts val="0"/>
              </a:spcAft>
              <a:buNone/>
            </a:pPr>
            <a:endParaRPr lang="en-AU" dirty="0"/>
          </a:p>
          <a:p>
            <a:pPr marL="171450" lvl="0" indent="-171450" algn="l" rtl="0">
              <a:spcBef>
                <a:spcPts val="0"/>
              </a:spcBef>
              <a:spcAft>
                <a:spcPts val="0"/>
              </a:spcAft>
              <a:buFontTx/>
              <a:buChar char="-"/>
            </a:pPr>
            <a:r>
              <a:rPr lang="en-AU" dirty="0"/>
              <a:t>Simulations</a:t>
            </a:r>
          </a:p>
          <a:p>
            <a:pPr marL="171450" lvl="0" indent="-171450" algn="l" rtl="0">
              <a:spcBef>
                <a:spcPts val="0"/>
              </a:spcBef>
              <a:spcAft>
                <a:spcPts val="0"/>
              </a:spcAft>
              <a:buFontTx/>
              <a:buChar char="-"/>
            </a:pPr>
            <a:r>
              <a:rPr lang="en-AU" dirty="0"/>
              <a:t>Narrative stories being used</a:t>
            </a:r>
          </a:p>
          <a:p>
            <a:pPr marL="171450" lvl="0" indent="-171450" algn="l" rtl="0">
              <a:spcBef>
                <a:spcPts val="0"/>
              </a:spcBef>
              <a:spcAft>
                <a:spcPts val="0"/>
              </a:spcAft>
              <a:buFontTx/>
              <a:buChar char="-"/>
            </a:pPr>
            <a:r>
              <a:rPr lang="en-AU" dirty="0"/>
              <a:t>Wide range of resources and activities provided</a:t>
            </a:r>
          </a:p>
          <a:p>
            <a:pPr marL="171450" lvl="0" indent="-171450" algn="l" rtl="0">
              <a:spcBef>
                <a:spcPts val="0"/>
              </a:spcBef>
              <a:spcAft>
                <a:spcPts val="0"/>
              </a:spcAft>
              <a:buFontTx/>
              <a:buChar char="-"/>
            </a:pPr>
            <a:endParaRPr lang="en-AU" dirty="0"/>
          </a:p>
        </p:txBody>
      </p:sp>
      <p:sp>
        <p:nvSpPr>
          <p:cNvPr id="297" name="Google Shape;29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1: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21:notes"/>
          <p:cNvSpPr txBox="1">
            <a:spLocks noGrp="1"/>
          </p:cNvSpPr>
          <p:nvPr>
            <p:ph type="body" idx="1"/>
          </p:nvPr>
        </p:nvSpPr>
        <p:spPr>
          <a:xfrm>
            <a:off x="695008" y="4387136"/>
            <a:ext cx="5560060" cy="4156234"/>
          </a:xfrm>
          <a:prstGeom prst="rect">
            <a:avLst/>
          </a:prstGeom>
          <a:noFill/>
          <a:ln>
            <a:noFill/>
          </a:ln>
        </p:spPr>
        <p:txBody>
          <a:bodyPr spcFirstLastPara="1" wrap="square" lIns="92475" tIns="92475" rIns="92475" bIns="92475" anchor="t" anchorCtr="0">
            <a:noAutofit/>
          </a:bodyPr>
          <a:lstStyle/>
          <a:p>
            <a:pPr marL="0" lvl="0" indent="0" algn="l" rtl="0">
              <a:lnSpc>
                <a:spcPct val="100000"/>
              </a:lnSpc>
              <a:spcBef>
                <a:spcPts val="0"/>
              </a:spcBef>
              <a:spcAft>
                <a:spcPts val="0"/>
              </a:spcAft>
              <a:buClr>
                <a:schemeClr val="dk1"/>
              </a:buClr>
              <a:buSzPts val="1400"/>
              <a:buFont typeface="Calibri"/>
              <a:buNone/>
            </a:pPr>
            <a:r>
              <a:rPr lang="en-AU" dirty="0"/>
              <a:t>Tegan</a:t>
            </a:r>
          </a:p>
          <a:p>
            <a:pPr marL="0" lvl="0" indent="0" algn="l" rtl="0">
              <a:lnSpc>
                <a:spcPct val="100000"/>
              </a:lnSpc>
              <a:spcBef>
                <a:spcPts val="0"/>
              </a:spcBef>
              <a:spcAft>
                <a:spcPts val="0"/>
              </a:spcAft>
              <a:buClr>
                <a:schemeClr val="dk1"/>
              </a:buClr>
              <a:buSzPts val="1400"/>
              <a:buFont typeface="Calibri"/>
              <a:buNone/>
            </a:pPr>
            <a:endParaRPr lang="en-AU" dirty="0"/>
          </a:p>
          <a:p>
            <a:pPr marL="0" lvl="0" indent="0" algn="l" rtl="0">
              <a:lnSpc>
                <a:spcPct val="100000"/>
              </a:lnSpc>
              <a:spcBef>
                <a:spcPts val="0"/>
              </a:spcBef>
              <a:spcAft>
                <a:spcPts val="0"/>
              </a:spcAft>
              <a:buClr>
                <a:schemeClr val="dk1"/>
              </a:buClr>
              <a:buSzPts val="1400"/>
              <a:buFont typeface="Calibri"/>
              <a:buNone/>
            </a:pPr>
            <a:r>
              <a:rPr lang="en-AU" dirty="0"/>
              <a:t>This is just the beginning. We have focused on Christian faith leaders in the first instance but intend to be able to expand our offerings to apply similar core suicide prevention, intervention and postvention teaching in a way that is applicable and relevant to other groups of faith and religious leaders in a way that is cohesive with their practices, theology and cultures. </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9: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9:notes"/>
          <p:cNvSpPr txBox="1">
            <a:spLocks noGrp="1"/>
          </p:cNvSpPr>
          <p:nvPr>
            <p:ph type="body" idx="1"/>
          </p:nvPr>
        </p:nvSpPr>
        <p:spPr>
          <a:xfrm>
            <a:off x="695008" y="4387136"/>
            <a:ext cx="5560060" cy="4156234"/>
          </a:xfrm>
          <a:prstGeom prst="rect">
            <a:avLst/>
          </a:prstGeom>
          <a:noFill/>
          <a:ln>
            <a:noFill/>
          </a:ln>
        </p:spPr>
        <p:txBody>
          <a:bodyPr spcFirstLastPara="1" wrap="square" lIns="92475" tIns="92475" rIns="92475" bIns="92475" anchor="t" anchorCtr="0">
            <a:noAutofit/>
          </a:bodyPr>
          <a:lstStyle/>
          <a:p>
            <a:pPr marL="457200" lvl="1" indent="0" algn="l" rtl="0">
              <a:spcBef>
                <a:spcPts val="0"/>
              </a:spcBef>
              <a:spcAft>
                <a:spcPts val="0"/>
              </a:spcAft>
              <a:buClr>
                <a:schemeClr val="dk1"/>
              </a:buClr>
              <a:buSzPts val="1200"/>
              <a:buFont typeface="Calibri"/>
              <a:buNone/>
            </a:pPr>
            <a:r>
              <a:rPr lang="en-AU" dirty="0"/>
              <a:t>Glen</a:t>
            </a:r>
            <a:endParaRPr dirty="0"/>
          </a:p>
        </p:txBody>
      </p:sp>
    </p:spTree>
    <p:extLst>
      <p:ext uri="{BB962C8B-B14F-4D97-AF65-F5344CB8AC3E}">
        <p14:creationId xmlns:p14="http://schemas.microsoft.com/office/powerpoint/2010/main" val="17674386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AU" dirty="0"/>
              <a:t>Glen</a:t>
            </a:r>
          </a:p>
          <a:p>
            <a:pPr marL="0" lvl="0" indent="0" algn="l" rtl="0">
              <a:spcBef>
                <a:spcPts val="0"/>
              </a:spcBef>
              <a:spcAft>
                <a:spcPts val="0"/>
              </a:spcAft>
              <a:buNone/>
            </a:pPr>
            <a:endParaRPr dirty="0"/>
          </a:p>
        </p:txBody>
      </p:sp>
      <p:sp>
        <p:nvSpPr>
          <p:cNvPr id="117" name="Google Shape;11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extLst>
      <p:ext uri="{BB962C8B-B14F-4D97-AF65-F5344CB8AC3E}">
        <p14:creationId xmlns:p14="http://schemas.microsoft.com/office/powerpoint/2010/main" val="252777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6:notes"/>
          <p:cNvSpPr txBox="1">
            <a:spLocks noGrp="1"/>
          </p:cNvSpPr>
          <p:nvPr>
            <p:ph type="body" idx="1"/>
          </p:nvPr>
        </p:nvSpPr>
        <p:spPr>
          <a:xfrm>
            <a:off x="695008" y="4387136"/>
            <a:ext cx="5560060" cy="4156234"/>
          </a:xfrm>
          <a:prstGeom prst="rect">
            <a:avLst/>
          </a:prstGeom>
          <a:noFill/>
          <a:ln>
            <a:noFill/>
          </a:ln>
        </p:spPr>
        <p:txBody>
          <a:bodyPr spcFirstLastPara="1" wrap="square" lIns="92475" tIns="92475" rIns="92475" bIns="92475"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dirty="0" err="1"/>
              <a:t>TEgan</a:t>
            </a:r>
            <a:endParaRPr dirty="0"/>
          </a:p>
        </p:txBody>
      </p:sp>
    </p:spTree>
    <p:extLst>
      <p:ext uri="{BB962C8B-B14F-4D97-AF65-F5344CB8AC3E}">
        <p14:creationId xmlns:p14="http://schemas.microsoft.com/office/powerpoint/2010/main" val="7859166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AU" dirty="0"/>
              <a:t>Tegan </a:t>
            </a:r>
          </a:p>
          <a:p>
            <a:pPr marL="0" lvl="0" indent="0" algn="l" rtl="0">
              <a:lnSpc>
                <a:spcPct val="100000"/>
              </a:lnSpc>
              <a:spcBef>
                <a:spcPts val="0"/>
              </a:spcBef>
              <a:spcAft>
                <a:spcPts val="0"/>
              </a:spcAft>
              <a:buClr>
                <a:schemeClr val="dk1"/>
              </a:buClr>
              <a:buSzPts val="1400"/>
              <a:buFont typeface="Calibri"/>
              <a:buNone/>
            </a:pPr>
            <a:endParaRPr lang="en-GB" dirty="0"/>
          </a:p>
        </p:txBody>
      </p:sp>
      <p:sp>
        <p:nvSpPr>
          <p:cNvPr id="280" name="Google Shape;280;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30</a:t>
            </a:fld>
            <a:endParaRPr/>
          </a:p>
        </p:txBody>
      </p:sp>
    </p:spTree>
    <p:extLst>
      <p:ext uri="{BB962C8B-B14F-4D97-AF65-F5344CB8AC3E}">
        <p14:creationId xmlns:p14="http://schemas.microsoft.com/office/powerpoint/2010/main" val="38761033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1: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11:notes"/>
          <p:cNvSpPr txBox="1">
            <a:spLocks noGrp="1"/>
          </p:cNvSpPr>
          <p:nvPr>
            <p:ph type="body" idx="1"/>
          </p:nvPr>
        </p:nvSpPr>
        <p:spPr>
          <a:xfrm>
            <a:off x="695008" y="4387136"/>
            <a:ext cx="5560060" cy="4156234"/>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Clr>
                <a:schemeClr val="dk1"/>
              </a:buClr>
              <a:buSzPts val="1200"/>
              <a:buFont typeface="Calibri"/>
              <a:buNone/>
            </a:pPr>
            <a:r>
              <a:rPr lang="en-AU" dirty="0"/>
              <a:t>Tegan </a:t>
            </a:r>
            <a:endParaRPr dirty="0"/>
          </a:p>
        </p:txBody>
      </p:sp>
      <p:sp>
        <p:nvSpPr>
          <p:cNvPr id="198" name="Google Shape;198;p11:notes"/>
          <p:cNvSpPr txBox="1">
            <a:spLocks noGrp="1"/>
          </p:cNvSpPr>
          <p:nvPr>
            <p:ph type="sldNum" idx="12"/>
          </p:nvPr>
        </p:nvSpPr>
        <p:spPr>
          <a:xfrm>
            <a:off x="3936768" y="8772668"/>
            <a:ext cx="3011699" cy="461804"/>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31</a:t>
            </a:fld>
            <a:endParaRPr/>
          </a:p>
        </p:txBody>
      </p:sp>
    </p:spTree>
    <p:extLst>
      <p:ext uri="{BB962C8B-B14F-4D97-AF65-F5344CB8AC3E}">
        <p14:creationId xmlns:p14="http://schemas.microsoft.com/office/powerpoint/2010/main" val="32350257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6:notes"/>
          <p:cNvSpPr txBox="1">
            <a:spLocks noGrp="1"/>
          </p:cNvSpPr>
          <p:nvPr>
            <p:ph type="body" idx="1"/>
          </p:nvPr>
        </p:nvSpPr>
        <p:spPr>
          <a:xfrm>
            <a:off x="695008" y="4387136"/>
            <a:ext cx="5560060" cy="4156234"/>
          </a:xfrm>
          <a:prstGeom prst="rect">
            <a:avLst/>
          </a:prstGeom>
          <a:noFill/>
          <a:ln>
            <a:noFill/>
          </a:ln>
        </p:spPr>
        <p:txBody>
          <a:bodyPr spcFirstLastPara="1" wrap="square" lIns="92475" tIns="92475" rIns="92475" bIns="92475"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dirty="0" err="1"/>
              <a:t>TEgan</a:t>
            </a:r>
            <a:endParaRPr dirty="0"/>
          </a:p>
        </p:txBody>
      </p:sp>
    </p:spTree>
    <p:extLst>
      <p:ext uri="{BB962C8B-B14F-4D97-AF65-F5344CB8AC3E}">
        <p14:creationId xmlns:p14="http://schemas.microsoft.com/office/powerpoint/2010/main" val="24361915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6:notes"/>
          <p:cNvSpPr txBox="1">
            <a:spLocks noGrp="1"/>
          </p:cNvSpPr>
          <p:nvPr>
            <p:ph type="body" idx="1"/>
          </p:nvPr>
        </p:nvSpPr>
        <p:spPr>
          <a:xfrm>
            <a:off x="695008" y="4387136"/>
            <a:ext cx="5560060" cy="4156234"/>
          </a:xfrm>
          <a:prstGeom prst="rect">
            <a:avLst/>
          </a:prstGeom>
          <a:noFill/>
          <a:ln>
            <a:noFill/>
          </a:ln>
        </p:spPr>
        <p:txBody>
          <a:bodyPr spcFirstLastPara="1" wrap="square" lIns="92475" tIns="92475" rIns="92475" bIns="92475"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dirty="0" err="1"/>
              <a:t>TEgan</a:t>
            </a:r>
            <a:endParaRPr dirty="0"/>
          </a:p>
        </p:txBody>
      </p:sp>
    </p:spTree>
    <p:extLst>
      <p:ext uri="{BB962C8B-B14F-4D97-AF65-F5344CB8AC3E}">
        <p14:creationId xmlns:p14="http://schemas.microsoft.com/office/powerpoint/2010/main" val="31925289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6:notes"/>
          <p:cNvSpPr txBox="1">
            <a:spLocks noGrp="1"/>
          </p:cNvSpPr>
          <p:nvPr>
            <p:ph type="body" idx="1"/>
          </p:nvPr>
        </p:nvSpPr>
        <p:spPr>
          <a:xfrm>
            <a:off x="695008" y="4387136"/>
            <a:ext cx="5560060" cy="4156234"/>
          </a:xfrm>
          <a:prstGeom prst="rect">
            <a:avLst/>
          </a:prstGeom>
          <a:noFill/>
          <a:ln>
            <a:noFill/>
          </a:ln>
        </p:spPr>
        <p:txBody>
          <a:bodyPr spcFirstLastPara="1" wrap="square" lIns="92475" tIns="92475" rIns="92475" bIns="92475"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dirty="0" err="1"/>
              <a:t>TEgan</a:t>
            </a:r>
            <a:endParaRPr dirty="0"/>
          </a:p>
        </p:txBody>
      </p:sp>
    </p:spTree>
    <p:extLst>
      <p:ext uri="{BB962C8B-B14F-4D97-AF65-F5344CB8AC3E}">
        <p14:creationId xmlns:p14="http://schemas.microsoft.com/office/powerpoint/2010/main" val="13839781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AU" dirty="0"/>
              <a:t>Glen</a:t>
            </a:r>
            <a:endParaRPr dirty="0"/>
          </a:p>
        </p:txBody>
      </p:sp>
      <p:sp>
        <p:nvSpPr>
          <p:cNvPr id="356" name="Google Shape;356;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35</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6:notes"/>
          <p:cNvSpPr txBox="1">
            <a:spLocks noGrp="1"/>
          </p:cNvSpPr>
          <p:nvPr>
            <p:ph type="body" idx="1"/>
          </p:nvPr>
        </p:nvSpPr>
        <p:spPr>
          <a:xfrm>
            <a:off x="695008" y="4387136"/>
            <a:ext cx="5560060" cy="4156234"/>
          </a:xfrm>
          <a:prstGeom prst="rect">
            <a:avLst/>
          </a:prstGeom>
          <a:noFill/>
          <a:ln>
            <a:noFill/>
          </a:ln>
        </p:spPr>
        <p:txBody>
          <a:bodyPr spcFirstLastPara="1" wrap="square" lIns="92475" tIns="92475" rIns="92475" bIns="92475"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Tree>
    <p:extLst>
      <p:ext uri="{BB962C8B-B14F-4D97-AF65-F5344CB8AC3E}">
        <p14:creationId xmlns:p14="http://schemas.microsoft.com/office/powerpoint/2010/main" val="719471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6:notes"/>
          <p:cNvSpPr txBox="1">
            <a:spLocks noGrp="1"/>
          </p:cNvSpPr>
          <p:nvPr>
            <p:ph type="body" idx="1"/>
          </p:nvPr>
        </p:nvSpPr>
        <p:spPr>
          <a:xfrm>
            <a:off x="695008" y="4387136"/>
            <a:ext cx="5560060" cy="4156234"/>
          </a:xfrm>
          <a:prstGeom prst="rect">
            <a:avLst/>
          </a:prstGeom>
          <a:noFill/>
          <a:ln>
            <a:noFill/>
          </a:ln>
        </p:spPr>
        <p:txBody>
          <a:bodyPr spcFirstLastPara="1" wrap="square" lIns="92475" tIns="92475" rIns="92475" bIns="92475"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Tree>
    <p:extLst>
      <p:ext uri="{BB962C8B-B14F-4D97-AF65-F5344CB8AC3E}">
        <p14:creationId xmlns:p14="http://schemas.microsoft.com/office/powerpoint/2010/main" val="879355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6:notes"/>
          <p:cNvSpPr txBox="1">
            <a:spLocks noGrp="1"/>
          </p:cNvSpPr>
          <p:nvPr>
            <p:ph type="body" idx="1"/>
          </p:nvPr>
        </p:nvSpPr>
        <p:spPr>
          <a:xfrm>
            <a:off x="695008" y="4387136"/>
            <a:ext cx="5560060" cy="4156234"/>
          </a:xfrm>
          <a:prstGeom prst="rect">
            <a:avLst/>
          </a:prstGeom>
          <a:noFill/>
          <a:ln>
            <a:noFill/>
          </a:ln>
        </p:spPr>
        <p:txBody>
          <a:bodyPr spcFirstLastPara="1" wrap="square" lIns="92475" tIns="92475" rIns="92475" bIns="92475" anchor="t" anchorCtr="0">
            <a:noAutofit/>
          </a:bodyPr>
          <a:lstStyle/>
          <a:p>
            <a:pPr marL="0" lvl="0" indent="0" algn="l" rtl="0">
              <a:lnSpc>
                <a:spcPct val="100000"/>
              </a:lnSpc>
              <a:spcBef>
                <a:spcPts val="0"/>
              </a:spcBef>
              <a:spcAft>
                <a:spcPts val="0"/>
              </a:spcAft>
              <a:buClr>
                <a:schemeClr val="dk1"/>
              </a:buClr>
              <a:buSzPts val="1400"/>
              <a:buFont typeface="Calibri"/>
              <a:buNone/>
            </a:pPr>
            <a:endParaRPr dirty="0"/>
          </a:p>
        </p:txBody>
      </p:sp>
    </p:spTree>
    <p:extLst>
      <p:ext uri="{BB962C8B-B14F-4D97-AF65-F5344CB8AC3E}">
        <p14:creationId xmlns:p14="http://schemas.microsoft.com/office/powerpoint/2010/main" val="2654609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6:notes"/>
          <p:cNvSpPr txBox="1">
            <a:spLocks noGrp="1"/>
          </p:cNvSpPr>
          <p:nvPr>
            <p:ph type="body" idx="1"/>
          </p:nvPr>
        </p:nvSpPr>
        <p:spPr>
          <a:xfrm>
            <a:off x="695008" y="4387136"/>
            <a:ext cx="5560060" cy="4156234"/>
          </a:xfrm>
          <a:prstGeom prst="rect">
            <a:avLst/>
          </a:prstGeom>
          <a:noFill/>
          <a:ln>
            <a:noFill/>
          </a:ln>
        </p:spPr>
        <p:txBody>
          <a:bodyPr spcFirstLastPara="1" wrap="square" lIns="92475" tIns="92475" rIns="92475" bIns="92475"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dirty="0" err="1"/>
              <a:t>TEgan</a:t>
            </a:r>
            <a:endParaRPr dirty="0"/>
          </a:p>
        </p:txBody>
      </p:sp>
    </p:spTree>
    <p:extLst>
      <p:ext uri="{BB962C8B-B14F-4D97-AF65-F5344CB8AC3E}">
        <p14:creationId xmlns:p14="http://schemas.microsoft.com/office/powerpoint/2010/main" val="2957951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6:notes"/>
          <p:cNvSpPr txBox="1">
            <a:spLocks noGrp="1"/>
          </p:cNvSpPr>
          <p:nvPr>
            <p:ph type="body" idx="1"/>
          </p:nvPr>
        </p:nvSpPr>
        <p:spPr>
          <a:xfrm>
            <a:off x="695008" y="4387136"/>
            <a:ext cx="5560060" cy="4156234"/>
          </a:xfrm>
          <a:prstGeom prst="rect">
            <a:avLst/>
          </a:prstGeom>
          <a:noFill/>
          <a:ln>
            <a:noFill/>
          </a:ln>
        </p:spPr>
        <p:txBody>
          <a:bodyPr spcFirstLastPara="1" wrap="square" lIns="92475" tIns="92475" rIns="92475" bIns="92475"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dirty="0" err="1"/>
              <a:t>TEgan</a:t>
            </a:r>
            <a:endParaRPr dirty="0"/>
          </a:p>
        </p:txBody>
      </p:sp>
    </p:spTree>
    <p:extLst>
      <p:ext uri="{BB962C8B-B14F-4D97-AF65-F5344CB8AC3E}">
        <p14:creationId xmlns:p14="http://schemas.microsoft.com/office/powerpoint/2010/main" val="3296027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6:notes"/>
          <p:cNvSpPr txBox="1">
            <a:spLocks noGrp="1"/>
          </p:cNvSpPr>
          <p:nvPr>
            <p:ph type="body" idx="1"/>
          </p:nvPr>
        </p:nvSpPr>
        <p:spPr>
          <a:xfrm>
            <a:off x="695008" y="4387136"/>
            <a:ext cx="5560060" cy="4156234"/>
          </a:xfrm>
          <a:prstGeom prst="rect">
            <a:avLst/>
          </a:prstGeom>
          <a:noFill/>
          <a:ln>
            <a:noFill/>
          </a:ln>
        </p:spPr>
        <p:txBody>
          <a:bodyPr spcFirstLastPara="1" wrap="square" lIns="92475" tIns="92475" rIns="92475" bIns="92475"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dirty="0" err="1"/>
              <a:t>TEgan</a:t>
            </a:r>
            <a:endParaRPr dirty="0"/>
          </a:p>
        </p:txBody>
      </p:sp>
    </p:spTree>
    <p:extLst>
      <p:ext uri="{BB962C8B-B14F-4D97-AF65-F5344CB8AC3E}">
        <p14:creationId xmlns:p14="http://schemas.microsoft.com/office/powerpoint/2010/main" val="3292951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66D26-EE3F-0347-B3F7-E1DC1B0397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AC9C76-DD45-CC49-9C04-0B446D8071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747397-E2CD-E14C-8A85-1E165834952A}"/>
              </a:ext>
            </a:extLst>
          </p:cNvPr>
          <p:cNvSpPr>
            <a:spLocks noGrp="1"/>
          </p:cNvSpPr>
          <p:nvPr>
            <p:ph type="dt" sz="half" idx="10"/>
          </p:nvPr>
        </p:nvSpPr>
        <p:spPr/>
        <p:txBody>
          <a:bodyPr/>
          <a:lstStyle/>
          <a:p>
            <a:fld id="{4F9C7497-3F10-9B40-8E8A-7134751AF290}" type="datetimeFigureOut">
              <a:rPr lang="en-US" smtClean="0"/>
              <a:t>9/30/2021</a:t>
            </a:fld>
            <a:endParaRPr lang="en-US"/>
          </a:p>
        </p:txBody>
      </p:sp>
      <p:sp>
        <p:nvSpPr>
          <p:cNvPr id="5" name="Footer Placeholder 4">
            <a:extLst>
              <a:ext uri="{FF2B5EF4-FFF2-40B4-BE49-F238E27FC236}">
                <a16:creationId xmlns:a16="http://schemas.microsoft.com/office/drawing/2014/main" id="{8141ADA9-ABA3-DB4C-9483-D5165797FB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5143C-86AC-1447-9B8E-B8F0D5171738}"/>
              </a:ext>
            </a:extLst>
          </p:cNvPr>
          <p:cNvSpPr>
            <a:spLocks noGrp="1"/>
          </p:cNvSpPr>
          <p:nvPr>
            <p:ph type="sldNum" sz="quarter" idx="12"/>
          </p:nvPr>
        </p:nvSpPr>
        <p:spPr/>
        <p:txBody>
          <a:bodyPr/>
          <a:lstStyle/>
          <a:p>
            <a:fld id="{294F4FF1-8F95-7748-AE09-724B815897CB}" type="slidenum">
              <a:rPr lang="en-US" smtClean="0"/>
              <a:t>‹#›</a:t>
            </a:fld>
            <a:endParaRPr lang="en-US"/>
          </a:p>
        </p:txBody>
      </p:sp>
    </p:spTree>
    <p:extLst>
      <p:ext uri="{BB962C8B-B14F-4D97-AF65-F5344CB8AC3E}">
        <p14:creationId xmlns:p14="http://schemas.microsoft.com/office/powerpoint/2010/main" val="3512833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D8863-C722-A947-9049-E454818349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B182A3-8F30-7646-8DD4-0C2D74598A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6F4488-B898-CF42-AF66-6CE2430F7059}"/>
              </a:ext>
            </a:extLst>
          </p:cNvPr>
          <p:cNvSpPr>
            <a:spLocks noGrp="1"/>
          </p:cNvSpPr>
          <p:nvPr>
            <p:ph type="dt" sz="half" idx="10"/>
          </p:nvPr>
        </p:nvSpPr>
        <p:spPr/>
        <p:txBody>
          <a:bodyPr/>
          <a:lstStyle/>
          <a:p>
            <a:fld id="{4F9C7497-3F10-9B40-8E8A-7134751AF290}" type="datetimeFigureOut">
              <a:rPr lang="en-US" smtClean="0"/>
              <a:t>9/30/2021</a:t>
            </a:fld>
            <a:endParaRPr lang="en-US"/>
          </a:p>
        </p:txBody>
      </p:sp>
      <p:sp>
        <p:nvSpPr>
          <p:cNvPr id="5" name="Footer Placeholder 4">
            <a:extLst>
              <a:ext uri="{FF2B5EF4-FFF2-40B4-BE49-F238E27FC236}">
                <a16:creationId xmlns:a16="http://schemas.microsoft.com/office/drawing/2014/main" id="{CC6508BF-8E47-8E46-80FA-77E1DA07A2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72DEC8-F399-1948-9927-DD46DB7C494C}"/>
              </a:ext>
            </a:extLst>
          </p:cNvPr>
          <p:cNvSpPr>
            <a:spLocks noGrp="1"/>
          </p:cNvSpPr>
          <p:nvPr>
            <p:ph type="sldNum" sz="quarter" idx="12"/>
          </p:nvPr>
        </p:nvSpPr>
        <p:spPr/>
        <p:txBody>
          <a:bodyPr/>
          <a:lstStyle/>
          <a:p>
            <a:fld id="{294F4FF1-8F95-7748-AE09-724B815897CB}" type="slidenum">
              <a:rPr lang="en-US" smtClean="0"/>
              <a:t>‹#›</a:t>
            </a:fld>
            <a:endParaRPr lang="en-US"/>
          </a:p>
        </p:txBody>
      </p:sp>
    </p:spTree>
    <p:extLst>
      <p:ext uri="{BB962C8B-B14F-4D97-AF65-F5344CB8AC3E}">
        <p14:creationId xmlns:p14="http://schemas.microsoft.com/office/powerpoint/2010/main" val="1033978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0CD3F7-68D0-E44A-BF3A-83C476B0ABA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EF93CB-08AB-2C40-9AE5-D4A8C06EF5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63513-0959-6F4E-A503-D998B6BF0FA2}"/>
              </a:ext>
            </a:extLst>
          </p:cNvPr>
          <p:cNvSpPr>
            <a:spLocks noGrp="1"/>
          </p:cNvSpPr>
          <p:nvPr>
            <p:ph type="dt" sz="half" idx="10"/>
          </p:nvPr>
        </p:nvSpPr>
        <p:spPr/>
        <p:txBody>
          <a:bodyPr/>
          <a:lstStyle/>
          <a:p>
            <a:fld id="{4F9C7497-3F10-9B40-8E8A-7134751AF290}" type="datetimeFigureOut">
              <a:rPr lang="en-US" smtClean="0"/>
              <a:t>9/30/2021</a:t>
            </a:fld>
            <a:endParaRPr lang="en-US"/>
          </a:p>
        </p:txBody>
      </p:sp>
      <p:sp>
        <p:nvSpPr>
          <p:cNvPr id="5" name="Footer Placeholder 4">
            <a:extLst>
              <a:ext uri="{FF2B5EF4-FFF2-40B4-BE49-F238E27FC236}">
                <a16:creationId xmlns:a16="http://schemas.microsoft.com/office/drawing/2014/main" id="{834BAE17-5715-454C-A474-44CBBBC375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40F55F-4150-6148-A086-D9205DA87671}"/>
              </a:ext>
            </a:extLst>
          </p:cNvPr>
          <p:cNvSpPr>
            <a:spLocks noGrp="1"/>
          </p:cNvSpPr>
          <p:nvPr>
            <p:ph type="sldNum" sz="quarter" idx="12"/>
          </p:nvPr>
        </p:nvSpPr>
        <p:spPr/>
        <p:txBody>
          <a:bodyPr/>
          <a:lstStyle/>
          <a:p>
            <a:fld id="{294F4FF1-8F95-7748-AE09-724B815897CB}" type="slidenum">
              <a:rPr lang="en-US" smtClean="0"/>
              <a:t>‹#›</a:t>
            </a:fld>
            <a:endParaRPr lang="en-US"/>
          </a:p>
        </p:txBody>
      </p:sp>
    </p:spTree>
    <p:extLst>
      <p:ext uri="{BB962C8B-B14F-4D97-AF65-F5344CB8AC3E}">
        <p14:creationId xmlns:p14="http://schemas.microsoft.com/office/powerpoint/2010/main" val="2445478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0" name="Google Shape;20;p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800"/>
              <a:buFont typeface="Source Sans Pro SemiBold"/>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 name="Google Shape;21;p27"/>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17500" algn="l">
              <a:lnSpc>
                <a:spcPct val="100000"/>
              </a:lnSpc>
              <a:spcBef>
                <a:spcPts val="2133"/>
              </a:spcBef>
              <a:spcAft>
                <a:spcPts val="0"/>
              </a:spcAft>
              <a:buClr>
                <a:schemeClr val="dk1"/>
              </a:buClr>
              <a:buSzPts val="1400"/>
              <a:buChar char="○"/>
              <a:defRPr/>
            </a:lvl2pPr>
            <a:lvl3pPr marL="1371600" lvl="2" indent="-317500" algn="l">
              <a:lnSpc>
                <a:spcPct val="100000"/>
              </a:lnSpc>
              <a:spcBef>
                <a:spcPts val="2133"/>
              </a:spcBef>
              <a:spcAft>
                <a:spcPts val="0"/>
              </a:spcAft>
              <a:buClr>
                <a:schemeClr val="dk1"/>
              </a:buClr>
              <a:buSzPts val="1400"/>
              <a:buChar char="■"/>
              <a:defRPr/>
            </a:lvl3pPr>
            <a:lvl4pPr marL="1828800" lvl="3" indent="-317500" algn="l">
              <a:lnSpc>
                <a:spcPct val="100000"/>
              </a:lnSpc>
              <a:spcBef>
                <a:spcPts val="2133"/>
              </a:spcBef>
              <a:spcAft>
                <a:spcPts val="0"/>
              </a:spcAft>
              <a:buClr>
                <a:schemeClr val="dk1"/>
              </a:buClr>
              <a:buSzPts val="1400"/>
              <a:buChar char="●"/>
              <a:defRPr/>
            </a:lvl4pPr>
            <a:lvl5pPr marL="2286000" lvl="4" indent="-317500" algn="l">
              <a:lnSpc>
                <a:spcPct val="100000"/>
              </a:lnSpc>
              <a:spcBef>
                <a:spcPts val="2133"/>
              </a:spcBef>
              <a:spcAft>
                <a:spcPts val="0"/>
              </a:spcAft>
              <a:buClr>
                <a:schemeClr val="dk1"/>
              </a:buClr>
              <a:buSzPts val="1400"/>
              <a:buChar char="○"/>
              <a:defRPr/>
            </a:lvl5pPr>
            <a:lvl6pPr marL="2743200" lvl="5" indent="-317500" algn="l">
              <a:lnSpc>
                <a:spcPct val="100000"/>
              </a:lnSpc>
              <a:spcBef>
                <a:spcPts val="2133"/>
              </a:spcBef>
              <a:spcAft>
                <a:spcPts val="0"/>
              </a:spcAft>
              <a:buClr>
                <a:schemeClr val="dk1"/>
              </a:buClr>
              <a:buSzPts val="1400"/>
              <a:buChar char="■"/>
              <a:defRPr/>
            </a:lvl6pPr>
            <a:lvl7pPr marL="3200400" lvl="6" indent="-317500" algn="l">
              <a:lnSpc>
                <a:spcPct val="100000"/>
              </a:lnSpc>
              <a:spcBef>
                <a:spcPts val="2133"/>
              </a:spcBef>
              <a:spcAft>
                <a:spcPts val="0"/>
              </a:spcAft>
              <a:buClr>
                <a:schemeClr val="dk1"/>
              </a:buClr>
              <a:buSzPts val="1400"/>
              <a:buChar char="●"/>
              <a:defRPr/>
            </a:lvl7pPr>
            <a:lvl8pPr marL="3657600" lvl="7" indent="-317500" algn="l">
              <a:lnSpc>
                <a:spcPct val="100000"/>
              </a:lnSpc>
              <a:spcBef>
                <a:spcPts val="2133"/>
              </a:spcBef>
              <a:spcAft>
                <a:spcPts val="0"/>
              </a:spcAft>
              <a:buClr>
                <a:schemeClr val="dk1"/>
              </a:buClr>
              <a:buSzPts val="1400"/>
              <a:buChar char="○"/>
              <a:defRPr/>
            </a:lvl8pPr>
            <a:lvl9pPr marL="4114800" lvl="8" indent="-317500" algn="l">
              <a:lnSpc>
                <a:spcPct val="100000"/>
              </a:lnSpc>
              <a:spcBef>
                <a:spcPts val="2133"/>
              </a:spcBef>
              <a:spcAft>
                <a:spcPts val="2133"/>
              </a:spcAft>
              <a:buClr>
                <a:schemeClr val="dk1"/>
              </a:buClr>
              <a:buSzPts val="1400"/>
              <a:buChar char="■"/>
              <a:defRPr/>
            </a:lvl9pPr>
          </a:lstStyle>
          <a:p>
            <a:endParaRPr/>
          </a:p>
        </p:txBody>
      </p:sp>
      <p:sp>
        <p:nvSpPr>
          <p:cNvPr id="22" name="Google Shape;22;p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888888"/>
              </a:buClr>
              <a:buSzPts val="1200"/>
              <a:buFont typeface="Source Sans Pro Light"/>
              <a:buNone/>
              <a:defRPr sz="1200" b="0" i="0" u="none" strike="noStrike" cap="none">
                <a:solidFill>
                  <a:srgbClr val="888888"/>
                </a:solidFill>
                <a:latin typeface="Source Sans Pro Light"/>
                <a:ea typeface="Source Sans Pro Light"/>
                <a:cs typeface="Source Sans Pro Light"/>
                <a:sym typeface="Source Sans Pro Light"/>
              </a:defRPr>
            </a:lvl1pPr>
            <a:lvl2pPr marL="0" marR="0" lvl="1" indent="0" algn="r">
              <a:lnSpc>
                <a:spcPct val="100000"/>
              </a:lnSpc>
              <a:spcBef>
                <a:spcPts val="0"/>
              </a:spcBef>
              <a:spcAft>
                <a:spcPts val="0"/>
              </a:spcAft>
              <a:buClr>
                <a:srgbClr val="888888"/>
              </a:buClr>
              <a:buSzPts val="1200"/>
              <a:buFont typeface="Source Sans Pro Light"/>
              <a:buNone/>
              <a:defRPr sz="1200" b="0" i="0" u="none" strike="noStrike" cap="none">
                <a:solidFill>
                  <a:srgbClr val="888888"/>
                </a:solidFill>
                <a:latin typeface="Source Sans Pro Light"/>
                <a:ea typeface="Source Sans Pro Light"/>
                <a:cs typeface="Source Sans Pro Light"/>
                <a:sym typeface="Source Sans Pro Light"/>
              </a:defRPr>
            </a:lvl2pPr>
            <a:lvl3pPr marL="0" marR="0" lvl="2" indent="0" algn="r">
              <a:lnSpc>
                <a:spcPct val="100000"/>
              </a:lnSpc>
              <a:spcBef>
                <a:spcPts val="0"/>
              </a:spcBef>
              <a:spcAft>
                <a:spcPts val="0"/>
              </a:spcAft>
              <a:buClr>
                <a:srgbClr val="888888"/>
              </a:buClr>
              <a:buSzPts val="1200"/>
              <a:buFont typeface="Source Sans Pro Light"/>
              <a:buNone/>
              <a:defRPr sz="1200" b="0" i="0" u="none" strike="noStrike" cap="none">
                <a:solidFill>
                  <a:srgbClr val="888888"/>
                </a:solidFill>
                <a:latin typeface="Source Sans Pro Light"/>
                <a:ea typeface="Source Sans Pro Light"/>
                <a:cs typeface="Source Sans Pro Light"/>
                <a:sym typeface="Source Sans Pro Light"/>
              </a:defRPr>
            </a:lvl3pPr>
            <a:lvl4pPr marL="0" marR="0" lvl="3" indent="0" algn="r">
              <a:lnSpc>
                <a:spcPct val="100000"/>
              </a:lnSpc>
              <a:spcBef>
                <a:spcPts val="0"/>
              </a:spcBef>
              <a:spcAft>
                <a:spcPts val="0"/>
              </a:spcAft>
              <a:buClr>
                <a:srgbClr val="888888"/>
              </a:buClr>
              <a:buSzPts val="1200"/>
              <a:buFont typeface="Source Sans Pro Light"/>
              <a:buNone/>
              <a:defRPr sz="1200" b="0" i="0" u="none" strike="noStrike" cap="none">
                <a:solidFill>
                  <a:srgbClr val="888888"/>
                </a:solidFill>
                <a:latin typeface="Source Sans Pro Light"/>
                <a:ea typeface="Source Sans Pro Light"/>
                <a:cs typeface="Source Sans Pro Light"/>
                <a:sym typeface="Source Sans Pro Light"/>
              </a:defRPr>
            </a:lvl4pPr>
            <a:lvl5pPr marL="0" marR="0" lvl="4" indent="0" algn="r">
              <a:lnSpc>
                <a:spcPct val="100000"/>
              </a:lnSpc>
              <a:spcBef>
                <a:spcPts val="0"/>
              </a:spcBef>
              <a:spcAft>
                <a:spcPts val="0"/>
              </a:spcAft>
              <a:buClr>
                <a:srgbClr val="888888"/>
              </a:buClr>
              <a:buSzPts val="1200"/>
              <a:buFont typeface="Source Sans Pro Light"/>
              <a:buNone/>
              <a:defRPr sz="1200" b="0" i="0" u="none" strike="noStrike" cap="none">
                <a:solidFill>
                  <a:srgbClr val="888888"/>
                </a:solidFill>
                <a:latin typeface="Source Sans Pro Light"/>
                <a:ea typeface="Source Sans Pro Light"/>
                <a:cs typeface="Source Sans Pro Light"/>
                <a:sym typeface="Source Sans Pro Light"/>
              </a:defRPr>
            </a:lvl5pPr>
            <a:lvl6pPr marL="0" marR="0" lvl="5" indent="0" algn="r">
              <a:lnSpc>
                <a:spcPct val="100000"/>
              </a:lnSpc>
              <a:spcBef>
                <a:spcPts val="0"/>
              </a:spcBef>
              <a:spcAft>
                <a:spcPts val="0"/>
              </a:spcAft>
              <a:buClr>
                <a:srgbClr val="888888"/>
              </a:buClr>
              <a:buSzPts val="1200"/>
              <a:buFont typeface="Source Sans Pro Light"/>
              <a:buNone/>
              <a:defRPr sz="1200" b="0" i="0" u="none" strike="noStrike" cap="none">
                <a:solidFill>
                  <a:srgbClr val="888888"/>
                </a:solidFill>
                <a:latin typeface="Source Sans Pro Light"/>
                <a:ea typeface="Source Sans Pro Light"/>
                <a:cs typeface="Source Sans Pro Light"/>
                <a:sym typeface="Source Sans Pro Light"/>
              </a:defRPr>
            </a:lvl6pPr>
            <a:lvl7pPr marL="0" marR="0" lvl="6" indent="0" algn="r">
              <a:lnSpc>
                <a:spcPct val="100000"/>
              </a:lnSpc>
              <a:spcBef>
                <a:spcPts val="0"/>
              </a:spcBef>
              <a:spcAft>
                <a:spcPts val="0"/>
              </a:spcAft>
              <a:buClr>
                <a:srgbClr val="888888"/>
              </a:buClr>
              <a:buSzPts val="1200"/>
              <a:buFont typeface="Source Sans Pro Light"/>
              <a:buNone/>
              <a:defRPr sz="1200" b="0" i="0" u="none" strike="noStrike" cap="none">
                <a:solidFill>
                  <a:srgbClr val="888888"/>
                </a:solidFill>
                <a:latin typeface="Source Sans Pro Light"/>
                <a:ea typeface="Source Sans Pro Light"/>
                <a:cs typeface="Source Sans Pro Light"/>
                <a:sym typeface="Source Sans Pro Light"/>
              </a:defRPr>
            </a:lvl7pPr>
            <a:lvl8pPr marL="0" marR="0" lvl="7" indent="0" algn="r">
              <a:lnSpc>
                <a:spcPct val="100000"/>
              </a:lnSpc>
              <a:spcBef>
                <a:spcPts val="0"/>
              </a:spcBef>
              <a:spcAft>
                <a:spcPts val="0"/>
              </a:spcAft>
              <a:buClr>
                <a:srgbClr val="888888"/>
              </a:buClr>
              <a:buSzPts val="1200"/>
              <a:buFont typeface="Source Sans Pro Light"/>
              <a:buNone/>
              <a:defRPr sz="1200" b="0" i="0" u="none" strike="noStrike" cap="none">
                <a:solidFill>
                  <a:srgbClr val="888888"/>
                </a:solidFill>
                <a:latin typeface="Source Sans Pro Light"/>
                <a:ea typeface="Source Sans Pro Light"/>
                <a:cs typeface="Source Sans Pro Light"/>
                <a:sym typeface="Source Sans Pro Light"/>
              </a:defRPr>
            </a:lvl8pPr>
            <a:lvl9pPr marL="0" marR="0" lvl="8" indent="0" algn="r">
              <a:lnSpc>
                <a:spcPct val="100000"/>
              </a:lnSpc>
              <a:spcBef>
                <a:spcPts val="0"/>
              </a:spcBef>
              <a:spcAft>
                <a:spcPts val="0"/>
              </a:spcAft>
              <a:buClr>
                <a:srgbClr val="888888"/>
              </a:buClr>
              <a:buSzPts val="1200"/>
              <a:buFont typeface="Source Sans Pro Light"/>
              <a:buNone/>
              <a:defRPr sz="1200" b="0" i="0" u="none" strike="noStrike" cap="none">
                <a:solidFill>
                  <a:srgbClr val="888888"/>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00877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C38EB-1893-6241-8586-AEBA0693F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627E06-9F48-C74B-8F17-F5C0B96A85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3EAE80-DE4C-084B-A98E-66E690FECDC6}"/>
              </a:ext>
            </a:extLst>
          </p:cNvPr>
          <p:cNvSpPr>
            <a:spLocks noGrp="1"/>
          </p:cNvSpPr>
          <p:nvPr>
            <p:ph type="dt" sz="half" idx="10"/>
          </p:nvPr>
        </p:nvSpPr>
        <p:spPr/>
        <p:txBody>
          <a:bodyPr/>
          <a:lstStyle/>
          <a:p>
            <a:fld id="{4F9C7497-3F10-9B40-8E8A-7134751AF290}" type="datetimeFigureOut">
              <a:rPr lang="en-US" smtClean="0"/>
              <a:t>9/30/2021</a:t>
            </a:fld>
            <a:endParaRPr lang="en-US"/>
          </a:p>
        </p:txBody>
      </p:sp>
      <p:sp>
        <p:nvSpPr>
          <p:cNvPr id="5" name="Footer Placeholder 4">
            <a:extLst>
              <a:ext uri="{FF2B5EF4-FFF2-40B4-BE49-F238E27FC236}">
                <a16:creationId xmlns:a16="http://schemas.microsoft.com/office/drawing/2014/main" id="{9ED7978A-5907-744E-AF13-D79D09216E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F3FAB1-E7D5-F046-91B4-046E14CC3F08}"/>
              </a:ext>
            </a:extLst>
          </p:cNvPr>
          <p:cNvSpPr>
            <a:spLocks noGrp="1"/>
          </p:cNvSpPr>
          <p:nvPr>
            <p:ph type="sldNum" sz="quarter" idx="12"/>
          </p:nvPr>
        </p:nvSpPr>
        <p:spPr/>
        <p:txBody>
          <a:bodyPr/>
          <a:lstStyle/>
          <a:p>
            <a:fld id="{294F4FF1-8F95-7748-AE09-724B815897CB}" type="slidenum">
              <a:rPr lang="en-US" smtClean="0"/>
              <a:t>‹#›</a:t>
            </a:fld>
            <a:endParaRPr lang="en-US"/>
          </a:p>
        </p:txBody>
      </p:sp>
    </p:spTree>
    <p:extLst>
      <p:ext uri="{BB962C8B-B14F-4D97-AF65-F5344CB8AC3E}">
        <p14:creationId xmlns:p14="http://schemas.microsoft.com/office/powerpoint/2010/main" val="2052314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8A058-44D4-AC4D-952C-479ED4A3F2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A4B6EC-D2BE-7049-85EF-E096D188EC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6B62F4-A166-C342-BA1C-4DF34BB50DBF}"/>
              </a:ext>
            </a:extLst>
          </p:cNvPr>
          <p:cNvSpPr>
            <a:spLocks noGrp="1"/>
          </p:cNvSpPr>
          <p:nvPr>
            <p:ph type="dt" sz="half" idx="10"/>
          </p:nvPr>
        </p:nvSpPr>
        <p:spPr/>
        <p:txBody>
          <a:bodyPr/>
          <a:lstStyle/>
          <a:p>
            <a:fld id="{4F9C7497-3F10-9B40-8E8A-7134751AF290}" type="datetimeFigureOut">
              <a:rPr lang="en-US" smtClean="0"/>
              <a:t>9/30/2021</a:t>
            </a:fld>
            <a:endParaRPr lang="en-US"/>
          </a:p>
        </p:txBody>
      </p:sp>
      <p:sp>
        <p:nvSpPr>
          <p:cNvPr id="5" name="Footer Placeholder 4">
            <a:extLst>
              <a:ext uri="{FF2B5EF4-FFF2-40B4-BE49-F238E27FC236}">
                <a16:creationId xmlns:a16="http://schemas.microsoft.com/office/drawing/2014/main" id="{1006A47D-F781-DF44-B60D-AFE0F51966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B928C8-3A9D-FB40-B8FE-7B293CC18155}"/>
              </a:ext>
            </a:extLst>
          </p:cNvPr>
          <p:cNvSpPr>
            <a:spLocks noGrp="1"/>
          </p:cNvSpPr>
          <p:nvPr>
            <p:ph type="sldNum" sz="quarter" idx="12"/>
          </p:nvPr>
        </p:nvSpPr>
        <p:spPr/>
        <p:txBody>
          <a:bodyPr/>
          <a:lstStyle/>
          <a:p>
            <a:fld id="{294F4FF1-8F95-7748-AE09-724B815897CB}" type="slidenum">
              <a:rPr lang="en-US" smtClean="0"/>
              <a:t>‹#›</a:t>
            </a:fld>
            <a:endParaRPr lang="en-US"/>
          </a:p>
        </p:txBody>
      </p:sp>
    </p:spTree>
    <p:extLst>
      <p:ext uri="{BB962C8B-B14F-4D97-AF65-F5344CB8AC3E}">
        <p14:creationId xmlns:p14="http://schemas.microsoft.com/office/powerpoint/2010/main" val="3796309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79D84-63EC-FB4F-AC6A-C144D0C7BA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2283B1-C808-2E43-82E1-8255F92B10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A518D8-C716-B747-B77A-46BCD30607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6260F4-506B-104D-8358-0C1EDB1CFB2C}"/>
              </a:ext>
            </a:extLst>
          </p:cNvPr>
          <p:cNvSpPr>
            <a:spLocks noGrp="1"/>
          </p:cNvSpPr>
          <p:nvPr>
            <p:ph type="dt" sz="half" idx="10"/>
          </p:nvPr>
        </p:nvSpPr>
        <p:spPr/>
        <p:txBody>
          <a:bodyPr/>
          <a:lstStyle/>
          <a:p>
            <a:fld id="{4F9C7497-3F10-9B40-8E8A-7134751AF290}" type="datetimeFigureOut">
              <a:rPr lang="en-US" smtClean="0"/>
              <a:t>9/30/2021</a:t>
            </a:fld>
            <a:endParaRPr lang="en-US"/>
          </a:p>
        </p:txBody>
      </p:sp>
      <p:sp>
        <p:nvSpPr>
          <p:cNvPr id="6" name="Footer Placeholder 5">
            <a:extLst>
              <a:ext uri="{FF2B5EF4-FFF2-40B4-BE49-F238E27FC236}">
                <a16:creationId xmlns:a16="http://schemas.microsoft.com/office/drawing/2014/main" id="{5C87F552-6415-0F47-9CB7-464C453A92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3A37D0-4BAB-B043-B153-39C2398554BF}"/>
              </a:ext>
            </a:extLst>
          </p:cNvPr>
          <p:cNvSpPr>
            <a:spLocks noGrp="1"/>
          </p:cNvSpPr>
          <p:nvPr>
            <p:ph type="sldNum" sz="quarter" idx="12"/>
          </p:nvPr>
        </p:nvSpPr>
        <p:spPr/>
        <p:txBody>
          <a:bodyPr/>
          <a:lstStyle/>
          <a:p>
            <a:fld id="{294F4FF1-8F95-7748-AE09-724B815897CB}" type="slidenum">
              <a:rPr lang="en-US" smtClean="0"/>
              <a:t>‹#›</a:t>
            </a:fld>
            <a:endParaRPr lang="en-US"/>
          </a:p>
        </p:txBody>
      </p:sp>
    </p:spTree>
    <p:extLst>
      <p:ext uri="{BB962C8B-B14F-4D97-AF65-F5344CB8AC3E}">
        <p14:creationId xmlns:p14="http://schemas.microsoft.com/office/powerpoint/2010/main" val="3517701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A6E67-6984-2546-A0F9-9A2E14D87F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76F7B0-4FBF-6042-AF8C-AE3F584D67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0973B3-EB7E-CE47-8E8B-F27C2D006B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FC4529-1F84-C54D-B527-D25E252C6C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4A1BC2-E806-784E-97CB-5D2A79A850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6B3CC5-0715-8A4B-A09F-D50D3ADC68F0}"/>
              </a:ext>
            </a:extLst>
          </p:cNvPr>
          <p:cNvSpPr>
            <a:spLocks noGrp="1"/>
          </p:cNvSpPr>
          <p:nvPr>
            <p:ph type="dt" sz="half" idx="10"/>
          </p:nvPr>
        </p:nvSpPr>
        <p:spPr/>
        <p:txBody>
          <a:bodyPr/>
          <a:lstStyle/>
          <a:p>
            <a:fld id="{4F9C7497-3F10-9B40-8E8A-7134751AF290}" type="datetimeFigureOut">
              <a:rPr lang="en-US" smtClean="0"/>
              <a:t>9/30/2021</a:t>
            </a:fld>
            <a:endParaRPr lang="en-US"/>
          </a:p>
        </p:txBody>
      </p:sp>
      <p:sp>
        <p:nvSpPr>
          <p:cNvPr id="8" name="Footer Placeholder 7">
            <a:extLst>
              <a:ext uri="{FF2B5EF4-FFF2-40B4-BE49-F238E27FC236}">
                <a16:creationId xmlns:a16="http://schemas.microsoft.com/office/drawing/2014/main" id="{783B3E61-AD8F-1D40-A00C-7ACE45F82A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71664A-4C77-8F4F-A896-24D82064BE50}"/>
              </a:ext>
            </a:extLst>
          </p:cNvPr>
          <p:cNvSpPr>
            <a:spLocks noGrp="1"/>
          </p:cNvSpPr>
          <p:nvPr>
            <p:ph type="sldNum" sz="quarter" idx="12"/>
          </p:nvPr>
        </p:nvSpPr>
        <p:spPr/>
        <p:txBody>
          <a:bodyPr/>
          <a:lstStyle/>
          <a:p>
            <a:fld id="{294F4FF1-8F95-7748-AE09-724B815897CB}" type="slidenum">
              <a:rPr lang="en-US" smtClean="0"/>
              <a:t>‹#›</a:t>
            </a:fld>
            <a:endParaRPr lang="en-US"/>
          </a:p>
        </p:txBody>
      </p:sp>
    </p:spTree>
    <p:extLst>
      <p:ext uri="{BB962C8B-B14F-4D97-AF65-F5344CB8AC3E}">
        <p14:creationId xmlns:p14="http://schemas.microsoft.com/office/powerpoint/2010/main" val="1893191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CBA61-27C1-B247-BDF7-1209E3E063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E0F2F6-9EEB-DE46-87D1-2EA6D37C0F25}"/>
              </a:ext>
            </a:extLst>
          </p:cNvPr>
          <p:cNvSpPr>
            <a:spLocks noGrp="1"/>
          </p:cNvSpPr>
          <p:nvPr>
            <p:ph type="dt" sz="half" idx="10"/>
          </p:nvPr>
        </p:nvSpPr>
        <p:spPr/>
        <p:txBody>
          <a:bodyPr/>
          <a:lstStyle/>
          <a:p>
            <a:fld id="{4F9C7497-3F10-9B40-8E8A-7134751AF290}" type="datetimeFigureOut">
              <a:rPr lang="en-US" smtClean="0"/>
              <a:t>9/30/2021</a:t>
            </a:fld>
            <a:endParaRPr lang="en-US"/>
          </a:p>
        </p:txBody>
      </p:sp>
      <p:sp>
        <p:nvSpPr>
          <p:cNvPr id="4" name="Footer Placeholder 3">
            <a:extLst>
              <a:ext uri="{FF2B5EF4-FFF2-40B4-BE49-F238E27FC236}">
                <a16:creationId xmlns:a16="http://schemas.microsoft.com/office/drawing/2014/main" id="{F82B7F66-7B21-7E4E-B5F6-8C370081A1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393CA3-B3F8-074A-B312-0DEDE511BE87}"/>
              </a:ext>
            </a:extLst>
          </p:cNvPr>
          <p:cNvSpPr>
            <a:spLocks noGrp="1"/>
          </p:cNvSpPr>
          <p:nvPr>
            <p:ph type="sldNum" sz="quarter" idx="12"/>
          </p:nvPr>
        </p:nvSpPr>
        <p:spPr/>
        <p:txBody>
          <a:bodyPr/>
          <a:lstStyle/>
          <a:p>
            <a:fld id="{294F4FF1-8F95-7748-AE09-724B815897CB}" type="slidenum">
              <a:rPr lang="en-US" smtClean="0"/>
              <a:t>‹#›</a:t>
            </a:fld>
            <a:endParaRPr lang="en-US"/>
          </a:p>
        </p:txBody>
      </p:sp>
    </p:spTree>
    <p:extLst>
      <p:ext uri="{BB962C8B-B14F-4D97-AF65-F5344CB8AC3E}">
        <p14:creationId xmlns:p14="http://schemas.microsoft.com/office/powerpoint/2010/main" val="14409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08342E-598E-B34E-82FA-EA24A68BC16C}"/>
              </a:ext>
            </a:extLst>
          </p:cNvPr>
          <p:cNvSpPr>
            <a:spLocks noGrp="1"/>
          </p:cNvSpPr>
          <p:nvPr>
            <p:ph type="dt" sz="half" idx="10"/>
          </p:nvPr>
        </p:nvSpPr>
        <p:spPr/>
        <p:txBody>
          <a:bodyPr/>
          <a:lstStyle/>
          <a:p>
            <a:fld id="{4F9C7497-3F10-9B40-8E8A-7134751AF290}" type="datetimeFigureOut">
              <a:rPr lang="en-US" smtClean="0"/>
              <a:t>9/30/2021</a:t>
            </a:fld>
            <a:endParaRPr lang="en-US"/>
          </a:p>
        </p:txBody>
      </p:sp>
      <p:sp>
        <p:nvSpPr>
          <p:cNvPr id="3" name="Footer Placeholder 2">
            <a:extLst>
              <a:ext uri="{FF2B5EF4-FFF2-40B4-BE49-F238E27FC236}">
                <a16:creationId xmlns:a16="http://schemas.microsoft.com/office/drawing/2014/main" id="{3FA62E24-2743-9045-86B9-750B6C72C6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D761E4-9A97-BF49-9ED6-854C844B7E0B}"/>
              </a:ext>
            </a:extLst>
          </p:cNvPr>
          <p:cNvSpPr>
            <a:spLocks noGrp="1"/>
          </p:cNvSpPr>
          <p:nvPr>
            <p:ph type="sldNum" sz="quarter" idx="12"/>
          </p:nvPr>
        </p:nvSpPr>
        <p:spPr/>
        <p:txBody>
          <a:bodyPr/>
          <a:lstStyle/>
          <a:p>
            <a:fld id="{294F4FF1-8F95-7748-AE09-724B815897CB}" type="slidenum">
              <a:rPr lang="en-US" smtClean="0"/>
              <a:t>‹#›</a:t>
            </a:fld>
            <a:endParaRPr lang="en-US"/>
          </a:p>
        </p:txBody>
      </p:sp>
    </p:spTree>
    <p:extLst>
      <p:ext uri="{BB962C8B-B14F-4D97-AF65-F5344CB8AC3E}">
        <p14:creationId xmlns:p14="http://schemas.microsoft.com/office/powerpoint/2010/main" val="2940582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0B7C8-0B6C-F343-BC9C-A590F2AEE8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359C4D-8813-D54A-99E1-4507AAB029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CD87E3-E98C-434E-8D60-9A0969DF8A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418122-7E08-CE40-96FC-F394CD6F447E}"/>
              </a:ext>
            </a:extLst>
          </p:cNvPr>
          <p:cNvSpPr>
            <a:spLocks noGrp="1"/>
          </p:cNvSpPr>
          <p:nvPr>
            <p:ph type="dt" sz="half" idx="10"/>
          </p:nvPr>
        </p:nvSpPr>
        <p:spPr/>
        <p:txBody>
          <a:bodyPr/>
          <a:lstStyle/>
          <a:p>
            <a:fld id="{4F9C7497-3F10-9B40-8E8A-7134751AF290}" type="datetimeFigureOut">
              <a:rPr lang="en-US" smtClean="0"/>
              <a:t>9/30/2021</a:t>
            </a:fld>
            <a:endParaRPr lang="en-US"/>
          </a:p>
        </p:txBody>
      </p:sp>
      <p:sp>
        <p:nvSpPr>
          <p:cNvPr id="6" name="Footer Placeholder 5">
            <a:extLst>
              <a:ext uri="{FF2B5EF4-FFF2-40B4-BE49-F238E27FC236}">
                <a16:creationId xmlns:a16="http://schemas.microsoft.com/office/drawing/2014/main" id="{B223629F-65B0-B046-82BF-BA3BC88D5F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0145C-148F-B349-8623-C5A9B5AF81A4}"/>
              </a:ext>
            </a:extLst>
          </p:cNvPr>
          <p:cNvSpPr>
            <a:spLocks noGrp="1"/>
          </p:cNvSpPr>
          <p:nvPr>
            <p:ph type="sldNum" sz="quarter" idx="12"/>
          </p:nvPr>
        </p:nvSpPr>
        <p:spPr/>
        <p:txBody>
          <a:bodyPr/>
          <a:lstStyle/>
          <a:p>
            <a:fld id="{294F4FF1-8F95-7748-AE09-724B815897CB}" type="slidenum">
              <a:rPr lang="en-US" smtClean="0"/>
              <a:t>‹#›</a:t>
            </a:fld>
            <a:endParaRPr lang="en-US"/>
          </a:p>
        </p:txBody>
      </p:sp>
    </p:spTree>
    <p:extLst>
      <p:ext uri="{BB962C8B-B14F-4D97-AF65-F5344CB8AC3E}">
        <p14:creationId xmlns:p14="http://schemas.microsoft.com/office/powerpoint/2010/main" val="2640933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B3E0-C721-A747-A99C-13AB841C99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3BD26D-4006-8D4D-B07F-731CF67224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45E6BF-E2D7-3C4F-AD7A-3DF0B88143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B0BF9B-9FEC-3946-B720-E71608E16F1B}"/>
              </a:ext>
            </a:extLst>
          </p:cNvPr>
          <p:cNvSpPr>
            <a:spLocks noGrp="1"/>
          </p:cNvSpPr>
          <p:nvPr>
            <p:ph type="dt" sz="half" idx="10"/>
          </p:nvPr>
        </p:nvSpPr>
        <p:spPr/>
        <p:txBody>
          <a:bodyPr/>
          <a:lstStyle/>
          <a:p>
            <a:fld id="{4F9C7497-3F10-9B40-8E8A-7134751AF290}" type="datetimeFigureOut">
              <a:rPr lang="en-US" smtClean="0"/>
              <a:t>9/30/2021</a:t>
            </a:fld>
            <a:endParaRPr lang="en-US"/>
          </a:p>
        </p:txBody>
      </p:sp>
      <p:sp>
        <p:nvSpPr>
          <p:cNvPr id="6" name="Footer Placeholder 5">
            <a:extLst>
              <a:ext uri="{FF2B5EF4-FFF2-40B4-BE49-F238E27FC236}">
                <a16:creationId xmlns:a16="http://schemas.microsoft.com/office/drawing/2014/main" id="{61264E2C-E3C5-4747-A5FF-F78117DA3F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E32D9D-F981-BE46-AD1D-6B876345F829}"/>
              </a:ext>
            </a:extLst>
          </p:cNvPr>
          <p:cNvSpPr>
            <a:spLocks noGrp="1"/>
          </p:cNvSpPr>
          <p:nvPr>
            <p:ph type="sldNum" sz="quarter" idx="12"/>
          </p:nvPr>
        </p:nvSpPr>
        <p:spPr/>
        <p:txBody>
          <a:bodyPr/>
          <a:lstStyle/>
          <a:p>
            <a:fld id="{294F4FF1-8F95-7748-AE09-724B815897CB}" type="slidenum">
              <a:rPr lang="en-US" smtClean="0"/>
              <a:t>‹#›</a:t>
            </a:fld>
            <a:endParaRPr lang="en-US"/>
          </a:p>
        </p:txBody>
      </p:sp>
    </p:spTree>
    <p:extLst>
      <p:ext uri="{BB962C8B-B14F-4D97-AF65-F5344CB8AC3E}">
        <p14:creationId xmlns:p14="http://schemas.microsoft.com/office/powerpoint/2010/main" val="3317047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EA2F4A-88F5-D044-8FE1-8634DD0F01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D19B0E-19E6-644D-8E16-97924C9061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CE5674-EC8A-3843-9782-7E45CD0568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9C7497-3F10-9B40-8E8A-7134751AF290}" type="datetimeFigureOut">
              <a:rPr lang="en-US" smtClean="0"/>
              <a:t>9/30/2021</a:t>
            </a:fld>
            <a:endParaRPr lang="en-US"/>
          </a:p>
        </p:txBody>
      </p:sp>
      <p:sp>
        <p:nvSpPr>
          <p:cNvPr id="5" name="Footer Placeholder 4">
            <a:extLst>
              <a:ext uri="{FF2B5EF4-FFF2-40B4-BE49-F238E27FC236}">
                <a16:creationId xmlns:a16="http://schemas.microsoft.com/office/drawing/2014/main" id="{3159E49C-FA09-C24F-97CB-24C12BB664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68A907-E444-4545-AC4B-C114C3DEF2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F4FF1-8F95-7748-AE09-724B815897CB}" type="slidenum">
              <a:rPr lang="en-US" smtClean="0"/>
              <a:t>‹#›</a:t>
            </a:fld>
            <a:endParaRPr lang="en-US"/>
          </a:p>
        </p:txBody>
      </p:sp>
    </p:spTree>
    <p:extLst>
      <p:ext uri="{BB962C8B-B14F-4D97-AF65-F5344CB8AC3E}">
        <p14:creationId xmlns:p14="http://schemas.microsoft.com/office/powerpoint/2010/main" val="19727058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1.jp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2.xml"/><Relationship Id="rId1" Type="http://schemas.openxmlformats.org/officeDocument/2006/relationships/tags" Target="../tags/tag5.xml"/><Relationship Id="rId5" Type="http://schemas.openxmlformats.org/officeDocument/2006/relationships/image" Target="../media/image21.jp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2.xml"/><Relationship Id="rId1" Type="http://schemas.openxmlformats.org/officeDocument/2006/relationships/tags" Target="../tags/tag6.xml"/><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2.xml"/><Relationship Id="rId1" Type="http://schemas.openxmlformats.org/officeDocument/2006/relationships/tags" Target="../tags/tag7.xml"/><Relationship Id="rId5" Type="http://schemas.openxmlformats.org/officeDocument/2006/relationships/image" Target="../media/image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2.xml"/><Relationship Id="rId1" Type="http://schemas.openxmlformats.org/officeDocument/2006/relationships/tags" Target="../tags/tag8.xml"/><Relationship Id="rId5" Type="http://schemas.openxmlformats.org/officeDocument/2006/relationships/image" Target="../media/image21.jp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2.xml"/><Relationship Id="rId1" Type="http://schemas.openxmlformats.org/officeDocument/2006/relationships/tags" Target="../tags/tag9.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2.xml"/><Relationship Id="rId1" Type="http://schemas.openxmlformats.org/officeDocument/2006/relationships/tags" Target="../tags/tag10.xml"/><Relationship Id="rId5" Type="http://schemas.openxmlformats.org/officeDocument/2006/relationships/image" Target="../media/image4.pn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mailto:notifications@learnupon.com" TargetMode="External"/><Relationship Id="rId4" Type="http://schemas.openxmlformats.org/officeDocument/2006/relationships/hyperlink" Target="mailto:Carole@thelutheranfoundation.or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mailto:Carole@thelutheranfoundation.org" TargetMode="Externa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2.xml"/><Relationship Id="rId1" Type="http://schemas.openxmlformats.org/officeDocument/2006/relationships/tags" Target="../tags/tag11.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1"/>
          <p:cNvPicPr preferRelativeResize="0"/>
          <p:nvPr/>
        </p:nvPicPr>
        <p:blipFill rotWithShape="1">
          <a:blip r:embed="rId3">
            <a:alphaModFix/>
          </a:blip>
          <a:srcRect/>
          <a:stretch/>
        </p:blipFill>
        <p:spPr>
          <a:xfrm>
            <a:off x="0" y="0"/>
            <a:ext cx="12192000" cy="6983178"/>
          </a:xfrm>
          <a:prstGeom prst="rect">
            <a:avLst/>
          </a:prstGeom>
          <a:noFill/>
          <a:ln>
            <a:noFill/>
          </a:ln>
        </p:spPr>
      </p:pic>
      <p:sp>
        <p:nvSpPr>
          <p:cNvPr id="93" name="Google Shape;93;p1"/>
          <p:cNvSpPr/>
          <p:nvPr/>
        </p:nvSpPr>
        <p:spPr>
          <a:xfrm>
            <a:off x="4865158" y="1219199"/>
            <a:ext cx="6505575" cy="3198284"/>
          </a:xfrm>
          <a:prstGeom prst="rect">
            <a:avLst/>
          </a:prstGeom>
          <a:solidFill>
            <a:srgbClr val="00577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dirty="0">
                <a:solidFill>
                  <a:schemeClr val="lt1"/>
                </a:solidFill>
                <a:latin typeface="Calibri"/>
                <a:ea typeface="Calibri"/>
                <a:cs typeface="Calibri"/>
                <a:sym typeface="Calibri"/>
              </a:rPr>
              <a:t>The Lutheran Foundation </a:t>
            </a:r>
            <a:endParaRPr sz="3200" b="1" i="0" u="none" strike="noStrike" cap="none" dirty="0">
              <a:solidFill>
                <a:schemeClr val="lt1"/>
              </a:solidFill>
              <a:latin typeface="Calibri"/>
              <a:ea typeface="Calibri"/>
              <a:cs typeface="Calibri"/>
              <a:sym typeface="Calibri"/>
            </a:endParaRPr>
          </a:p>
        </p:txBody>
      </p:sp>
      <p:sp>
        <p:nvSpPr>
          <p:cNvPr id="94" name="Google Shape;94;p1"/>
          <p:cNvSpPr/>
          <p:nvPr/>
        </p:nvSpPr>
        <p:spPr>
          <a:xfrm>
            <a:off x="5160579" y="5034455"/>
            <a:ext cx="6390290" cy="1545021"/>
          </a:xfrm>
          <a:prstGeom prst="rect">
            <a:avLst/>
          </a:prstGeom>
          <a:solidFill>
            <a:srgbClr val="00577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5" name="Google Shape;95;p1"/>
          <p:cNvSpPr txBox="1"/>
          <p:nvPr/>
        </p:nvSpPr>
        <p:spPr>
          <a:xfrm>
            <a:off x="4557220" y="3429000"/>
            <a:ext cx="7335520" cy="2601783"/>
          </a:xfrm>
          <a:prstGeom prst="rect">
            <a:avLst/>
          </a:prstGeom>
          <a:noFill/>
          <a:ln>
            <a:noFill/>
          </a:ln>
        </p:spPr>
        <p:txBody>
          <a:bodyPr spcFirstLastPara="1" wrap="square" lIns="38100" tIns="38100" rIns="38100" bIns="38100" anchor="t" anchorCtr="0">
            <a:noAutofit/>
          </a:bodyPr>
          <a:lstStyle/>
          <a:p>
            <a:pPr marL="0" marR="0" lvl="0" indent="0" algn="ctr" rtl="0">
              <a:lnSpc>
                <a:spcPct val="90000"/>
              </a:lnSpc>
              <a:spcBef>
                <a:spcPts val="0"/>
              </a:spcBef>
              <a:spcAft>
                <a:spcPts val="0"/>
              </a:spcAft>
              <a:buNone/>
            </a:pPr>
            <a:endParaRPr lang="en-US" sz="4000" b="1" i="0" u="none" strike="noStrike" cap="none" dirty="0">
              <a:solidFill>
                <a:schemeClr val="lt1"/>
              </a:solidFill>
              <a:latin typeface="Calibri"/>
              <a:ea typeface="Calibri"/>
              <a:cs typeface="Calibri"/>
              <a:sym typeface="Calibri"/>
            </a:endParaRPr>
          </a:p>
          <a:p>
            <a:pPr algn="ctr">
              <a:lnSpc>
                <a:spcPct val="90000"/>
              </a:lnSpc>
            </a:pPr>
            <a:r>
              <a:rPr lang="en-AU" sz="3200" b="1" dirty="0">
                <a:solidFill>
                  <a:schemeClr val="bg1"/>
                </a:solidFill>
              </a:rPr>
              <a:t>Suicide Prevention and the Local Church: </a:t>
            </a:r>
            <a:r>
              <a:rPr lang="en-US" sz="3200" dirty="0">
                <a:solidFill>
                  <a:schemeClr val="bg1"/>
                </a:solidFill>
              </a:rPr>
              <a:t>How Churches can help</a:t>
            </a:r>
            <a:endParaRPr lang="en-US" sz="7200" i="0" u="none" strike="noStrike" cap="none" dirty="0">
              <a:solidFill>
                <a:schemeClr val="bg1"/>
              </a:solidFill>
              <a:latin typeface="Calibri"/>
              <a:ea typeface="Calibri"/>
              <a:cs typeface="Calibri"/>
              <a:sym typeface="Calibri"/>
            </a:endParaRPr>
          </a:p>
          <a:p>
            <a:pPr marL="0" marR="0" lvl="0" indent="0" algn="ctr" rtl="0">
              <a:lnSpc>
                <a:spcPct val="90000"/>
              </a:lnSpc>
              <a:spcBef>
                <a:spcPts val="0"/>
              </a:spcBef>
              <a:spcAft>
                <a:spcPts val="0"/>
              </a:spcAft>
              <a:buNone/>
            </a:pPr>
            <a:endParaRPr lang="en-US" sz="2800" b="1" dirty="0">
              <a:solidFill>
                <a:schemeClr val="lt1"/>
              </a:solidFill>
              <a:latin typeface="Calibri"/>
              <a:cs typeface="Calibri"/>
              <a:sym typeface="Calibri"/>
            </a:endParaRPr>
          </a:p>
          <a:p>
            <a:pPr marL="0" marR="0" lvl="0" indent="0" algn="ctr" rtl="0">
              <a:lnSpc>
                <a:spcPct val="90000"/>
              </a:lnSpc>
              <a:spcBef>
                <a:spcPts val="0"/>
              </a:spcBef>
              <a:spcAft>
                <a:spcPts val="0"/>
              </a:spcAft>
              <a:buNone/>
            </a:pPr>
            <a:r>
              <a:rPr lang="en-US" sz="3200" dirty="0">
                <a:solidFill>
                  <a:schemeClr val="lt1"/>
                </a:solidFill>
                <a:latin typeface="Calibri"/>
                <a:cs typeface="Calibri"/>
                <a:sym typeface="Calibri"/>
              </a:rPr>
              <a:t>Glen Bloomstrom, </a:t>
            </a:r>
          </a:p>
          <a:p>
            <a:pPr marL="0" marR="0" lvl="0" indent="0" algn="ctr" rtl="0">
              <a:lnSpc>
                <a:spcPct val="90000"/>
              </a:lnSpc>
              <a:spcBef>
                <a:spcPts val="0"/>
              </a:spcBef>
              <a:spcAft>
                <a:spcPts val="0"/>
              </a:spcAft>
              <a:buNone/>
            </a:pPr>
            <a:r>
              <a:rPr lang="en-US" sz="2400" dirty="0">
                <a:solidFill>
                  <a:schemeClr val="lt1"/>
                </a:solidFill>
                <a:latin typeface="Calibri"/>
                <a:cs typeface="Calibri"/>
                <a:sym typeface="Calibri"/>
              </a:rPr>
              <a:t>Director, Faith Community Engagement</a:t>
            </a:r>
          </a:p>
          <a:p>
            <a:pPr marL="0" marR="0" lvl="0" indent="0" algn="ctr" rtl="0">
              <a:lnSpc>
                <a:spcPct val="90000"/>
              </a:lnSpc>
              <a:spcBef>
                <a:spcPts val="0"/>
              </a:spcBef>
              <a:spcAft>
                <a:spcPts val="0"/>
              </a:spcAft>
              <a:buNone/>
            </a:pPr>
            <a:endParaRPr lang="en-US" sz="2400" dirty="0">
              <a:solidFill>
                <a:schemeClr val="lt1"/>
              </a:solidFill>
              <a:latin typeface="Calibri"/>
              <a:cs typeface="Calibri"/>
              <a:sym typeface="Calibri"/>
            </a:endParaRPr>
          </a:p>
        </p:txBody>
      </p:sp>
      <p:pic>
        <p:nvPicPr>
          <p:cNvPr id="96" name="Google Shape;96;p1"/>
          <p:cNvPicPr preferRelativeResize="0"/>
          <p:nvPr/>
        </p:nvPicPr>
        <p:blipFill rotWithShape="1">
          <a:blip r:embed="rId4">
            <a:alphaModFix/>
          </a:blip>
          <a:srcRect/>
          <a:stretch/>
        </p:blipFill>
        <p:spPr>
          <a:xfrm>
            <a:off x="5885529" y="1026907"/>
            <a:ext cx="4471396" cy="857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18"/>
          <p:cNvPicPr preferRelativeResize="0"/>
          <p:nvPr/>
        </p:nvPicPr>
        <p:blipFill rotWithShape="1">
          <a:blip r:embed="rId3">
            <a:alphaModFix/>
          </a:blip>
          <a:srcRect/>
          <a:stretch/>
        </p:blipFill>
        <p:spPr>
          <a:xfrm>
            <a:off x="-9272" y="0"/>
            <a:ext cx="12201272" cy="6858000"/>
          </a:xfrm>
          <a:prstGeom prst="rect">
            <a:avLst/>
          </a:prstGeom>
          <a:noFill/>
          <a:ln>
            <a:noFill/>
          </a:ln>
        </p:spPr>
      </p:pic>
      <p:sp>
        <p:nvSpPr>
          <p:cNvPr id="300" name="Google Shape;300;p18"/>
          <p:cNvSpPr/>
          <p:nvPr/>
        </p:nvSpPr>
        <p:spPr>
          <a:xfrm flipH="1">
            <a:off x="355600" y="431800"/>
            <a:ext cx="11379200" cy="5994400"/>
          </a:xfrm>
          <a:prstGeom prst="rect">
            <a:avLst/>
          </a:prstGeom>
          <a:solidFill>
            <a:schemeClr val="lt1"/>
          </a:solidFill>
          <a:ln>
            <a:noFill/>
          </a:ln>
        </p:spPr>
        <p:txBody>
          <a:bodyPr spcFirstLastPara="1" wrap="square" lIns="32000" tIns="32000" rIns="32000" bIns="320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Source Sans Pro Light"/>
              <a:ea typeface="Source Sans Pro Light"/>
              <a:cs typeface="Source Sans Pro Light"/>
              <a:sym typeface="Source Sans Pro Light"/>
            </a:endParaRPr>
          </a:p>
        </p:txBody>
      </p:sp>
      <p:sp>
        <p:nvSpPr>
          <p:cNvPr id="301" name="Google Shape;301;p18"/>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Clr>
                <a:srgbClr val="005677"/>
              </a:buClr>
              <a:buSzPts val="2800"/>
              <a:buNone/>
            </a:pPr>
            <a:r>
              <a:rPr lang="en-US" sz="4000" b="1" dirty="0">
                <a:solidFill>
                  <a:srgbClr val="005677"/>
                </a:solidFill>
                <a:latin typeface="Source Sans Pro SemiBold"/>
                <a:ea typeface="Source Sans Pro SemiBold"/>
                <a:cs typeface="Source Sans Pro SemiBold"/>
                <a:sym typeface="Source Sans Pro SemiBold"/>
              </a:rPr>
              <a:t>The Impact of a Suicide Death</a:t>
            </a:r>
            <a:endParaRPr sz="4000" b="1" dirty="0">
              <a:solidFill>
                <a:srgbClr val="005677"/>
              </a:solidFill>
              <a:latin typeface="Source Sans Pro SemiBold"/>
              <a:ea typeface="Source Sans Pro SemiBold"/>
              <a:cs typeface="Source Sans Pro SemiBold"/>
              <a:sym typeface="Source Sans Pro SemiBold"/>
            </a:endParaRPr>
          </a:p>
        </p:txBody>
      </p:sp>
      <p:sp>
        <p:nvSpPr>
          <p:cNvPr id="302" name="Google Shape;302;p18"/>
          <p:cNvSpPr txBox="1">
            <a:spLocks noGrp="1"/>
          </p:cNvSpPr>
          <p:nvPr>
            <p:ph type="body" idx="1"/>
          </p:nvPr>
        </p:nvSpPr>
        <p:spPr>
          <a:xfrm>
            <a:off x="415600" y="1536633"/>
            <a:ext cx="5905786" cy="45552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Clr>
                <a:schemeClr val="dk1"/>
              </a:buClr>
              <a:buSzPts val="1800"/>
              <a:buNone/>
            </a:pPr>
            <a:endParaRPr/>
          </a:p>
        </p:txBody>
      </p:sp>
      <p:grpSp>
        <p:nvGrpSpPr>
          <p:cNvPr id="303" name="Google Shape;303;p18"/>
          <p:cNvGrpSpPr/>
          <p:nvPr/>
        </p:nvGrpSpPr>
        <p:grpSpPr>
          <a:xfrm>
            <a:off x="10570755" y="5277507"/>
            <a:ext cx="972255" cy="972255"/>
            <a:chOff x="-2108097" y="1800004"/>
            <a:chExt cx="1600203" cy="1600203"/>
          </a:xfrm>
        </p:grpSpPr>
        <p:sp>
          <p:nvSpPr>
            <p:cNvPr id="304" name="Google Shape;304;p18"/>
            <p:cNvSpPr/>
            <p:nvPr/>
          </p:nvSpPr>
          <p:spPr>
            <a:xfrm>
              <a:off x="-2028357" y="1872104"/>
              <a:ext cx="1440722" cy="145600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05" name="Google Shape;305;p18"/>
            <p:cNvPicPr preferRelativeResize="0"/>
            <p:nvPr/>
          </p:nvPicPr>
          <p:blipFill rotWithShape="1">
            <a:blip r:embed="rId4">
              <a:alphaModFix/>
            </a:blip>
            <a:srcRect/>
            <a:stretch/>
          </p:blipFill>
          <p:spPr>
            <a:xfrm>
              <a:off x="-2108097" y="1800004"/>
              <a:ext cx="1600203" cy="1600203"/>
            </a:xfrm>
            <a:prstGeom prst="rect">
              <a:avLst/>
            </a:prstGeom>
            <a:noFill/>
            <a:ln>
              <a:noFill/>
            </a:ln>
          </p:spPr>
        </p:pic>
      </p:grpSp>
      <p:pic>
        <p:nvPicPr>
          <p:cNvPr id="306" name="Google Shape;306;p18"/>
          <p:cNvPicPr preferRelativeResize="0"/>
          <p:nvPr/>
        </p:nvPicPr>
        <p:blipFill rotWithShape="1">
          <a:blip r:embed="rId5">
            <a:alphaModFix/>
          </a:blip>
          <a:srcRect l="8870"/>
          <a:stretch/>
        </p:blipFill>
        <p:spPr>
          <a:xfrm>
            <a:off x="457199" y="1575199"/>
            <a:ext cx="5864187" cy="4425554"/>
          </a:xfrm>
          <a:prstGeom prst="rect">
            <a:avLst/>
          </a:prstGeom>
          <a:noFill/>
          <a:ln>
            <a:noFill/>
          </a:ln>
        </p:spPr>
      </p:pic>
      <p:sp>
        <p:nvSpPr>
          <p:cNvPr id="307" name="Google Shape;307;p18"/>
          <p:cNvSpPr txBox="1"/>
          <p:nvPr/>
        </p:nvSpPr>
        <p:spPr>
          <a:xfrm>
            <a:off x="6696088" y="1321214"/>
            <a:ext cx="4638661" cy="2402958"/>
          </a:xfrm>
          <a:prstGeom prst="rect">
            <a:avLst/>
          </a:prstGeom>
          <a:noFill/>
          <a:ln>
            <a:noFill/>
          </a:ln>
        </p:spPr>
        <p:txBody>
          <a:bodyPr spcFirstLastPara="1" wrap="square" lIns="121900" tIns="121900" rIns="121900" bIns="121900" anchor="t" anchorCtr="0">
            <a:noAutofit/>
          </a:bodyPr>
          <a:lstStyle/>
          <a:p>
            <a:pPr marL="0" marR="0" lvl="0" indent="0" algn="l" rtl="0">
              <a:spcBef>
                <a:spcPts val="960"/>
              </a:spcBef>
              <a:spcAft>
                <a:spcPts val="0"/>
              </a:spcAft>
              <a:buClr>
                <a:srgbClr val="005677"/>
              </a:buClr>
              <a:buSzPts val="4800"/>
              <a:buFont typeface="Arial"/>
              <a:buNone/>
            </a:pPr>
            <a:r>
              <a:rPr lang="en-US" sz="4800" b="1">
                <a:solidFill>
                  <a:srgbClr val="005677"/>
                </a:solidFill>
                <a:latin typeface="Calibri"/>
                <a:ea typeface="Calibri"/>
                <a:cs typeface="Calibri"/>
                <a:sym typeface="Calibri"/>
              </a:rPr>
              <a:t>135 People Exposed</a:t>
            </a:r>
            <a:endParaRPr/>
          </a:p>
        </p:txBody>
      </p:sp>
      <p:sp>
        <p:nvSpPr>
          <p:cNvPr id="308" name="Google Shape;308;p18"/>
          <p:cNvSpPr txBox="1"/>
          <p:nvPr/>
        </p:nvSpPr>
        <p:spPr>
          <a:xfrm>
            <a:off x="6591552" y="3097257"/>
            <a:ext cx="4192705" cy="2373151"/>
          </a:xfrm>
          <a:prstGeom prst="rect">
            <a:avLst/>
          </a:prstGeom>
          <a:noFill/>
          <a:ln>
            <a:noFill/>
          </a:ln>
        </p:spPr>
        <p:txBody>
          <a:bodyPr spcFirstLastPara="1" wrap="square" lIns="121900" tIns="121900" rIns="121900" bIns="121900" anchor="t" anchorCtr="0">
            <a:noAutofit/>
          </a:bodyPr>
          <a:lstStyle/>
          <a:p>
            <a:pPr marL="342900" marR="0" lvl="0" indent="-342900" algn="l" rtl="0">
              <a:spcBef>
                <a:spcPts val="48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Approximately 36.1% of people exposed are “</a:t>
            </a:r>
            <a:r>
              <a:rPr lang="en-US" sz="2400" i="1">
                <a:solidFill>
                  <a:schemeClr val="dk1"/>
                </a:solidFill>
                <a:latin typeface="Calibri"/>
                <a:ea typeface="Calibri"/>
                <a:cs typeface="Calibri"/>
                <a:sym typeface="Calibri"/>
              </a:rPr>
              <a:t>close</a:t>
            </a:r>
            <a:r>
              <a:rPr lang="en-US" sz="2400">
                <a:solidFill>
                  <a:schemeClr val="dk1"/>
                </a:solidFill>
                <a:latin typeface="Calibri"/>
                <a:ea typeface="Calibri"/>
                <a:cs typeface="Calibri"/>
                <a:sym typeface="Calibri"/>
              </a:rPr>
              <a:t>” or “</a:t>
            </a:r>
            <a:r>
              <a:rPr lang="en-US" sz="2400" i="1">
                <a:solidFill>
                  <a:schemeClr val="dk1"/>
                </a:solidFill>
                <a:latin typeface="Calibri"/>
                <a:ea typeface="Calibri"/>
                <a:cs typeface="Calibri"/>
                <a:sym typeface="Calibri"/>
              </a:rPr>
              <a:t>highly close</a:t>
            </a:r>
            <a:r>
              <a:rPr lang="en-US" sz="2400">
                <a:solidFill>
                  <a:schemeClr val="dk1"/>
                </a:solidFill>
                <a:latin typeface="Calibri"/>
                <a:ea typeface="Calibri"/>
                <a:cs typeface="Calibri"/>
                <a:sym typeface="Calibri"/>
              </a:rPr>
              <a:t>” n=48</a:t>
            </a:r>
            <a:endParaRPr/>
          </a:p>
          <a:p>
            <a:pPr marL="342900" marR="0" lvl="0" indent="-342900" algn="l" rtl="0">
              <a:spcBef>
                <a:spcPts val="48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Not just “</a:t>
            </a:r>
            <a:r>
              <a:rPr lang="en-US" sz="2400" i="1">
                <a:solidFill>
                  <a:schemeClr val="dk1"/>
                </a:solidFill>
                <a:latin typeface="Calibri"/>
                <a:ea typeface="Calibri"/>
                <a:cs typeface="Calibri"/>
                <a:sym typeface="Calibri"/>
              </a:rPr>
              <a:t>first degree</a:t>
            </a:r>
            <a:r>
              <a:rPr lang="en-US" sz="2400">
                <a:solidFill>
                  <a:schemeClr val="dk1"/>
                </a:solidFill>
                <a:latin typeface="Calibri"/>
                <a:ea typeface="Calibri"/>
                <a:cs typeface="Calibri"/>
                <a:sym typeface="Calibri"/>
              </a:rPr>
              <a:t>” relatives</a:t>
            </a:r>
            <a:endParaRPr/>
          </a:p>
        </p:txBody>
      </p:sp>
      <p:sp>
        <p:nvSpPr>
          <p:cNvPr id="309" name="Google Shape;309;p18"/>
          <p:cNvSpPr/>
          <p:nvPr/>
        </p:nvSpPr>
        <p:spPr>
          <a:xfrm>
            <a:off x="6714368" y="5541852"/>
            <a:ext cx="408994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1400"/>
              <a:buFont typeface="Noto Sans Symbols"/>
              <a:buNone/>
            </a:pPr>
            <a:r>
              <a:rPr lang="en-US" sz="1400">
                <a:solidFill>
                  <a:srgbClr val="000000"/>
                </a:solidFill>
                <a:latin typeface="Calibri"/>
                <a:ea typeface="Calibri"/>
                <a:cs typeface="Calibri"/>
                <a:sym typeface="Calibri"/>
              </a:rPr>
              <a:t>(Cerel, Brown, Maple, Bush, van de Venne, Moore and Flaherty, 2018)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6"/>
          <p:cNvPicPr preferRelativeResize="0"/>
          <p:nvPr/>
        </p:nvPicPr>
        <p:blipFill rotWithShape="1">
          <a:blip r:embed="rId4">
            <a:alphaModFix/>
          </a:blip>
          <a:srcRect/>
          <a:stretch/>
        </p:blipFill>
        <p:spPr>
          <a:xfrm>
            <a:off x="-9272" y="0"/>
            <a:ext cx="12201272" cy="6858000"/>
          </a:xfrm>
          <a:prstGeom prst="rect">
            <a:avLst/>
          </a:prstGeom>
          <a:noFill/>
          <a:ln>
            <a:noFill/>
          </a:ln>
        </p:spPr>
      </p:pic>
      <p:sp>
        <p:nvSpPr>
          <p:cNvPr id="147" name="Google Shape;147;p6"/>
          <p:cNvSpPr/>
          <p:nvPr/>
        </p:nvSpPr>
        <p:spPr>
          <a:xfrm flipH="1">
            <a:off x="401764" y="431800"/>
            <a:ext cx="11379200" cy="5994400"/>
          </a:xfrm>
          <a:prstGeom prst="rect">
            <a:avLst/>
          </a:prstGeom>
          <a:solidFill>
            <a:schemeClr val="lt1"/>
          </a:solidFill>
          <a:ln>
            <a:noFill/>
          </a:ln>
        </p:spPr>
        <p:txBody>
          <a:bodyPr spcFirstLastPara="1" wrap="square" lIns="32000" tIns="32000" rIns="32000" bIns="320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Source Sans Pro Light"/>
              <a:ea typeface="Source Sans Pro Light"/>
              <a:cs typeface="Source Sans Pro Light"/>
              <a:sym typeface="Source Sans Pro Light"/>
            </a:endParaRPr>
          </a:p>
        </p:txBody>
      </p:sp>
      <p:sp>
        <p:nvSpPr>
          <p:cNvPr id="148" name="Google Shape;148;p6"/>
          <p:cNvSpPr txBox="1">
            <a:spLocks noGrp="1"/>
          </p:cNvSpPr>
          <p:nvPr>
            <p:ph type="title"/>
          </p:nvPr>
        </p:nvSpPr>
        <p:spPr>
          <a:xfrm>
            <a:off x="657225" y="461460"/>
            <a:ext cx="10608561" cy="7636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Clr>
                <a:srgbClr val="005677"/>
              </a:buClr>
              <a:buSzPts val="2800"/>
              <a:buNone/>
            </a:pPr>
            <a:r>
              <a:rPr lang="en-US" b="1" dirty="0">
                <a:solidFill>
                  <a:srgbClr val="005677"/>
                </a:solidFill>
                <a:latin typeface="Source Sans Pro SemiBold"/>
                <a:ea typeface="Source Sans Pro SemiBold"/>
                <a:cs typeface="Source Sans Pro SemiBold"/>
                <a:sym typeface="Source Sans Pro SemiBold"/>
              </a:rPr>
              <a:t>Why Ministry Leaders?</a:t>
            </a:r>
            <a:endParaRPr b="1" dirty="0">
              <a:solidFill>
                <a:srgbClr val="005677"/>
              </a:solidFill>
              <a:latin typeface="Source Sans Pro SemiBold"/>
              <a:ea typeface="Source Sans Pro SemiBold"/>
              <a:cs typeface="Source Sans Pro SemiBold"/>
              <a:sym typeface="Source Sans Pro SemiBold"/>
            </a:endParaRPr>
          </a:p>
        </p:txBody>
      </p:sp>
      <p:sp>
        <p:nvSpPr>
          <p:cNvPr id="149" name="Google Shape;149;p6"/>
          <p:cNvSpPr txBox="1">
            <a:spLocks noGrp="1"/>
          </p:cNvSpPr>
          <p:nvPr>
            <p:ph type="body" idx="1"/>
          </p:nvPr>
        </p:nvSpPr>
        <p:spPr>
          <a:xfrm>
            <a:off x="657225" y="1768687"/>
            <a:ext cx="10608561" cy="3534835"/>
          </a:xfrm>
          <a:prstGeom prst="rect">
            <a:avLst/>
          </a:prstGeom>
          <a:noFill/>
          <a:ln>
            <a:noFill/>
          </a:ln>
        </p:spPr>
        <p:txBody>
          <a:bodyPr spcFirstLastPara="1" wrap="square" lIns="121900" tIns="121900" rIns="121900" bIns="121900" anchor="t" anchorCtr="0">
            <a:noAutofit/>
          </a:bodyPr>
          <a:lstStyle/>
          <a:p>
            <a:r>
              <a:rPr lang="en-US" sz="3200" b="1" dirty="0"/>
              <a:t>Size </a:t>
            </a:r>
          </a:p>
          <a:p>
            <a:pPr marL="457200" lvl="0" indent="-342900" algn="l" rtl="0">
              <a:lnSpc>
                <a:spcPct val="100000"/>
              </a:lnSpc>
              <a:spcBef>
                <a:spcPts val="0"/>
              </a:spcBef>
              <a:spcAft>
                <a:spcPts val="0"/>
              </a:spcAft>
              <a:buClr>
                <a:schemeClr val="dk1"/>
              </a:buClr>
              <a:buSzPts val="1800"/>
              <a:buChar char="●"/>
            </a:pPr>
            <a:r>
              <a:rPr lang="en-US" sz="3200" b="1" dirty="0"/>
              <a:t>Influence </a:t>
            </a:r>
          </a:p>
          <a:p>
            <a:pPr marL="457200" lvl="0" indent="-342900" algn="l" rtl="0">
              <a:lnSpc>
                <a:spcPct val="100000"/>
              </a:lnSpc>
              <a:spcBef>
                <a:spcPts val="0"/>
              </a:spcBef>
              <a:spcAft>
                <a:spcPts val="0"/>
              </a:spcAft>
              <a:buClr>
                <a:schemeClr val="dk1"/>
              </a:buClr>
              <a:buSzPts val="1800"/>
              <a:buChar char="●"/>
            </a:pPr>
            <a:r>
              <a:rPr lang="en-US" sz="3200" b="1" dirty="0"/>
              <a:t>Involvement </a:t>
            </a:r>
          </a:p>
          <a:p>
            <a:pPr marL="457200" lvl="0" indent="-342900" algn="l" rtl="0">
              <a:lnSpc>
                <a:spcPct val="100000"/>
              </a:lnSpc>
              <a:spcBef>
                <a:spcPts val="0"/>
              </a:spcBef>
              <a:spcAft>
                <a:spcPts val="0"/>
              </a:spcAft>
              <a:buClr>
                <a:schemeClr val="dk1"/>
              </a:buClr>
              <a:buSzPts val="1800"/>
              <a:buChar char="●"/>
            </a:pPr>
            <a:r>
              <a:rPr lang="en-US" sz="3200" b="1" dirty="0"/>
              <a:t>Access</a:t>
            </a:r>
          </a:p>
          <a:p>
            <a:pPr lvl="0"/>
            <a:r>
              <a:rPr lang="en-US" sz="3200" b="1" dirty="0"/>
              <a:t>Little Training </a:t>
            </a:r>
            <a:r>
              <a:rPr lang="en-US" sz="3200" dirty="0"/>
              <a:t>2/3 less than 5 hours; 1/3 have 0 hours</a:t>
            </a:r>
          </a:p>
          <a:p>
            <a:pPr lvl="1" indent="-342900">
              <a:spcBef>
                <a:spcPts val="0"/>
              </a:spcBef>
              <a:buSzPts val="1800"/>
              <a:buChar char="●"/>
            </a:pPr>
            <a:r>
              <a:rPr lang="en-US" sz="2800" dirty="0"/>
              <a:t>Uncertain it is their role</a:t>
            </a:r>
          </a:p>
          <a:p>
            <a:pPr lvl="1" indent="-342900">
              <a:spcBef>
                <a:spcPts val="0"/>
              </a:spcBef>
              <a:buSzPts val="1800"/>
              <a:buChar char="●"/>
            </a:pPr>
            <a:r>
              <a:rPr lang="en-US" sz="2800" dirty="0"/>
              <a:t>Struggle with stigma around suicide</a:t>
            </a:r>
          </a:p>
          <a:p>
            <a:pPr lvl="1" indent="-342900">
              <a:spcBef>
                <a:spcPts val="0"/>
              </a:spcBef>
              <a:buSzPts val="1800"/>
              <a:buChar char="●"/>
            </a:pPr>
            <a:r>
              <a:rPr lang="en-US" sz="2800" dirty="0"/>
              <a:t>Wrestle with faith integration </a:t>
            </a:r>
          </a:p>
          <a:p>
            <a:pPr marL="457200" lvl="0" indent="-342900" algn="l" rtl="0">
              <a:lnSpc>
                <a:spcPct val="100000"/>
              </a:lnSpc>
              <a:spcBef>
                <a:spcPts val="0"/>
              </a:spcBef>
              <a:spcAft>
                <a:spcPts val="0"/>
              </a:spcAft>
              <a:buClr>
                <a:schemeClr val="dk1"/>
              </a:buClr>
              <a:buSzPts val="1800"/>
              <a:buChar char="●"/>
            </a:pPr>
            <a:endParaRPr lang="en-US" sz="3200" dirty="0"/>
          </a:p>
          <a:p>
            <a:pPr marL="0" lvl="0" indent="0" algn="l" rtl="0">
              <a:lnSpc>
                <a:spcPct val="100000"/>
              </a:lnSpc>
              <a:spcBef>
                <a:spcPts val="0"/>
              </a:spcBef>
              <a:spcAft>
                <a:spcPts val="0"/>
              </a:spcAft>
              <a:buSzPts val="1800"/>
              <a:buNone/>
            </a:pPr>
            <a:endParaRPr sz="2000" dirty="0"/>
          </a:p>
          <a:p>
            <a:pPr marL="609585" lvl="0" indent="-342888" algn="l" rtl="0">
              <a:lnSpc>
                <a:spcPct val="100000"/>
              </a:lnSpc>
              <a:spcBef>
                <a:spcPts val="0"/>
              </a:spcBef>
              <a:spcAft>
                <a:spcPts val="0"/>
              </a:spcAft>
              <a:buClr>
                <a:schemeClr val="dk1"/>
              </a:buClr>
              <a:buSzPts val="1800"/>
              <a:buNone/>
            </a:pPr>
            <a:endParaRPr sz="3200" dirty="0"/>
          </a:p>
          <a:p>
            <a:pPr marL="609585" lvl="0" indent="-342888" algn="l" rtl="0">
              <a:lnSpc>
                <a:spcPct val="100000"/>
              </a:lnSpc>
              <a:spcBef>
                <a:spcPts val="0"/>
              </a:spcBef>
              <a:spcAft>
                <a:spcPts val="0"/>
              </a:spcAft>
              <a:buClr>
                <a:schemeClr val="dk1"/>
              </a:buClr>
              <a:buSzPts val="1800"/>
              <a:buNone/>
            </a:pPr>
            <a:endParaRPr sz="4000" dirty="0"/>
          </a:p>
          <a:p>
            <a:pPr marL="0" lvl="0" indent="0" algn="l" rtl="0">
              <a:lnSpc>
                <a:spcPct val="100000"/>
              </a:lnSpc>
              <a:spcBef>
                <a:spcPts val="0"/>
              </a:spcBef>
              <a:spcAft>
                <a:spcPts val="0"/>
              </a:spcAft>
              <a:buClr>
                <a:schemeClr val="dk1"/>
              </a:buClr>
              <a:buSzPts val="1800"/>
              <a:buNone/>
            </a:pPr>
            <a:endParaRPr sz="3200" dirty="0"/>
          </a:p>
        </p:txBody>
      </p:sp>
      <p:grpSp>
        <p:nvGrpSpPr>
          <p:cNvPr id="150" name="Google Shape;150;p6"/>
          <p:cNvGrpSpPr/>
          <p:nvPr/>
        </p:nvGrpSpPr>
        <p:grpSpPr>
          <a:xfrm>
            <a:off x="10570755" y="5277507"/>
            <a:ext cx="972255" cy="972255"/>
            <a:chOff x="-2108097" y="1800004"/>
            <a:chExt cx="1600203" cy="1600203"/>
          </a:xfrm>
        </p:grpSpPr>
        <p:sp>
          <p:nvSpPr>
            <p:cNvPr id="151" name="Google Shape;151;p6"/>
            <p:cNvSpPr/>
            <p:nvPr/>
          </p:nvSpPr>
          <p:spPr>
            <a:xfrm>
              <a:off x="-2028357" y="1872104"/>
              <a:ext cx="1440722" cy="145600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52" name="Google Shape;152;p6"/>
            <p:cNvPicPr preferRelativeResize="0"/>
            <p:nvPr/>
          </p:nvPicPr>
          <p:blipFill rotWithShape="1">
            <a:blip r:embed="rId5">
              <a:alphaModFix/>
            </a:blip>
            <a:srcRect/>
            <a:stretch/>
          </p:blipFill>
          <p:spPr>
            <a:xfrm>
              <a:off x="-2108097" y="1800004"/>
              <a:ext cx="1600203" cy="1600203"/>
            </a:xfrm>
            <a:prstGeom prst="rect">
              <a:avLst/>
            </a:prstGeom>
            <a:noFill/>
            <a:ln>
              <a:noFill/>
            </a:ln>
          </p:spPr>
        </p:pic>
      </p:grpSp>
    </p:spTree>
    <p:custDataLst>
      <p:tags r:id="rId1"/>
    </p:custDataLst>
    <p:extLst>
      <p:ext uri="{BB962C8B-B14F-4D97-AF65-F5344CB8AC3E}">
        <p14:creationId xmlns:p14="http://schemas.microsoft.com/office/powerpoint/2010/main" val="3456128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6"/>
          <p:cNvPicPr preferRelativeResize="0"/>
          <p:nvPr/>
        </p:nvPicPr>
        <p:blipFill rotWithShape="1">
          <a:blip r:embed="rId3">
            <a:alphaModFix/>
          </a:blip>
          <a:srcRect/>
          <a:stretch/>
        </p:blipFill>
        <p:spPr>
          <a:xfrm>
            <a:off x="-9272" y="0"/>
            <a:ext cx="12201272" cy="6858000"/>
          </a:xfrm>
          <a:prstGeom prst="rect">
            <a:avLst/>
          </a:prstGeom>
          <a:noFill/>
          <a:ln>
            <a:noFill/>
          </a:ln>
        </p:spPr>
      </p:pic>
      <p:sp>
        <p:nvSpPr>
          <p:cNvPr id="147" name="Google Shape;147;p6"/>
          <p:cNvSpPr/>
          <p:nvPr/>
        </p:nvSpPr>
        <p:spPr>
          <a:xfrm flipH="1">
            <a:off x="401764" y="431800"/>
            <a:ext cx="11379200" cy="5994400"/>
          </a:xfrm>
          <a:prstGeom prst="rect">
            <a:avLst/>
          </a:prstGeom>
          <a:solidFill>
            <a:schemeClr val="lt1"/>
          </a:solidFill>
          <a:ln>
            <a:noFill/>
          </a:ln>
        </p:spPr>
        <p:txBody>
          <a:bodyPr spcFirstLastPara="1" wrap="square" lIns="32000" tIns="32000" rIns="32000" bIns="320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Source Sans Pro Light"/>
              <a:ea typeface="Source Sans Pro Light"/>
              <a:cs typeface="Source Sans Pro Light"/>
              <a:sym typeface="Source Sans Pro Light"/>
            </a:endParaRPr>
          </a:p>
        </p:txBody>
      </p:sp>
      <p:sp>
        <p:nvSpPr>
          <p:cNvPr id="148" name="Google Shape;148;p6"/>
          <p:cNvSpPr txBox="1">
            <a:spLocks noGrp="1"/>
          </p:cNvSpPr>
          <p:nvPr>
            <p:ph type="title"/>
          </p:nvPr>
        </p:nvSpPr>
        <p:spPr>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Clr>
                <a:srgbClr val="005677"/>
              </a:buClr>
              <a:buSzPts val="2800"/>
              <a:buNone/>
            </a:pPr>
            <a:r>
              <a:rPr lang="en-US" sz="4000" b="1" dirty="0">
                <a:solidFill>
                  <a:srgbClr val="005677"/>
                </a:solidFill>
                <a:latin typeface="Source Sans Pro SemiBold"/>
                <a:ea typeface="Source Sans Pro SemiBold"/>
                <a:cs typeface="Source Sans Pro SemiBold"/>
                <a:sym typeface="Source Sans Pro SemiBold"/>
              </a:rPr>
              <a:t>Polling Question</a:t>
            </a:r>
            <a:endParaRPr sz="4000" b="1" dirty="0">
              <a:solidFill>
                <a:srgbClr val="005677"/>
              </a:solidFill>
              <a:latin typeface="Source Sans Pro SemiBold"/>
              <a:ea typeface="Source Sans Pro SemiBold"/>
              <a:cs typeface="Source Sans Pro SemiBold"/>
              <a:sym typeface="Source Sans Pro SemiBold"/>
            </a:endParaRPr>
          </a:p>
        </p:txBody>
      </p:sp>
      <p:sp>
        <p:nvSpPr>
          <p:cNvPr id="149" name="Google Shape;149;p6"/>
          <p:cNvSpPr txBox="1">
            <a:spLocks noGrp="1"/>
          </p:cNvSpPr>
          <p:nvPr>
            <p:ph idx="1"/>
          </p:nvPr>
        </p:nvSpPr>
        <p:spPr>
          <a:prstGeom prst="rect">
            <a:avLst/>
          </a:prstGeom>
          <a:noFill/>
          <a:ln>
            <a:noFill/>
          </a:ln>
        </p:spPr>
        <p:txBody>
          <a:bodyPr spcFirstLastPara="1" wrap="square" lIns="121900" tIns="121900" rIns="121900" bIns="121900" anchor="t" anchorCtr="0">
            <a:noAutofit/>
          </a:bodyPr>
          <a:lstStyle/>
          <a:p>
            <a:pPr marL="609585" lvl="0" indent="-342888" algn="l" rtl="0">
              <a:lnSpc>
                <a:spcPct val="100000"/>
              </a:lnSpc>
              <a:spcBef>
                <a:spcPts val="0"/>
              </a:spcBef>
              <a:spcAft>
                <a:spcPts val="0"/>
              </a:spcAft>
              <a:buClr>
                <a:schemeClr val="dk1"/>
              </a:buClr>
              <a:buSzPts val="1800"/>
              <a:buNone/>
            </a:pPr>
            <a:endParaRPr sz="3600" dirty="0"/>
          </a:p>
          <a:p>
            <a:pPr marL="514350" lvl="0" indent="-514350" algn="l" rtl="0">
              <a:lnSpc>
                <a:spcPct val="100000"/>
              </a:lnSpc>
              <a:spcBef>
                <a:spcPts val="0"/>
              </a:spcBef>
              <a:spcAft>
                <a:spcPts val="0"/>
              </a:spcAft>
              <a:buClr>
                <a:schemeClr val="dk1"/>
              </a:buClr>
              <a:buSzPct val="100000"/>
              <a:buFont typeface="+mj-lt"/>
              <a:buAutoNum type="arabicPeriod" startAt="4"/>
            </a:pPr>
            <a:r>
              <a:rPr lang="en-US" sz="2933" dirty="0"/>
              <a:t>How much of your ministry time do you spend each week in pastoral counseling?  (0, 2, 4, more than 8 hours)</a:t>
            </a:r>
            <a:endParaRPr sz="2933" dirty="0"/>
          </a:p>
        </p:txBody>
      </p:sp>
      <p:grpSp>
        <p:nvGrpSpPr>
          <p:cNvPr id="150" name="Google Shape;150;p6"/>
          <p:cNvGrpSpPr/>
          <p:nvPr/>
        </p:nvGrpSpPr>
        <p:grpSpPr>
          <a:xfrm>
            <a:off x="10570755" y="5277507"/>
            <a:ext cx="972255" cy="972255"/>
            <a:chOff x="-2108097" y="1800004"/>
            <a:chExt cx="1600203" cy="1600203"/>
          </a:xfrm>
        </p:grpSpPr>
        <p:sp>
          <p:nvSpPr>
            <p:cNvPr id="151" name="Google Shape;151;p6"/>
            <p:cNvSpPr/>
            <p:nvPr/>
          </p:nvSpPr>
          <p:spPr>
            <a:xfrm>
              <a:off x="-2028357" y="1872104"/>
              <a:ext cx="1440722" cy="145600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52" name="Google Shape;152;p6"/>
            <p:cNvPicPr preferRelativeResize="0"/>
            <p:nvPr/>
          </p:nvPicPr>
          <p:blipFill rotWithShape="1">
            <a:blip r:embed="rId4">
              <a:alphaModFix/>
            </a:blip>
            <a:srcRect/>
            <a:stretch/>
          </p:blipFill>
          <p:spPr>
            <a:xfrm>
              <a:off x="-2108097" y="1800004"/>
              <a:ext cx="1600203" cy="1600203"/>
            </a:xfrm>
            <a:prstGeom prst="rect">
              <a:avLst/>
            </a:prstGeom>
            <a:noFill/>
            <a:ln>
              <a:noFill/>
            </a:ln>
          </p:spPr>
        </p:pic>
      </p:grpSp>
    </p:spTree>
    <p:extLst>
      <p:ext uri="{BB962C8B-B14F-4D97-AF65-F5344CB8AC3E}">
        <p14:creationId xmlns:p14="http://schemas.microsoft.com/office/powerpoint/2010/main" val="1909106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6"/>
          <p:cNvPicPr preferRelativeResize="0"/>
          <p:nvPr/>
        </p:nvPicPr>
        <p:blipFill rotWithShape="1">
          <a:blip r:embed="rId3">
            <a:alphaModFix/>
          </a:blip>
          <a:srcRect/>
          <a:stretch/>
        </p:blipFill>
        <p:spPr>
          <a:xfrm>
            <a:off x="-9272" y="0"/>
            <a:ext cx="12201272" cy="6858000"/>
          </a:xfrm>
          <a:prstGeom prst="rect">
            <a:avLst/>
          </a:prstGeom>
          <a:noFill/>
          <a:ln>
            <a:noFill/>
          </a:ln>
        </p:spPr>
      </p:pic>
      <p:sp>
        <p:nvSpPr>
          <p:cNvPr id="147" name="Google Shape;147;p6"/>
          <p:cNvSpPr/>
          <p:nvPr/>
        </p:nvSpPr>
        <p:spPr>
          <a:xfrm flipH="1">
            <a:off x="401764" y="431800"/>
            <a:ext cx="11379200" cy="5994400"/>
          </a:xfrm>
          <a:prstGeom prst="rect">
            <a:avLst/>
          </a:prstGeom>
          <a:solidFill>
            <a:schemeClr val="lt1"/>
          </a:solidFill>
          <a:ln>
            <a:noFill/>
          </a:ln>
        </p:spPr>
        <p:txBody>
          <a:bodyPr spcFirstLastPara="1" wrap="square" lIns="32000" tIns="32000" rIns="32000" bIns="320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Source Sans Pro Light"/>
              <a:ea typeface="Source Sans Pro Light"/>
              <a:cs typeface="Source Sans Pro Light"/>
              <a:sym typeface="Source Sans Pro Light"/>
            </a:endParaRPr>
          </a:p>
        </p:txBody>
      </p:sp>
      <p:sp>
        <p:nvSpPr>
          <p:cNvPr id="148" name="Google Shape;148;p6"/>
          <p:cNvSpPr txBox="1">
            <a:spLocks noGrp="1"/>
          </p:cNvSpPr>
          <p:nvPr>
            <p:ph type="title"/>
          </p:nvPr>
        </p:nvSpPr>
        <p:spPr>
          <a:xfrm>
            <a:off x="657225" y="461460"/>
            <a:ext cx="10608561" cy="7636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Clr>
                <a:srgbClr val="005677"/>
              </a:buClr>
              <a:buSzPts val="2800"/>
              <a:buNone/>
            </a:pPr>
            <a:r>
              <a:rPr lang="en-US" sz="4000" b="1" dirty="0">
                <a:solidFill>
                  <a:srgbClr val="005677"/>
                </a:solidFill>
                <a:latin typeface="Source Sans Pro SemiBold"/>
                <a:ea typeface="Source Sans Pro SemiBold"/>
                <a:cs typeface="Source Sans Pro SemiBold"/>
                <a:sym typeface="Source Sans Pro SemiBold"/>
              </a:rPr>
              <a:t>Ways Ministry Leaders are Involved</a:t>
            </a:r>
            <a:endParaRPr sz="4000" b="1" dirty="0">
              <a:solidFill>
                <a:srgbClr val="005677"/>
              </a:solidFill>
              <a:latin typeface="Source Sans Pro SemiBold"/>
              <a:ea typeface="Source Sans Pro SemiBold"/>
              <a:cs typeface="Source Sans Pro SemiBold"/>
              <a:sym typeface="Source Sans Pro SemiBold"/>
            </a:endParaRPr>
          </a:p>
        </p:txBody>
      </p:sp>
      <p:sp>
        <p:nvSpPr>
          <p:cNvPr id="149" name="Google Shape;149;p6"/>
          <p:cNvSpPr txBox="1">
            <a:spLocks noGrp="1"/>
          </p:cNvSpPr>
          <p:nvPr>
            <p:ph type="body" idx="1"/>
          </p:nvPr>
        </p:nvSpPr>
        <p:spPr>
          <a:xfrm>
            <a:off x="657225" y="1559944"/>
            <a:ext cx="10608561" cy="3241484"/>
          </a:xfrm>
          <a:prstGeom prst="rect">
            <a:avLst/>
          </a:prstGeom>
          <a:noFill/>
          <a:ln>
            <a:noFill/>
          </a:ln>
        </p:spPr>
        <p:txBody>
          <a:bodyPr spcFirstLastPara="1" wrap="square" lIns="121900" tIns="121900" rIns="121900" bIns="121900" anchor="t" anchorCtr="0">
            <a:noAutofit/>
          </a:bodyPr>
          <a:lstStyle/>
          <a:p>
            <a:r>
              <a:rPr lang="en-US" dirty="0"/>
              <a:t>A review of 10 separate studies found clergy devote 10-20% of their workweek to counseling emotional or marital problems</a:t>
            </a:r>
          </a:p>
          <a:p>
            <a:r>
              <a:rPr lang="en-US" dirty="0"/>
              <a:t>Applying this percentage to 1998 Labor estimate of 353K clergy the aggregate statistic of time spent on pastoral counseling annually  138 million hours! </a:t>
            </a:r>
          </a:p>
          <a:p>
            <a:pPr marL="114300" lvl="0" indent="0" algn="l" rtl="0">
              <a:lnSpc>
                <a:spcPct val="100000"/>
              </a:lnSpc>
              <a:spcBef>
                <a:spcPts val="0"/>
              </a:spcBef>
              <a:spcAft>
                <a:spcPts val="0"/>
              </a:spcAft>
              <a:buClr>
                <a:schemeClr val="dk1"/>
              </a:buClr>
              <a:buSzPts val="1800"/>
              <a:buNone/>
            </a:pPr>
            <a:endParaRPr lang="en-US" dirty="0"/>
          </a:p>
          <a:p>
            <a:pPr marL="0" lvl="0" indent="0" algn="l" rtl="0">
              <a:lnSpc>
                <a:spcPct val="100000"/>
              </a:lnSpc>
              <a:spcBef>
                <a:spcPts val="0"/>
              </a:spcBef>
              <a:spcAft>
                <a:spcPts val="0"/>
              </a:spcAft>
              <a:buSzPts val="1800"/>
              <a:buNone/>
            </a:pPr>
            <a:endParaRPr sz="1800" dirty="0"/>
          </a:p>
          <a:p>
            <a:pPr marL="609585" lvl="0" indent="-342888" algn="l" rtl="0">
              <a:lnSpc>
                <a:spcPct val="100000"/>
              </a:lnSpc>
              <a:spcBef>
                <a:spcPts val="0"/>
              </a:spcBef>
              <a:spcAft>
                <a:spcPts val="0"/>
              </a:spcAft>
              <a:buClr>
                <a:schemeClr val="dk1"/>
              </a:buClr>
              <a:buSzPts val="1800"/>
              <a:buNone/>
            </a:pPr>
            <a:endParaRPr dirty="0"/>
          </a:p>
          <a:p>
            <a:pPr marL="609585" lvl="0" indent="-342888" algn="l" rtl="0">
              <a:lnSpc>
                <a:spcPct val="100000"/>
              </a:lnSpc>
              <a:spcBef>
                <a:spcPts val="0"/>
              </a:spcBef>
              <a:spcAft>
                <a:spcPts val="0"/>
              </a:spcAft>
              <a:buClr>
                <a:schemeClr val="dk1"/>
              </a:buClr>
              <a:buSzPts val="1800"/>
              <a:buNone/>
            </a:pPr>
            <a:endParaRPr sz="3600" dirty="0"/>
          </a:p>
          <a:p>
            <a:pPr marL="0" lvl="0" indent="0" algn="l" rtl="0">
              <a:lnSpc>
                <a:spcPct val="100000"/>
              </a:lnSpc>
              <a:spcBef>
                <a:spcPts val="0"/>
              </a:spcBef>
              <a:spcAft>
                <a:spcPts val="0"/>
              </a:spcAft>
              <a:buClr>
                <a:schemeClr val="dk1"/>
              </a:buClr>
              <a:buSzPts val="1800"/>
              <a:buNone/>
            </a:pPr>
            <a:endParaRPr sz="2933" dirty="0"/>
          </a:p>
        </p:txBody>
      </p:sp>
      <p:grpSp>
        <p:nvGrpSpPr>
          <p:cNvPr id="150" name="Google Shape;150;p6"/>
          <p:cNvGrpSpPr/>
          <p:nvPr/>
        </p:nvGrpSpPr>
        <p:grpSpPr>
          <a:xfrm>
            <a:off x="10570755" y="5277507"/>
            <a:ext cx="972255" cy="972255"/>
            <a:chOff x="-2108097" y="1800004"/>
            <a:chExt cx="1600203" cy="1600203"/>
          </a:xfrm>
        </p:grpSpPr>
        <p:sp>
          <p:nvSpPr>
            <p:cNvPr id="151" name="Google Shape;151;p6"/>
            <p:cNvSpPr/>
            <p:nvPr/>
          </p:nvSpPr>
          <p:spPr>
            <a:xfrm>
              <a:off x="-2028357" y="1872104"/>
              <a:ext cx="1440722" cy="145600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52" name="Google Shape;152;p6"/>
            <p:cNvPicPr preferRelativeResize="0"/>
            <p:nvPr/>
          </p:nvPicPr>
          <p:blipFill rotWithShape="1">
            <a:blip r:embed="rId4">
              <a:alphaModFix/>
            </a:blip>
            <a:srcRect/>
            <a:stretch/>
          </p:blipFill>
          <p:spPr>
            <a:xfrm>
              <a:off x="-2108097" y="1800004"/>
              <a:ext cx="1600203" cy="1600203"/>
            </a:xfrm>
            <a:prstGeom prst="rect">
              <a:avLst/>
            </a:prstGeom>
            <a:noFill/>
            <a:ln>
              <a:noFill/>
            </a:ln>
          </p:spPr>
        </p:pic>
      </p:grpSp>
      <p:pic>
        <p:nvPicPr>
          <p:cNvPr id="9" name="Picture 8" descr="Screen Shot 2019-02-27 at 3.20.52 PM.png">
            <a:extLst>
              <a:ext uri="{FF2B5EF4-FFF2-40B4-BE49-F238E27FC236}">
                <a16:creationId xmlns:a16="http://schemas.microsoft.com/office/drawing/2014/main" id="{CD2DBF73-C3DF-BF47-B1CF-FE961DAAA3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6664" y="4149448"/>
            <a:ext cx="4483100" cy="1778000"/>
          </a:xfrm>
          <a:prstGeom prst="rect">
            <a:avLst/>
          </a:prstGeom>
        </p:spPr>
      </p:pic>
    </p:spTree>
    <p:extLst>
      <p:ext uri="{BB962C8B-B14F-4D97-AF65-F5344CB8AC3E}">
        <p14:creationId xmlns:p14="http://schemas.microsoft.com/office/powerpoint/2010/main" val="3934817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6"/>
          <p:cNvPicPr preferRelativeResize="0"/>
          <p:nvPr/>
        </p:nvPicPr>
        <p:blipFill rotWithShape="1">
          <a:blip r:embed="rId3">
            <a:alphaModFix/>
          </a:blip>
          <a:srcRect/>
          <a:stretch/>
        </p:blipFill>
        <p:spPr>
          <a:xfrm>
            <a:off x="-9272" y="0"/>
            <a:ext cx="12201272" cy="6858000"/>
          </a:xfrm>
          <a:prstGeom prst="rect">
            <a:avLst/>
          </a:prstGeom>
          <a:noFill/>
          <a:ln>
            <a:noFill/>
          </a:ln>
        </p:spPr>
      </p:pic>
      <p:sp>
        <p:nvSpPr>
          <p:cNvPr id="147" name="Google Shape;147;p6"/>
          <p:cNvSpPr/>
          <p:nvPr/>
        </p:nvSpPr>
        <p:spPr>
          <a:xfrm flipH="1">
            <a:off x="401764" y="431800"/>
            <a:ext cx="11379200" cy="5994400"/>
          </a:xfrm>
          <a:prstGeom prst="rect">
            <a:avLst/>
          </a:prstGeom>
          <a:solidFill>
            <a:schemeClr val="lt1"/>
          </a:solidFill>
          <a:ln>
            <a:noFill/>
          </a:ln>
        </p:spPr>
        <p:txBody>
          <a:bodyPr spcFirstLastPara="1" wrap="square" lIns="32000" tIns="32000" rIns="32000" bIns="320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Source Sans Pro Light"/>
              <a:ea typeface="Source Sans Pro Light"/>
              <a:cs typeface="Source Sans Pro Light"/>
              <a:sym typeface="Source Sans Pro Light"/>
            </a:endParaRPr>
          </a:p>
        </p:txBody>
      </p:sp>
      <p:sp>
        <p:nvSpPr>
          <p:cNvPr id="148" name="Google Shape;148;p6"/>
          <p:cNvSpPr txBox="1">
            <a:spLocks noGrp="1"/>
          </p:cNvSpPr>
          <p:nvPr>
            <p:ph type="title"/>
          </p:nvPr>
        </p:nvSpPr>
        <p:spPr>
          <a:xfrm>
            <a:off x="657225" y="461460"/>
            <a:ext cx="10608561" cy="7636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Clr>
                <a:srgbClr val="005677"/>
              </a:buClr>
              <a:buSzPts val="2800"/>
              <a:buNone/>
            </a:pPr>
            <a:r>
              <a:rPr lang="en-US" sz="3800" b="1" dirty="0">
                <a:solidFill>
                  <a:srgbClr val="005677"/>
                </a:solidFill>
                <a:latin typeface="Source Sans Pro SemiBold"/>
                <a:ea typeface="Source Sans Pro SemiBold"/>
                <a:cs typeface="Source Sans Pro SemiBold"/>
                <a:sym typeface="Source Sans Pro SemiBold"/>
              </a:rPr>
              <a:t>Ministry Leaders… Congregational Perceptions</a:t>
            </a:r>
            <a:endParaRPr sz="3800" b="1" dirty="0">
              <a:solidFill>
                <a:srgbClr val="005677"/>
              </a:solidFill>
              <a:latin typeface="Source Sans Pro SemiBold"/>
              <a:ea typeface="Source Sans Pro SemiBold"/>
              <a:cs typeface="Source Sans Pro SemiBold"/>
              <a:sym typeface="Source Sans Pro SemiBold"/>
            </a:endParaRPr>
          </a:p>
        </p:txBody>
      </p:sp>
      <p:sp>
        <p:nvSpPr>
          <p:cNvPr id="149" name="Google Shape;149;p6"/>
          <p:cNvSpPr txBox="1">
            <a:spLocks noGrp="1"/>
          </p:cNvSpPr>
          <p:nvPr>
            <p:ph type="body" idx="1"/>
          </p:nvPr>
        </p:nvSpPr>
        <p:spPr>
          <a:xfrm>
            <a:off x="4743450" y="1559944"/>
            <a:ext cx="6522336" cy="3241484"/>
          </a:xfrm>
          <a:prstGeom prst="rect">
            <a:avLst/>
          </a:prstGeom>
          <a:noFill/>
          <a:ln>
            <a:noFill/>
          </a:ln>
        </p:spPr>
        <p:txBody>
          <a:bodyPr spcFirstLastPara="1" wrap="square" lIns="121900" tIns="121900" rIns="121900" bIns="121900" anchor="t" anchorCtr="0">
            <a:noAutofit/>
          </a:bodyPr>
          <a:lstStyle/>
          <a:p>
            <a:r>
              <a:rPr lang="en-US" dirty="0">
                <a:latin typeface="Arial"/>
                <a:ea typeface="MS PGothic" charset="0"/>
                <a:cs typeface="Arial"/>
              </a:rPr>
              <a:t>How are they viewed by their congregants / members?</a:t>
            </a:r>
          </a:p>
          <a:p>
            <a:pPr lvl="1">
              <a:spcBef>
                <a:spcPts val="0"/>
              </a:spcBef>
              <a:buFont typeface="Arial" panose="020B0604020202020204" pitchFamily="34" charset="0"/>
              <a:buChar char="•"/>
            </a:pPr>
            <a:r>
              <a:rPr lang="en-US" dirty="0">
                <a:latin typeface="Arial"/>
                <a:ea typeface="MS PGothic" charset="0"/>
                <a:cs typeface="Arial"/>
              </a:rPr>
              <a:t>“Front line helpers” for life concerns (mental health and suicidal thoughts)</a:t>
            </a:r>
          </a:p>
          <a:p>
            <a:pPr lvl="1">
              <a:spcBef>
                <a:spcPts val="0"/>
              </a:spcBef>
              <a:buFont typeface="Arial" panose="020B0604020202020204" pitchFamily="34" charset="0"/>
              <a:buChar char="•"/>
            </a:pPr>
            <a:r>
              <a:rPr lang="en-US" dirty="0">
                <a:latin typeface="Arial"/>
                <a:ea typeface="MS PGothic" charset="0"/>
                <a:cs typeface="Arial"/>
              </a:rPr>
              <a:t>Offering religious and spiritually integrated support </a:t>
            </a:r>
          </a:p>
          <a:p>
            <a:pPr lvl="1">
              <a:spcBef>
                <a:spcPts val="0"/>
              </a:spcBef>
              <a:buFont typeface="Arial" panose="020B0604020202020204" pitchFamily="34" charset="0"/>
              <a:buChar char="•"/>
            </a:pPr>
            <a:r>
              <a:rPr lang="en-US" dirty="0">
                <a:latin typeface="Arial"/>
                <a:ea typeface="MS PGothic" charset="0"/>
                <a:cs typeface="Arial"/>
              </a:rPr>
              <a:t>Performing funerals / memorials following suicide deaths </a:t>
            </a:r>
          </a:p>
          <a:p>
            <a:pPr lvl="1">
              <a:spcBef>
                <a:spcPts val="0"/>
              </a:spcBef>
              <a:buFont typeface="Arial" panose="020B0604020202020204" pitchFamily="34" charset="0"/>
              <a:buChar char="•"/>
            </a:pPr>
            <a:r>
              <a:rPr lang="en-US" dirty="0">
                <a:latin typeface="Arial"/>
                <a:ea typeface="MS PGothic" charset="0"/>
                <a:cs typeface="Arial"/>
              </a:rPr>
              <a:t>Providing </a:t>
            </a:r>
            <a:r>
              <a:rPr lang="en-US" i="1" dirty="0">
                <a:latin typeface="Arial"/>
                <a:ea typeface="MS PGothic" charset="0"/>
                <a:cs typeface="Arial"/>
              </a:rPr>
              <a:t>ongoing</a:t>
            </a:r>
            <a:r>
              <a:rPr lang="en-US" dirty="0">
                <a:latin typeface="Arial"/>
                <a:ea typeface="MS PGothic" charset="0"/>
                <a:cs typeface="Arial"/>
              </a:rPr>
              <a:t> religious and spiritual support for survivors</a:t>
            </a:r>
          </a:p>
          <a:p>
            <a:pPr marL="114300" lvl="0" indent="0" algn="l" rtl="0">
              <a:lnSpc>
                <a:spcPct val="100000"/>
              </a:lnSpc>
              <a:spcBef>
                <a:spcPts val="0"/>
              </a:spcBef>
              <a:spcAft>
                <a:spcPts val="0"/>
              </a:spcAft>
              <a:buClr>
                <a:schemeClr val="dk1"/>
              </a:buClr>
              <a:buSzPts val="1800"/>
              <a:buNone/>
            </a:pPr>
            <a:endParaRPr lang="en-US" dirty="0"/>
          </a:p>
          <a:p>
            <a:pPr marL="0" lvl="0" indent="0" algn="l" rtl="0">
              <a:lnSpc>
                <a:spcPct val="100000"/>
              </a:lnSpc>
              <a:spcBef>
                <a:spcPts val="0"/>
              </a:spcBef>
              <a:spcAft>
                <a:spcPts val="0"/>
              </a:spcAft>
              <a:buSzPts val="1800"/>
              <a:buNone/>
            </a:pPr>
            <a:endParaRPr sz="1800" dirty="0"/>
          </a:p>
          <a:p>
            <a:pPr marL="609585" lvl="0" indent="-342888" algn="l" rtl="0">
              <a:lnSpc>
                <a:spcPct val="100000"/>
              </a:lnSpc>
              <a:spcBef>
                <a:spcPts val="0"/>
              </a:spcBef>
              <a:spcAft>
                <a:spcPts val="0"/>
              </a:spcAft>
              <a:buClr>
                <a:schemeClr val="dk1"/>
              </a:buClr>
              <a:buSzPts val="1800"/>
              <a:buNone/>
            </a:pPr>
            <a:endParaRPr dirty="0"/>
          </a:p>
          <a:p>
            <a:pPr marL="609585" lvl="0" indent="-342888" algn="l" rtl="0">
              <a:lnSpc>
                <a:spcPct val="100000"/>
              </a:lnSpc>
              <a:spcBef>
                <a:spcPts val="0"/>
              </a:spcBef>
              <a:spcAft>
                <a:spcPts val="0"/>
              </a:spcAft>
              <a:buClr>
                <a:schemeClr val="dk1"/>
              </a:buClr>
              <a:buSzPts val="1800"/>
              <a:buNone/>
            </a:pPr>
            <a:endParaRPr sz="3600" dirty="0"/>
          </a:p>
          <a:p>
            <a:pPr marL="0" lvl="0" indent="0" algn="l" rtl="0">
              <a:lnSpc>
                <a:spcPct val="100000"/>
              </a:lnSpc>
              <a:spcBef>
                <a:spcPts val="0"/>
              </a:spcBef>
              <a:spcAft>
                <a:spcPts val="0"/>
              </a:spcAft>
              <a:buClr>
                <a:schemeClr val="dk1"/>
              </a:buClr>
              <a:buSzPts val="1800"/>
              <a:buNone/>
            </a:pPr>
            <a:endParaRPr sz="2933" dirty="0"/>
          </a:p>
        </p:txBody>
      </p:sp>
      <p:grpSp>
        <p:nvGrpSpPr>
          <p:cNvPr id="150" name="Google Shape;150;p6"/>
          <p:cNvGrpSpPr/>
          <p:nvPr/>
        </p:nvGrpSpPr>
        <p:grpSpPr>
          <a:xfrm>
            <a:off x="10570755" y="5277507"/>
            <a:ext cx="972255" cy="972255"/>
            <a:chOff x="-2108097" y="1800004"/>
            <a:chExt cx="1600203" cy="1600203"/>
          </a:xfrm>
        </p:grpSpPr>
        <p:sp>
          <p:nvSpPr>
            <p:cNvPr id="151" name="Google Shape;151;p6"/>
            <p:cNvSpPr/>
            <p:nvPr/>
          </p:nvSpPr>
          <p:spPr>
            <a:xfrm>
              <a:off x="-2028357" y="1872104"/>
              <a:ext cx="1440722" cy="145600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52" name="Google Shape;152;p6"/>
            <p:cNvPicPr preferRelativeResize="0"/>
            <p:nvPr/>
          </p:nvPicPr>
          <p:blipFill rotWithShape="1">
            <a:blip r:embed="rId4">
              <a:alphaModFix/>
            </a:blip>
            <a:srcRect/>
            <a:stretch/>
          </p:blipFill>
          <p:spPr>
            <a:xfrm>
              <a:off x="-2108097" y="1800004"/>
              <a:ext cx="1600203" cy="1600203"/>
            </a:xfrm>
            <a:prstGeom prst="rect">
              <a:avLst/>
            </a:prstGeom>
            <a:noFill/>
            <a:ln>
              <a:noFill/>
            </a:ln>
          </p:spPr>
        </p:pic>
      </p:grpSp>
      <p:pic>
        <p:nvPicPr>
          <p:cNvPr id="9" name="Picture 8" descr="Screen Shot 2019-02-28 at 4.24.16 PM.png">
            <a:extLst>
              <a:ext uri="{FF2B5EF4-FFF2-40B4-BE49-F238E27FC236}">
                <a16:creationId xmlns:a16="http://schemas.microsoft.com/office/drawing/2014/main" id="{8DF40144-E52E-D146-8947-E9D46433C3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0948" y="3757417"/>
            <a:ext cx="3228408" cy="2016052"/>
          </a:xfrm>
          <a:prstGeom prst="rect">
            <a:avLst/>
          </a:prstGeom>
        </p:spPr>
      </p:pic>
      <p:pic>
        <p:nvPicPr>
          <p:cNvPr id="3" name="Picture 2" descr="A group of people in a church&#10;&#10;Description automatically generated with medium confidence">
            <a:extLst>
              <a:ext uri="{FF2B5EF4-FFF2-40B4-BE49-F238E27FC236}">
                <a16:creationId xmlns:a16="http://schemas.microsoft.com/office/drawing/2014/main" id="{226B31CD-FA9E-F849-AA03-014289BC4CB6}"/>
              </a:ext>
            </a:extLst>
          </p:cNvPr>
          <p:cNvPicPr>
            <a:picLocks noChangeAspect="1"/>
          </p:cNvPicPr>
          <p:nvPr/>
        </p:nvPicPr>
        <p:blipFill>
          <a:blip r:embed="rId6"/>
          <a:stretch>
            <a:fillRect/>
          </a:stretch>
        </p:blipFill>
        <p:spPr>
          <a:xfrm>
            <a:off x="1213731" y="1558200"/>
            <a:ext cx="3365625" cy="2089877"/>
          </a:xfrm>
          <a:prstGeom prst="rect">
            <a:avLst/>
          </a:prstGeom>
        </p:spPr>
      </p:pic>
    </p:spTree>
    <p:extLst>
      <p:ext uri="{BB962C8B-B14F-4D97-AF65-F5344CB8AC3E}">
        <p14:creationId xmlns:p14="http://schemas.microsoft.com/office/powerpoint/2010/main" val="711222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6"/>
          <p:cNvPicPr preferRelativeResize="0"/>
          <p:nvPr/>
        </p:nvPicPr>
        <p:blipFill rotWithShape="1">
          <a:blip r:embed="rId3">
            <a:alphaModFix/>
          </a:blip>
          <a:srcRect/>
          <a:stretch/>
        </p:blipFill>
        <p:spPr>
          <a:xfrm>
            <a:off x="-9272" y="0"/>
            <a:ext cx="12201272" cy="6858000"/>
          </a:xfrm>
          <a:prstGeom prst="rect">
            <a:avLst/>
          </a:prstGeom>
          <a:noFill/>
          <a:ln>
            <a:noFill/>
          </a:ln>
        </p:spPr>
      </p:pic>
      <p:sp>
        <p:nvSpPr>
          <p:cNvPr id="147" name="Google Shape;147;p6"/>
          <p:cNvSpPr/>
          <p:nvPr/>
        </p:nvSpPr>
        <p:spPr>
          <a:xfrm flipH="1">
            <a:off x="401764" y="431800"/>
            <a:ext cx="11379200" cy="5994400"/>
          </a:xfrm>
          <a:prstGeom prst="rect">
            <a:avLst/>
          </a:prstGeom>
          <a:solidFill>
            <a:schemeClr val="lt1"/>
          </a:solidFill>
          <a:ln>
            <a:noFill/>
          </a:ln>
        </p:spPr>
        <p:txBody>
          <a:bodyPr spcFirstLastPara="1" wrap="square" lIns="32000" tIns="32000" rIns="32000" bIns="320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Source Sans Pro Light"/>
              <a:ea typeface="Source Sans Pro Light"/>
              <a:cs typeface="Source Sans Pro Light"/>
              <a:sym typeface="Source Sans Pro Light"/>
            </a:endParaRPr>
          </a:p>
        </p:txBody>
      </p:sp>
      <p:sp>
        <p:nvSpPr>
          <p:cNvPr id="148" name="Google Shape;148;p6"/>
          <p:cNvSpPr txBox="1">
            <a:spLocks noGrp="1"/>
          </p:cNvSpPr>
          <p:nvPr>
            <p:ph type="title"/>
          </p:nvPr>
        </p:nvSpPr>
        <p:spPr>
          <a:xfrm>
            <a:off x="657225" y="461460"/>
            <a:ext cx="10608561" cy="7636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Clr>
                <a:srgbClr val="005677"/>
              </a:buClr>
              <a:buSzPts val="2800"/>
              <a:buNone/>
            </a:pPr>
            <a:r>
              <a:rPr lang="en-US" sz="4000" b="1" dirty="0">
                <a:solidFill>
                  <a:srgbClr val="005677"/>
                </a:solidFill>
                <a:latin typeface="Source Sans Pro SemiBold"/>
                <a:ea typeface="Source Sans Pro SemiBold"/>
                <a:cs typeface="Source Sans Pro SemiBold"/>
                <a:sym typeface="Source Sans Pro SemiBold"/>
              </a:rPr>
              <a:t>The Problem – a lack of training and stigma</a:t>
            </a:r>
            <a:endParaRPr sz="4000" b="1" dirty="0">
              <a:solidFill>
                <a:srgbClr val="005677"/>
              </a:solidFill>
              <a:latin typeface="Source Sans Pro SemiBold"/>
              <a:ea typeface="Source Sans Pro SemiBold"/>
              <a:cs typeface="Source Sans Pro SemiBold"/>
              <a:sym typeface="Source Sans Pro SemiBold"/>
            </a:endParaRPr>
          </a:p>
        </p:txBody>
      </p:sp>
      <p:sp>
        <p:nvSpPr>
          <p:cNvPr id="149" name="Google Shape;149;p6"/>
          <p:cNvSpPr txBox="1">
            <a:spLocks noGrp="1"/>
          </p:cNvSpPr>
          <p:nvPr>
            <p:ph type="body" idx="1"/>
          </p:nvPr>
        </p:nvSpPr>
        <p:spPr>
          <a:xfrm>
            <a:off x="657225" y="1559944"/>
            <a:ext cx="10608561" cy="3241484"/>
          </a:xfrm>
          <a:prstGeom prst="rect">
            <a:avLst/>
          </a:prstGeom>
          <a:noFill/>
          <a:ln>
            <a:noFill/>
          </a:ln>
        </p:spPr>
        <p:txBody>
          <a:bodyPr spcFirstLastPara="1" wrap="square" lIns="121900" tIns="121900" rIns="121900" bIns="121900" anchor="t" anchorCtr="0">
            <a:noAutofit/>
          </a:bodyPr>
          <a:lstStyle/>
          <a:p>
            <a:pPr indent="-457200">
              <a:lnSpc>
                <a:spcPct val="90000"/>
              </a:lnSpc>
              <a:spcBef>
                <a:spcPts val="1000"/>
              </a:spcBef>
              <a:buClrTx/>
              <a:buSzTx/>
            </a:pPr>
            <a:r>
              <a:rPr lang="en-US" dirty="0">
                <a:solidFill>
                  <a:prstClr val="black"/>
                </a:solidFill>
              </a:rPr>
              <a:t>Ministry Leaders have little to no suicide prevention training</a:t>
            </a:r>
          </a:p>
          <a:p>
            <a:pPr lvl="1" indent="-457200">
              <a:lnSpc>
                <a:spcPct val="90000"/>
              </a:lnSpc>
              <a:spcBef>
                <a:spcPts val="1000"/>
              </a:spcBef>
              <a:buClrTx/>
              <a:buSzTx/>
            </a:pPr>
            <a:r>
              <a:rPr lang="en-US" i="1" dirty="0">
                <a:solidFill>
                  <a:prstClr val="black"/>
                </a:solidFill>
              </a:rPr>
              <a:t>One third 0</a:t>
            </a:r>
            <a:r>
              <a:rPr lang="en-US" dirty="0">
                <a:solidFill>
                  <a:prstClr val="black"/>
                </a:solidFill>
              </a:rPr>
              <a:t> training, half have less than 5 hours</a:t>
            </a:r>
          </a:p>
          <a:p>
            <a:pPr indent="-457200">
              <a:lnSpc>
                <a:spcPct val="90000"/>
              </a:lnSpc>
              <a:spcBef>
                <a:spcPts val="1000"/>
              </a:spcBef>
              <a:buClrTx/>
              <a:buSzTx/>
            </a:pPr>
            <a:r>
              <a:rPr lang="en-US" dirty="0">
                <a:solidFill>
                  <a:prstClr val="black"/>
                </a:solidFill>
              </a:rPr>
              <a:t>Few graduate programs offer suicide prevention training</a:t>
            </a:r>
          </a:p>
          <a:p>
            <a:pPr indent="-457200">
              <a:lnSpc>
                <a:spcPct val="90000"/>
              </a:lnSpc>
              <a:spcBef>
                <a:spcPts val="1000"/>
              </a:spcBef>
              <a:buClrTx/>
              <a:buSzTx/>
            </a:pPr>
            <a:r>
              <a:rPr lang="en-US" dirty="0">
                <a:solidFill>
                  <a:prstClr val="black"/>
                </a:solidFill>
              </a:rPr>
              <a:t>Most training is on the job or through continuing education</a:t>
            </a:r>
          </a:p>
          <a:p>
            <a:pPr indent="-457200">
              <a:lnSpc>
                <a:spcPct val="90000"/>
              </a:lnSpc>
              <a:spcBef>
                <a:spcPts val="1000"/>
              </a:spcBef>
              <a:buClrTx/>
              <a:buSzTx/>
            </a:pPr>
            <a:r>
              <a:rPr lang="en-US" dirty="0">
                <a:solidFill>
                  <a:prstClr val="black"/>
                </a:solidFill>
              </a:rPr>
              <a:t>People of faith assume their leaders are trained and are disappointed </a:t>
            </a:r>
          </a:p>
          <a:p>
            <a:pPr indent="-457200">
              <a:lnSpc>
                <a:spcPct val="90000"/>
              </a:lnSpc>
              <a:spcBef>
                <a:spcPts val="1000"/>
              </a:spcBef>
              <a:buClrTx/>
              <a:buSzTx/>
            </a:pPr>
            <a:r>
              <a:rPr lang="en-US" dirty="0">
                <a:solidFill>
                  <a:prstClr val="black"/>
                </a:solidFill>
              </a:rPr>
              <a:t>Besides a lack of training….  the </a:t>
            </a:r>
            <a:r>
              <a:rPr lang="en-US" b="1" dirty="0">
                <a:solidFill>
                  <a:prstClr val="black"/>
                </a:solidFill>
              </a:rPr>
              <a:t>primary problem </a:t>
            </a:r>
            <a:r>
              <a:rPr lang="en-US" dirty="0">
                <a:solidFill>
                  <a:prstClr val="black"/>
                </a:solidFill>
              </a:rPr>
              <a:t>in most ministry settings is </a:t>
            </a:r>
            <a:r>
              <a:rPr lang="en-US" b="1" i="1" dirty="0">
                <a:solidFill>
                  <a:prstClr val="black"/>
                </a:solidFill>
              </a:rPr>
              <a:t>suicide Stigma</a:t>
            </a:r>
          </a:p>
          <a:p>
            <a:pPr marL="114300" lvl="0" indent="0" algn="l" rtl="0">
              <a:lnSpc>
                <a:spcPct val="100000"/>
              </a:lnSpc>
              <a:spcBef>
                <a:spcPts val="0"/>
              </a:spcBef>
              <a:spcAft>
                <a:spcPts val="0"/>
              </a:spcAft>
              <a:buClr>
                <a:schemeClr val="dk1"/>
              </a:buClr>
              <a:buSzPts val="1800"/>
              <a:buNone/>
            </a:pPr>
            <a:endParaRPr lang="en-US" dirty="0"/>
          </a:p>
          <a:p>
            <a:pPr marL="0" lvl="0" indent="0" algn="l" rtl="0">
              <a:lnSpc>
                <a:spcPct val="100000"/>
              </a:lnSpc>
              <a:spcBef>
                <a:spcPts val="0"/>
              </a:spcBef>
              <a:spcAft>
                <a:spcPts val="0"/>
              </a:spcAft>
              <a:buSzPts val="1800"/>
              <a:buNone/>
            </a:pPr>
            <a:endParaRPr sz="1800" dirty="0"/>
          </a:p>
          <a:p>
            <a:pPr marL="609585" lvl="0" indent="-342888" algn="l" rtl="0">
              <a:lnSpc>
                <a:spcPct val="100000"/>
              </a:lnSpc>
              <a:spcBef>
                <a:spcPts val="0"/>
              </a:spcBef>
              <a:spcAft>
                <a:spcPts val="0"/>
              </a:spcAft>
              <a:buClr>
                <a:schemeClr val="dk1"/>
              </a:buClr>
              <a:buSzPts val="1800"/>
              <a:buNone/>
            </a:pPr>
            <a:endParaRPr dirty="0"/>
          </a:p>
          <a:p>
            <a:pPr marL="609585" lvl="0" indent="-342888" algn="l" rtl="0">
              <a:lnSpc>
                <a:spcPct val="100000"/>
              </a:lnSpc>
              <a:spcBef>
                <a:spcPts val="0"/>
              </a:spcBef>
              <a:spcAft>
                <a:spcPts val="0"/>
              </a:spcAft>
              <a:buClr>
                <a:schemeClr val="dk1"/>
              </a:buClr>
              <a:buSzPts val="1800"/>
              <a:buNone/>
            </a:pPr>
            <a:endParaRPr sz="3600" dirty="0"/>
          </a:p>
          <a:p>
            <a:pPr marL="0" lvl="0" indent="0" algn="l" rtl="0">
              <a:lnSpc>
                <a:spcPct val="100000"/>
              </a:lnSpc>
              <a:spcBef>
                <a:spcPts val="0"/>
              </a:spcBef>
              <a:spcAft>
                <a:spcPts val="0"/>
              </a:spcAft>
              <a:buClr>
                <a:schemeClr val="dk1"/>
              </a:buClr>
              <a:buSzPts val="1800"/>
              <a:buNone/>
            </a:pPr>
            <a:endParaRPr sz="2933" dirty="0"/>
          </a:p>
        </p:txBody>
      </p:sp>
      <p:grpSp>
        <p:nvGrpSpPr>
          <p:cNvPr id="150" name="Google Shape;150;p6"/>
          <p:cNvGrpSpPr/>
          <p:nvPr/>
        </p:nvGrpSpPr>
        <p:grpSpPr>
          <a:xfrm>
            <a:off x="10570755" y="5277507"/>
            <a:ext cx="972255" cy="972255"/>
            <a:chOff x="-2108097" y="1800004"/>
            <a:chExt cx="1600203" cy="1600203"/>
          </a:xfrm>
        </p:grpSpPr>
        <p:sp>
          <p:nvSpPr>
            <p:cNvPr id="151" name="Google Shape;151;p6"/>
            <p:cNvSpPr/>
            <p:nvPr/>
          </p:nvSpPr>
          <p:spPr>
            <a:xfrm>
              <a:off x="-2028357" y="1872104"/>
              <a:ext cx="1440722" cy="145600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52" name="Google Shape;152;p6"/>
            <p:cNvPicPr preferRelativeResize="0"/>
            <p:nvPr/>
          </p:nvPicPr>
          <p:blipFill rotWithShape="1">
            <a:blip r:embed="rId4">
              <a:alphaModFix/>
            </a:blip>
            <a:srcRect/>
            <a:stretch/>
          </p:blipFill>
          <p:spPr>
            <a:xfrm>
              <a:off x="-2108097" y="1800004"/>
              <a:ext cx="1600203" cy="1600203"/>
            </a:xfrm>
            <a:prstGeom prst="rect">
              <a:avLst/>
            </a:prstGeom>
            <a:noFill/>
            <a:ln>
              <a:noFill/>
            </a:ln>
          </p:spPr>
        </p:pic>
      </p:grpSp>
    </p:spTree>
    <p:extLst>
      <p:ext uri="{BB962C8B-B14F-4D97-AF65-F5344CB8AC3E}">
        <p14:creationId xmlns:p14="http://schemas.microsoft.com/office/powerpoint/2010/main" val="31959100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6"/>
          <p:cNvPicPr preferRelativeResize="0"/>
          <p:nvPr/>
        </p:nvPicPr>
        <p:blipFill rotWithShape="1">
          <a:blip r:embed="rId3">
            <a:alphaModFix/>
          </a:blip>
          <a:srcRect/>
          <a:stretch/>
        </p:blipFill>
        <p:spPr>
          <a:xfrm>
            <a:off x="-9272" y="0"/>
            <a:ext cx="12201272" cy="6858000"/>
          </a:xfrm>
          <a:prstGeom prst="rect">
            <a:avLst/>
          </a:prstGeom>
          <a:noFill/>
          <a:ln>
            <a:noFill/>
          </a:ln>
        </p:spPr>
      </p:pic>
      <p:sp>
        <p:nvSpPr>
          <p:cNvPr id="147" name="Google Shape;147;p6"/>
          <p:cNvSpPr/>
          <p:nvPr/>
        </p:nvSpPr>
        <p:spPr>
          <a:xfrm flipH="1">
            <a:off x="401764" y="431800"/>
            <a:ext cx="11379200" cy="5994400"/>
          </a:xfrm>
          <a:prstGeom prst="rect">
            <a:avLst/>
          </a:prstGeom>
          <a:solidFill>
            <a:schemeClr val="lt1"/>
          </a:solidFill>
          <a:ln>
            <a:noFill/>
          </a:ln>
        </p:spPr>
        <p:txBody>
          <a:bodyPr spcFirstLastPara="1" wrap="square" lIns="32000" tIns="32000" rIns="32000" bIns="320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Source Sans Pro Light"/>
              <a:ea typeface="Source Sans Pro Light"/>
              <a:cs typeface="Source Sans Pro Light"/>
              <a:sym typeface="Source Sans Pro Light"/>
            </a:endParaRPr>
          </a:p>
        </p:txBody>
      </p:sp>
      <p:sp>
        <p:nvSpPr>
          <p:cNvPr id="148" name="Google Shape;148;p6"/>
          <p:cNvSpPr txBox="1">
            <a:spLocks noGrp="1"/>
          </p:cNvSpPr>
          <p:nvPr>
            <p:ph type="title"/>
          </p:nvPr>
        </p:nvSpPr>
        <p:spPr>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Clr>
                <a:srgbClr val="005677"/>
              </a:buClr>
              <a:buSzPts val="2800"/>
              <a:buNone/>
            </a:pPr>
            <a:r>
              <a:rPr lang="en-US" sz="4000" b="1" dirty="0">
                <a:solidFill>
                  <a:srgbClr val="005677"/>
                </a:solidFill>
                <a:latin typeface="Source Sans Pro SemiBold"/>
                <a:ea typeface="Source Sans Pro SemiBold"/>
                <a:cs typeface="Source Sans Pro SemiBold"/>
                <a:sym typeface="Source Sans Pro SemiBold"/>
              </a:rPr>
              <a:t>Polling Question</a:t>
            </a:r>
            <a:endParaRPr sz="4000" b="1" dirty="0">
              <a:solidFill>
                <a:srgbClr val="005677"/>
              </a:solidFill>
              <a:latin typeface="Source Sans Pro SemiBold"/>
              <a:ea typeface="Source Sans Pro SemiBold"/>
              <a:cs typeface="Source Sans Pro SemiBold"/>
              <a:sym typeface="Source Sans Pro SemiBold"/>
            </a:endParaRPr>
          </a:p>
        </p:txBody>
      </p:sp>
      <p:sp>
        <p:nvSpPr>
          <p:cNvPr id="149" name="Google Shape;149;p6"/>
          <p:cNvSpPr txBox="1">
            <a:spLocks noGrp="1"/>
          </p:cNvSpPr>
          <p:nvPr>
            <p:ph idx="1"/>
          </p:nvPr>
        </p:nvSpPr>
        <p:spPr>
          <a:xfrm>
            <a:off x="838200" y="1577975"/>
            <a:ext cx="10515600" cy="4351338"/>
          </a:xfrm>
          <a:prstGeom prst="rect">
            <a:avLst/>
          </a:prstGeom>
          <a:noFill/>
          <a:ln>
            <a:noFill/>
          </a:ln>
        </p:spPr>
        <p:txBody>
          <a:bodyPr spcFirstLastPara="1" wrap="square" lIns="121900" tIns="121900" rIns="121900" bIns="121900" anchor="t" anchorCtr="0">
            <a:noAutofit/>
          </a:bodyPr>
          <a:lstStyle/>
          <a:p>
            <a:pPr marL="609585" lvl="0" indent="-342888" algn="l" rtl="0">
              <a:lnSpc>
                <a:spcPct val="100000"/>
              </a:lnSpc>
              <a:spcBef>
                <a:spcPts val="0"/>
              </a:spcBef>
              <a:spcAft>
                <a:spcPts val="0"/>
              </a:spcAft>
              <a:buClr>
                <a:schemeClr val="dk1"/>
              </a:buClr>
              <a:buSzPts val="1800"/>
              <a:buNone/>
            </a:pPr>
            <a:endParaRPr dirty="0"/>
          </a:p>
          <a:p>
            <a:pPr marL="514350" lvl="0" indent="-514350">
              <a:buFont typeface="+mj-lt"/>
              <a:buAutoNum type="arabicPeriod" startAt="5"/>
            </a:pPr>
            <a:r>
              <a:rPr lang="en-US" dirty="0"/>
              <a:t>Did you have any training in suicide prevention in your ministry training / preparation?  Yes / No</a:t>
            </a:r>
          </a:p>
          <a:p>
            <a:pPr marL="514350" lvl="0" indent="-514350">
              <a:buFont typeface="+mj-lt"/>
              <a:buAutoNum type="arabicPeriod" startAt="5"/>
            </a:pPr>
            <a:r>
              <a:rPr lang="en-US" dirty="0"/>
              <a:t>How many hours of training have you had that were specifically focused on suicide </a:t>
            </a:r>
            <a:r>
              <a:rPr lang="en-US" i="1" dirty="0"/>
              <a:t>prevention</a:t>
            </a:r>
            <a:r>
              <a:rPr lang="en-US" dirty="0"/>
              <a:t>, </a:t>
            </a:r>
            <a:r>
              <a:rPr lang="en-US" i="1" dirty="0"/>
              <a:t>intervention</a:t>
            </a:r>
            <a:r>
              <a:rPr lang="en-US" dirty="0"/>
              <a:t> and </a:t>
            </a:r>
            <a:r>
              <a:rPr lang="en-US" i="1" dirty="0"/>
              <a:t>long-term (post suicide) support</a:t>
            </a:r>
            <a:r>
              <a:rPr lang="en-US" dirty="0"/>
              <a:t>?  0, 2, 4 hours, 8 hours</a:t>
            </a:r>
          </a:p>
          <a:p>
            <a:pPr marL="609585" lvl="0" indent="-342888" algn="l" rtl="0">
              <a:lnSpc>
                <a:spcPct val="100000"/>
              </a:lnSpc>
              <a:spcBef>
                <a:spcPts val="0"/>
              </a:spcBef>
              <a:spcAft>
                <a:spcPts val="0"/>
              </a:spcAft>
              <a:buClr>
                <a:schemeClr val="dk1"/>
              </a:buClr>
              <a:buSzPts val="1800"/>
              <a:buNone/>
            </a:pPr>
            <a:endParaRPr sz="3600" dirty="0"/>
          </a:p>
        </p:txBody>
      </p:sp>
      <p:grpSp>
        <p:nvGrpSpPr>
          <p:cNvPr id="150" name="Google Shape;150;p6"/>
          <p:cNvGrpSpPr/>
          <p:nvPr/>
        </p:nvGrpSpPr>
        <p:grpSpPr>
          <a:xfrm>
            <a:off x="10570755" y="5277507"/>
            <a:ext cx="972255" cy="972255"/>
            <a:chOff x="-2108097" y="1800004"/>
            <a:chExt cx="1600203" cy="1600203"/>
          </a:xfrm>
        </p:grpSpPr>
        <p:sp>
          <p:nvSpPr>
            <p:cNvPr id="151" name="Google Shape;151;p6"/>
            <p:cNvSpPr/>
            <p:nvPr/>
          </p:nvSpPr>
          <p:spPr>
            <a:xfrm>
              <a:off x="-2028357" y="1872104"/>
              <a:ext cx="1440722" cy="145600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52" name="Google Shape;152;p6"/>
            <p:cNvPicPr preferRelativeResize="0"/>
            <p:nvPr/>
          </p:nvPicPr>
          <p:blipFill rotWithShape="1">
            <a:blip r:embed="rId4">
              <a:alphaModFix/>
            </a:blip>
            <a:srcRect/>
            <a:stretch/>
          </p:blipFill>
          <p:spPr>
            <a:xfrm>
              <a:off x="-2108097" y="1800004"/>
              <a:ext cx="1600203" cy="1600203"/>
            </a:xfrm>
            <a:prstGeom prst="rect">
              <a:avLst/>
            </a:prstGeom>
            <a:noFill/>
            <a:ln>
              <a:noFill/>
            </a:ln>
          </p:spPr>
        </p:pic>
      </p:grpSp>
    </p:spTree>
    <p:extLst>
      <p:ext uri="{BB962C8B-B14F-4D97-AF65-F5344CB8AC3E}">
        <p14:creationId xmlns:p14="http://schemas.microsoft.com/office/powerpoint/2010/main" val="1631119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6"/>
          <p:cNvPicPr preferRelativeResize="0"/>
          <p:nvPr/>
        </p:nvPicPr>
        <p:blipFill rotWithShape="1">
          <a:blip r:embed="rId3">
            <a:alphaModFix/>
          </a:blip>
          <a:srcRect/>
          <a:stretch/>
        </p:blipFill>
        <p:spPr>
          <a:xfrm>
            <a:off x="-9272" y="0"/>
            <a:ext cx="12201272" cy="6858000"/>
          </a:xfrm>
          <a:prstGeom prst="rect">
            <a:avLst/>
          </a:prstGeom>
          <a:noFill/>
          <a:ln>
            <a:noFill/>
          </a:ln>
        </p:spPr>
      </p:pic>
      <p:sp>
        <p:nvSpPr>
          <p:cNvPr id="147" name="Google Shape;147;p6"/>
          <p:cNvSpPr/>
          <p:nvPr/>
        </p:nvSpPr>
        <p:spPr>
          <a:xfrm flipH="1">
            <a:off x="401764" y="431800"/>
            <a:ext cx="11379200" cy="5994400"/>
          </a:xfrm>
          <a:prstGeom prst="rect">
            <a:avLst/>
          </a:prstGeom>
          <a:solidFill>
            <a:schemeClr val="lt1"/>
          </a:solidFill>
          <a:ln>
            <a:noFill/>
          </a:ln>
        </p:spPr>
        <p:txBody>
          <a:bodyPr spcFirstLastPara="1" wrap="square" lIns="32000" tIns="32000" rIns="32000" bIns="320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Source Sans Pro Light"/>
              <a:ea typeface="Source Sans Pro Light"/>
              <a:cs typeface="Source Sans Pro Light"/>
              <a:sym typeface="Source Sans Pro Light"/>
            </a:endParaRPr>
          </a:p>
        </p:txBody>
      </p:sp>
      <p:sp>
        <p:nvSpPr>
          <p:cNvPr id="148" name="Google Shape;148;p6"/>
          <p:cNvSpPr txBox="1">
            <a:spLocks noGrp="1"/>
          </p:cNvSpPr>
          <p:nvPr>
            <p:ph type="title"/>
          </p:nvPr>
        </p:nvSpPr>
        <p:spPr>
          <a:xfrm>
            <a:off x="838200" y="528412"/>
            <a:ext cx="10515600" cy="1512659"/>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Clr>
                <a:srgbClr val="005677"/>
              </a:buClr>
              <a:buSzPts val="2800"/>
              <a:buNone/>
            </a:pPr>
            <a:r>
              <a:rPr lang="en-US" sz="3600" b="1" dirty="0">
                <a:solidFill>
                  <a:srgbClr val="005677"/>
                </a:solidFill>
                <a:latin typeface="Source Sans Pro SemiBold"/>
                <a:ea typeface="Source Sans Pro SemiBold"/>
                <a:cs typeface="Source Sans Pro SemiBold"/>
                <a:sym typeface="Source Sans Pro SemiBold"/>
              </a:rPr>
              <a:t>Our greatest safety from suicide challenge: </a:t>
            </a:r>
            <a:br>
              <a:rPr lang="en-US" sz="3600" b="1" dirty="0">
                <a:solidFill>
                  <a:srgbClr val="005677"/>
                </a:solidFill>
                <a:latin typeface="Source Sans Pro SemiBold"/>
                <a:ea typeface="Source Sans Pro SemiBold"/>
                <a:cs typeface="Source Sans Pro SemiBold"/>
                <a:sym typeface="Source Sans Pro SemiBold"/>
              </a:rPr>
            </a:br>
            <a:r>
              <a:rPr lang="en-US" sz="4000" b="1" i="1" dirty="0">
                <a:solidFill>
                  <a:srgbClr val="FF0000"/>
                </a:solidFill>
                <a:latin typeface="Source Sans Pro SemiBold"/>
                <a:ea typeface="Source Sans Pro SemiBold"/>
                <a:cs typeface="Source Sans Pro SemiBold"/>
                <a:sym typeface="Source Sans Pro SemiBold"/>
              </a:rPr>
              <a:t>Stigma</a:t>
            </a:r>
            <a:endParaRPr sz="3600" b="1" i="1" dirty="0">
              <a:solidFill>
                <a:srgbClr val="FF0000"/>
              </a:solidFill>
              <a:latin typeface="Source Sans Pro SemiBold"/>
              <a:ea typeface="Source Sans Pro SemiBold"/>
              <a:cs typeface="Source Sans Pro SemiBold"/>
              <a:sym typeface="Source Sans Pro SemiBold"/>
            </a:endParaRPr>
          </a:p>
        </p:txBody>
      </p:sp>
      <p:pic>
        <p:nvPicPr>
          <p:cNvPr id="3" name="Content Placeholder 2" descr="Graphical user interface, text&#10;&#10;Description automatically generated">
            <a:extLst>
              <a:ext uri="{FF2B5EF4-FFF2-40B4-BE49-F238E27FC236}">
                <a16:creationId xmlns:a16="http://schemas.microsoft.com/office/drawing/2014/main" id="{F5A6C7EE-0A95-7948-946E-D09FD6664EE4}"/>
              </a:ext>
            </a:extLst>
          </p:cNvPr>
          <p:cNvPicPr>
            <a:picLocks noGrp="1" noChangeAspect="1"/>
          </p:cNvPicPr>
          <p:nvPr>
            <p:ph idx="1"/>
          </p:nvPr>
        </p:nvPicPr>
        <p:blipFill>
          <a:blip r:embed="rId4"/>
          <a:stretch>
            <a:fillRect/>
          </a:stretch>
        </p:blipFill>
        <p:spPr>
          <a:xfrm>
            <a:off x="1479505" y="1815725"/>
            <a:ext cx="9124229" cy="3631975"/>
          </a:xfrm>
          <a:prstGeom prst="rect">
            <a:avLst/>
          </a:prstGeom>
          <a:noFill/>
          <a:ln>
            <a:noFill/>
          </a:ln>
        </p:spPr>
      </p:pic>
      <p:grpSp>
        <p:nvGrpSpPr>
          <p:cNvPr id="150" name="Google Shape;150;p6"/>
          <p:cNvGrpSpPr/>
          <p:nvPr/>
        </p:nvGrpSpPr>
        <p:grpSpPr>
          <a:xfrm>
            <a:off x="10570755" y="5277507"/>
            <a:ext cx="972255" cy="972255"/>
            <a:chOff x="-2108097" y="1800004"/>
            <a:chExt cx="1600203" cy="1600203"/>
          </a:xfrm>
        </p:grpSpPr>
        <p:sp>
          <p:nvSpPr>
            <p:cNvPr id="151" name="Google Shape;151;p6"/>
            <p:cNvSpPr/>
            <p:nvPr/>
          </p:nvSpPr>
          <p:spPr>
            <a:xfrm>
              <a:off x="-2028357" y="1872104"/>
              <a:ext cx="1440722" cy="145600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52" name="Google Shape;152;p6"/>
            <p:cNvPicPr preferRelativeResize="0"/>
            <p:nvPr/>
          </p:nvPicPr>
          <p:blipFill rotWithShape="1">
            <a:blip r:embed="rId5">
              <a:alphaModFix/>
            </a:blip>
            <a:srcRect/>
            <a:stretch/>
          </p:blipFill>
          <p:spPr>
            <a:xfrm>
              <a:off x="-2108097" y="1800004"/>
              <a:ext cx="1600203" cy="1600203"/>
            </a:xfrm>
            <a:prstGeom prst="rect">
              <a:avLst/>
            </a:prstGeom>
            <a:noFill/>
            <a:ln>
              <a:noFill/>
            </a:ln>
          </p:spPr>
        </p:pic>
      </p:grpSp>
    </p:spTree>
    <p:extLst>
      <p:ext uri="{BB962C8B-B14F-4D97-AF65-F5344CB8AC3E}">
        <p14:creationId xmlns:p14="http://schemas.microsoft.com/office/powerpoint/2010/main" val="641500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6"/>
          <p:cNvPicPr preferRelativeResize="0"/>
          <p:nvPr/>
        </p:nvPicPr>
        <p:blipFill rotWithShape="1">
          <a:blip r:embed="rId3">
            <a:alphaModFix/>
          </a:blip>
          <a:srcRect/>
          <a:stretch/>
        </p:blipFill>
        <p:spPr>
          <a:xfrm>
            <a:off x="-9272" y="0"/>
            <a:ext cx="12201272" cy="6858000"/>
          </a:xfrm>
          <a:prstGeom prst="rect">
            <a:avLst/>
          </a:prstGeom>
          <a:noFill/>
          <a:ln>
            <a:noFill/>
          </a:ln>
        </p:spPr>
      </p:pic>
      <p:sp>
        <p:nvSpPr>
          <p:cNvPr id="147" name="Google Shape;147;p6"/>
          <p:cNvSpPr/>
          <p:nvPr/>
        </p:nvSpPr>
        <p:spPr>
          <a:xfrm flipH="1">
            <a:off x="401764" y="431800"/>
            <a:ext cx="11379200" cy="5994400"/>
          </a:xfrm>
          <a:prstGeom prst="rect">
            <a:avLst/>
          </a:prstGeom>
          <a:solidFill>
            <a:schemeClr val="lt1"/>
          </a:solidFill>
          <a:ln>
            <a:noFill/>
          </a:ln>
        </p:spPr>
        <p:txBody>
          <a:bodyPr spcFirstLastPara="1" wrap="square" lIns="32000" tIns="32000" rIns="32000" bIns="320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Source Sans Pro Light"/>
              <a:ea typeface="Source Sans Pro Light"/>
              <a:cs typeface="Source Sans Pro Light"/>
              <a:sym typeface="Source Sans Pro Light"/>
            </a:endParaRPr>
          </a:p>
        </p:txBody>
      </p:sp>
      <p:sp>
        <p:nvSpPr>
          <p:cNvPr id="148" name="Google Shape;148;p6"/>
          <p:cNvSpPr txBox="1">
            <a:spLocks noGrp="1"/>
          </p:cNvSpPr>
          <p:nvPr>
            <p:ph type="title"/>
          </p:nvPr>
        </p:nvSpPr>
        <p:spPr>
          <a:xfrm>
            <a:off x="657225" y="347160"/>
            <a:ext cx="10608561" cy="7636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Clr>
                <a:srgbClr val="005677"/>
              </a:buClr>
              <a:buSzPts val="2800"/>
              <a:buNone/>
            </a:pPr>
            <a:r>
              <a:rPr lang="en-US" sz="4000" b="1" dirty="0">
                <a:solidFill>
                  <a:srgbClr val="005677"/>
                </a:solidFill>
                <a:latin typeface="Source Sans Pro SemiBold"/>
                <a:ea typeface="Source Sans Pro SemiBold"/>
                <a:cs typeface="Source Sans Pro SemiBold"/>
                <a:sym typeface="Source Sans Pro SemiBold"/>
              </a:rPr>
              <a:t>What is suicide Stigma</a:t>
            </a:r>
            <a:endParaRPr sz="4000" b="1" dirty="0">
              <a:solidFill>
                <a:srgbClr val="005677"/>
              </a:solidFill>
              <a:latin typeface="Source Sans Pro SemiBold"/>
              <a:ea typeface="Source Sans Pro SemiBold"/>
              <a:cs typeface="Source Sans Pro SemiBold"/>
              <a:sym typeface="Source Sans Pro SemiBold"/>
            </a:endParaRPr>
          </a:p>
        </p:txBody>
      </p:sp>
      <p:sp>
        <p:nvSpPr>
          <p:cNvPr id="149" name="Google Shape;149;p6"/>
          <p:cNvSpPr txBox="1">
            <a:spLocks noGrp="1"/>
          </p:cNvSpPr>
          <p:nvPr>
            <p:ph type="body" idx="1"/>
          </p:nvPr>
        </p:nvSpPr>
        <p:spPr>
          <a:xfrm>
            <a:off x="657225" y="1102744"/>
            <a:ext cx="10608561" cy="3241484"/>
          </a:xfrm>
          <a:prstGeom prst="rect">
            <a:avLst/>
          </a:prstGeom>
          <a:noFill/>
          <a:ln>
            <a:noFill/>
          </a:ln>
        </p:spPr>
        <p:txBody>
          <a:bodyPr spcFirstLastPara="1" wrap="square" lIns="121900" tIns="121900" rIns="121900" bIns="121900" anchor="t" anchorCtr="0">
            <a:noAutofit/>
          </a:bodyPr>
          <a:lstStyle/>
          <a:p>
            <a:r>
              <a:rPr lang="en-US" b="1" i="1" dirty="0"/>
              <a:t>Stigma</a:t>
            </a:r>
            <a:r>
              <a:rPr lang="en-US" dirty="0"/>
              <a:t> is a mark of disgrace that sets a person apart from others. When a person is labeled by their illness they are no longer seen as an individual but as part of a stereotyped group. Negative attitudes and beliefs toward this group create prejudice which leads to negative actions and discrimination. </a:t>
            </a:r>
          </a:p>
          <a:p>
            <a:r>
              <a:rPr lang="en-US" b="1" dirty="0"/>
              <a:t>Stigma = stereotyping -&gt; prejudice -&gt; discrimination </a:t>
            </a:r>
            <a:endParaRPr lang="en-US" dirty="0"/>
          </a:p>
          <a:p>
            <a:pPr marL="114300" lvl="0" indent="0" algn="l" rtl="0">
              <a:lnSpc>
                <a:spcPct val="100000"/>
              </a:lnSpc>
              <a:spcBef>
                <a:spcPts val="0"/>
              </a:spcBef>
              <a:spcAft>
                <a:spcPts val="0"/>
              </a:spcAft>
              <a:buClr>
                <a:schemeClr val="dk1"/>
              </a:buClr>
              <a:buSzPts val="1800"/>
              <a:buNone/>
            </a:pPr>
            <a:endParaRPr lang="en-US" dirty="0"/>
          </a:p>
          <a:p>
            <a:pPr marL="0" lvl="0" indent="0" algn="l" rtl="0">
              <a:lnSpc>
                <a:spcPct val="100000"/>
              </a:lnSpc>
              <a:spcBef>
                <a:spcPts val="0"/>
              </a:spcBef>
              <a:spcAft>
                <a:spcPts val="0"/>
              </a:spcAft>
              <a:buSzPts val="1800"/>
              <a:buNone/>
            </a:pPr>
            <a:endParaRPr sz="1800" dirty="0"/>
          </a:p>
          <a:p>
            <a:pPr marL="609585" lvl="0" indent="-342888" algn="l" rtl="0">
              <a:lnSpc>
                <a:spcPct val="100000"/>
              </a:lnSpc>
              <a:spcBef>
                <a:spcPts val="0"/>
              </a:spcBef>
              <a:spcAft>
                <a:spcPts val="0"/>
              </a:spcAft>
              <a:buClr>
                <a:schemeClr val="dk1"/>
              </a:buClr>
              <a:buSzPts val="1800"/>
              <a:buNone/>
            </a:pPr>
            <a:endParaRPr dirty="0"/>
          </a:p>
          <a:p>
            <a:pPr marL="609585" lvl="0" indent="-342888" algn="l" rtl="0">
              <a:lnSpc>
                <a:spcPct val="100000"/>
              </a:lnSpc>
              <a:spcBef>
                <a:spcPts val="0"/>
              </a:spcBef>
              <a:spcAft>
                <a:spcPts val="0"/>
              </a:spcAft>
              <a:buClr>
                <a:schemeClr val="dk1"/>
              </a:buClr>
              <a:buSzPts val="1800"/>
              <a:buNone/>
            </a:pPr>
            <a:endParaRPr sz="3600" dirty="0"/>
          </a:p>
          <a:p>
            <a:pPr marL="0" lvl="0" indent="0" algn="l" rtl="0">
              <a:lnSpc>
                <a:spcPct val="100000"/>
              </a:lnSpc>
              <a:spcBef>
                <a:spcPts val="0"/>
              </a:spcBef>
              <a:spcAft>
                <a:spcPts val="0"/>
              </a:spcAft>
              <a:buClr>
                <a:schemeClr val="dk1"/>
              </a:buClr>
              <a:buSzPts val="1800"/>
              <a:buNone/>
            </a:pPr>
            <a:endParaRPr sz="2933" dirty="0"/>
          </a:p>
        </p:txBody>
      </p:sp>
      <p:grpSp>
        <p:nvGrpSpPr>
          <p:cNvPr id="150" name="Google Shape;150;p6"/>
          <p:cNvGrpSpPr/>
          <p:nvPr/>
        </p:nvGrpSpPr>
        <p:grpSpPr>
          <a:xfrm>
            <a:off x="10570755" y="5277507"/>
            <a:ext cx="972255" cy="972255"/>
            <a:chOff x="-2108097" y="1800004"/>
            <a:chExt cx="1600203" cy="1600203"/>
          </a:xfrm>
        </p:grpSpPr>
        <p:sp>
          <p:nvSpPr>
            <p:cNvPr id="151" name="Google Shape;151;p6"/>
            <p:cNvSpPr/>
            <p:nvPr/>
          </p:nvSpPr>
          <p:spPr>
            <a:xfrm>
              <a:off x="-2028357" y="1872104"/>
              <a:ext cx="1440722" cy="145600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52" name="Google Shape;152;p6"/>
            <p:cNvPicPr preferRelativeResize="0"/>
            <p:nvPr/>
          </p:nvPicPr>
          <p:blipFill rotWithShape="1">
            <a:blip r:embed="rId4">
              <a:alphaModFix/>
            </a:blip>
            <a:srcRect/>
            <a:stretch/>
          </p:blipFill>
          <p:spPr>
            <a:xfrm>
              <a:off x="-2108097" y="1800004"/>
              <a:ext cx="1600203" cy="1600203"/>
            </a:xfrm>
            <a:prstGeom prst="rect">
              <a:avLst/>
            </a:prstGeom>
            <a:noFill/>
            <a:ln>
              <a:noFill/>
            </a:ln>
          </p:spPr>
        </p:pic>
      </p:grpSp>
      <p:pic>
        <p:nvPicPr>
          <p:cNvPr id="9" name="Picture 8" descr="Screen Shot 2019-02-27 at 3.46.56 PM.png">
            <a:extLst>
              <a:ext uri="{FF2B5EF4-FFF2-40B4-BE49-F238E27FC236}">
                <a16:creationId xmlns:a16="http://schemas.microsoft.com/office/drawing/2014/main" id="{38FD620B-731D-C943-BB21-50281ACD11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5014" y="4007571"/>
            <a:ext cx="6510072" cy="2266541"/>
          </a:xfrm>
          <a:prstGeom prst="rect">
            <a:avLst/>
          </a:prstGeom>
        </p:spPr>
      </p:pic>
    </p:spTree>
    <p:extLst>
      <p:ext uri="{BB962C8B-B14F-4D97-AF65-F5344CB8AC3E}">
        <p14:creationId xmlns:p14="http://schemas.microsoft.com/office/powerpoint/2010/main" val="13046535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6"/>
          <p:cNvPicPr preferRelativeResize="0"/>
          <p:nvPr/>
        </p:nvPicPr>
        <p:blipFill rotWithShape="1">
          <a:blip r:embed="rId3">
            <a:alphaModFix/>
          </a:blip>
          <a:srcRect/>
          <a:stretch/>
        </p:blipFill>
        <p:spPr>
          <a:xfrm>
            <a:off x="-9272" y="0"/>
            <a:ext cx="12201272" cy="6858000"/>
          </a:xfrm>
          <a:prstGeom prst="rect">
            <a:avLst/>
          </a:prstGeom>
          <a:noFill/>
          <a:ln>
            <a:noFill/>
          </a:ln>
        </p:spPr>
      </p:pic>
      <p:sp>
        <p:nvSpPr>
          <p:cNvPr id="147" name="Google Shape;147;p6"/>
          <p:cNvSpPr/>
          <p:nvPr/>
        </p:nvSpPr>
        <p:spPr>
          <a:xfrm flipH="1">
            <a:off x="401764" y="431800"/>
            <a:ext cx="11379200" cy="5994400"/>
          </a:xfrm>
          <a:prstGeom prst="rect">
            <a:avLst/>
          </a:prstGeom>
          <a:solidFill>
            <a:schemeClr val="lt1"/>
          </a:solidFill>
          <a:ln>
            <a:noFill/>
          </a:ln>
        </p:spPr>
        <p:txBody>
          <a:bodyPr spcFirstLastPara="1" wrap="square" lIns="32000" tIns="32000" rIns="32000" bIns="320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Source Sans Pro Light"/>
              <a:ea typeface="Source Sans Pro Light"/>
              <a:cs typeface="Source Sans Pro Light"/>
              <a:sym typeface="Source Sans Pro Light"/>
            </a:endParaRPr>
          </a:p>
        </p:txBody>
      </p:sp>
      <p:sp>
        <p:nvSpPr>
          <p:cNvPr id="148" name="Google Shape;148;p6"/>
          <p:cNvSpPr txBox="1">
            <a:spLocks noGrp="1"/>
          </p:cNvSpPr>
          <p:nvPr>
            <p:ph type="title"/>
          </p:nvPr>
        </p:nvSpPr>
        <p:spPr>
          <a:xfrm>
            <a:off x="657225" y="461460"/>
            <a:ext cx="10608561" cy="7636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Clr>
                <a:srgbClr val="005677"/>
              </a:buClr>
              <a:buSzPts val="2800"/>
              <a:buNone/>
            </a:pPr>
            <a:r>
              <a:rPr lang="en-US" b="1" dirty="0">
                <a:solidFill>
                  <a:srgbClr val="005677"/>
                </a:solidFill>
                <a:latin typeface="Source Sans Pro SemiBold"/>
                <a:ea typeface="Source Sans Pro SemiBold"/>
                <a:cs typeface="Source Sans Pro SemiBold"/>
                <a:sym typeface="Source Sans Pro SemiBold"/>
              </a:rPr>
              <a:t>Barriers to addressing suicide stigma</a:t>
            </a:r>
            <a:endParaRPr b="1" dirty="0">
              <a:solidFill>
                <a:srgbClr val="005677"/>
              </a:solidFill>
              <a:latin typeface="Source Sans Pro SemiBold"/>
              <a:ea typeface="Source Sans Pro SemiBold"/>
              <a:cs typeface="Source Sans Pro SemiBold"/>
              <a:sym typeface="Source Sans Pro SemiBold"/>
            </a:endParaRPr>
          </a:p>
        </p:txBody>
      </p:sp>
      <p:sp>
        <p:nvSpPr>
          <p:cNvPr id="149" name="Google Shape;149;p6"/>
          <p:cNvSpPr txBox="1">
            <a:spLocks noGrp="1"/>
          </p:cNvSpPr>
          <p:nvPr>
            <p:ph type="body" idx="1"/>
          </p:nvPr>
        </p:nvSpPr>
        <p:spPr>
          <a:xfrm>
            <a:off x="657225" y="1559944"/>
            <a:ext cx="10608561" cy="3241484"/>
          </a:xfrm>
          <a:prstGeom prst="rect">
            <a:avLst/>
          </a:prstGeom>
          <a:noFill/>
          <a:ln>
            <a:noFill/>
          </a:ln>
        </p:spPr>
        <p:txBody>
          <a:bodyPr spcFirstLastPara="1" wrap="square" lIns="121900" tIns="121900" rIns="121900" bIns="121900" anchor="t" anchorCtr="0">
            <a:noAutofit/>
          </a:bodyPr>
          <a:lstStyle/>
          <a:p>
            <a:pPr marL="514350" indent="-514350">
              <a:buFont typeface="+mj-lt"/>
              <a:buAutoNum type="arabicPeriod"/>
            </a:pPr>
            <a:r>
              <a:rPr lang="en-US" dirty="0"/>
              <a:t>Silence</a:t>
            </a:r>
          </a:p>
          <a:p>
            <a:pPr marL="514350" indent="-514350">
              <a:buFont typeface="+mj-lt"/>
              <a:buAutoNum type="arabicPeriod"/>
            </a:pPr>
            <a:r>
              <a:rPr lang="en-US" dirty="0"/>
              <a:t>Ignorance (about mental health or theology)</a:t>
            </a:r>
          </a:p>
          <a:p>
            <a:pPr marL="514350" indent="-514350">
              <a:buFont typeface="+mj-lt"/>
              <a:buAutoNum type="arabicPeriod"/>
            </a:pPr>
            <a:r>
              <a:rPr lang="en-US" dirty="0"/>
              <a:t>Expectation of having it all together</a:t>
            </a:r>
          </a:p>
          <a:p>
            <a:pPr marL="514350" indent="-514350">
              <a:buFont typeface="+mj-lt"/>
              <a:buAutoNum type="arabicPeriod"/>
            </a:pPr>
            <a:r>
              <a:rPr lang="en-US" dirty="0"/>
              <a:t>Expectations about “</a:t>
            </a:r>
            <a:r>
              <a:rPr lang="en-US" i="1" dirty="0"/>
              <a:t>the preaching moment</a:t>
            </a:r>
            <a:r>
              <a:rPr lang="en-US" dirty="0"/>
              <a:t>”</a:t>
            </a:r>
          </a:p>
          <a:p>
            <a:pPr marL="514350" indent="-514350">
              <a:buFont typeface="+mj-lt"/>
              <a:buAutoNum type="arabicPeriod"/>
            </a:pPr>
            <a:r>
              <a:rPr lang="en-US" dirty="0"/>
              <a:t>Being busy</a:t>
            </a:r>
          </a:p>
          <a:p>
            <a:pPr marL="514350" indent="-514350">
              <a:buFont typeface="+mj-lt"/>
              <a:buAutoNum type="arabicPeriod"/>
            </a:pPr>
            <a:r>
              <a:rPr lang="en-US" dirty="0"/>
              <a:t>An artificial division between mental health/suicide and faith</a:t>
            </a:r>
          </a:p>
          <a:p>
            <a:pPr marL="514350" indent="-514350">
              <a:buFont typeface="+mj-lt"/>
              <a:buAutoNum type="arabicPeriod"/>
            </a:pPr>
            <a:r>
              <a:rPr lang="en-US" dirty="0"/>
              <a:t>The lack of training for faith leaders </a:t>
            </a:r>
          </a:p>
          <a:p>
            <a:pPr marL="457200" lvl="0" indent="-342900" algn="l" rtl="0">
              <a:lnSpc>
                <a:spcPct val="100000"/>
              </a:lnSpc>
              <a:spcBef>
                <a:spcPts val="0"/>
              </a:spcBef>
              <a:spcAft>
                <a:spcPts val="0"/>
              </a:spcAft>
              <a:buClr>
                <a:schemeClr val="dk1"/>
              </a:buClr>
              <a:buSzPts val="1800"/>
              <a:buChar char="●"/>
            </a:pPr>
            <a:endParaRPr lang="en-US" dirty="0"/>
          </a:p>
          <a:p>
            <a:pPr marL="0" lvl="0" indent="0" algn="l" rtl="0">
              <a:lnSpc>
                <a:spcPct val="100000"/>
              </a:lnSpc>
              <a:spcBef>
                <a:spcPts val="0"/>
              </a:spcBef>
              <a:spcAft>
                <a:spcPts val="0"/>
              </a:spcAft>
              <a:buSzPts val="1800"/>
              <a:buNone/>
            </a:pPr>
            <a:endParaRPr sz="1800" dirty="0"/>
          </a:p>
          <a:p>
            <a:pPr marL="609585" lvl="0" indent="-342888" algn="l" rtl="0">
              <a:lnSpc>
                <a:spcPct val="100000"/>
              </a:lnSpc>
              <a:spcBef>
                <a:spcPts val="0"/>
              </a:spcBef>
              <a:spcAft>
                <a:spcPts val="0"/>
              </a:spcAft>
              <a:buClr>
                <a:schemeClr val="dk1"/>
              </a:buClr>
              <a:buSzPts val="1800"/>
              <a:buNone/>
            </a:pPr>
            <a:endParaRPr dirty="0"/>
          </a:p>
          <a:p>
            <a:pPr marL="609585" lvl="0" indent="-342888" algn="l" rtl="0">
              <a:lnSpc>
                <a:spcPct val="100000"/>
              </a:lnSpc>
              <a:spcBef>
                <a:spcPts val="0"/>
              </a:spcBef>
              <a:spcAft>
                <a:spcPts val="0"/>
              </a:spcAft>
              <a:buClr>
                <a:schemeClr val="dk1"/>
              </a:buClr>
              <a:buSzPts val="1800"/>
              <a:buNone/>
            </a:pPr>
            <a:endParaRPr sz="3600" dirty="0"/>
          </a:p>
          <a:p>
            <a:pPr marL="0" lvl="0" indent="0" algn="l" rtl="0">
              <a:lnSpc>
                <a:spcPct val="100000"/>
              </a:lnSpc>
              <a:spcBef>
                <a:spcPts val="0"/>
              </a:spcBef>
              <a:spcAft>
                <a:spcPts val="0"/>
              </a:spcAft>
              <a:buClr>
                <a:schemeClr val="dk1"/>
              </a:buClr>
              <a:buSzPts val="1800"/>
              <a:buNone/>
            </a:pPr>
            <a:endParaRPr sz="2933" dirty="0"/>
          </a:p>
        </p:txBody>
      </p:sp>
      <p:grpSp>
        <p:nvGrpSpPr>
          <p:cNvPr id="150" name="Google Shape;150;p6"/>
          <p:cNvGrpSpPr/>
          <p:nvPr/>
        </p:nvGrpSpPr>
        <p:grpSpPr>
          <a:xfrm>
            <a:off x="10570755" y="5277507"/>
            <a:ext cx="972255" cy="972255"/>
            <a:chOff x="-2108097" y="1800004"/>
            <a:chExt cx="1600203" cy="1600203"/>
          </a:xfrm>
        </p:grpSpPr>
        <p:sp>
          <p:nvSpPr>
            <p:cNvPr id="151" name="Google Shape;151;p6"/>
            <p:cNvSpPr/>
            <p:nvPr/>
          </p:nvSpPr>
          <p:spPr>
            <a:xfrm>
              <a:off x="-2028357" y="1872104"/>
              <a:ext cx="1440722" cy="145600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52" name="Google Shape;152;p6"/>
            <p:cNvPicPr preferRelativeResize="0"/>
            <p:nvPr/>
          </p:nvPicPr>
          <p:blipFill rotWithShape="1">
            <a:blip r:embed="rId4">
              <a:alphaModFix/>
            </a:blip>
            <a:srcRect/>
            <a:stretch/>
          </p:blipFill>
          <p:spPr>
            <a:xfrm>
              <a:off x="-2108097" y="1800004"/>
              <a:ext cx="1600203" cy="1600203"/>
            </a:xfrm>
            <a:prstGeom prst="rect">
              <a:avLst/>
            </a:prstGeom>
            <a:noFill/>
            <a:ln>
              <a:noFill/>
            </a:ln>
          </p:spPr>
        </p:pic>
      </p:grpSp>
    </p:spTree>
    <p:extLst>
      <p:ext uri="{BB962C8B-B14F-4D97-AF65-F5344CB8AC3E}">
        <p14:creationId xmlns:p14="http://schemas.microsoft.com/office/powerpoint/2010/main" val="366781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6"/>
          <p:cNvPicPr preferRelativeResize="0"/>
          <p:nvPr/>
        </p:nvPicPr>
        <p:blipFill rotWithShape="1">
          <a:blip r:embed="rId3">
            <a:alphaModFix/>
          </a:blip>
          <a:srcRect/>
          <a:stretch/>
        </p:blipFill>
        <p:spPr>
          <a:xfrm>
            <a:off x="-9272" y="0"/>
            <a:ext cx="12201272" cy="6858000"/>
          </a:xfrm>
          <a:prstGeom prst="rect">
            <a:avLst/>
          </a:prstGeom>
          <a:noFill/>
          <a:ln>
            <a:noFill/>
          </a:ln>
        </p:spPr>
      </p:pic>
      <p:sp>
        <p:nvSpPr>
          <p:cNvPr id="147" name="Google Shape;147;p6"/>
          <p:cNvSpPr/>
          <p:nvPr/>
        </p:nvSpPr>
        <p:spPr>
          <a:xfrm flipH="1">
            <a:off x="401764" y="390802"/>
            <a:ext cx="11379200" cy="5994400"/>
          </a:xfrm>
          <a:prstGeom prst="rect">
            <a:avLst/>
          </a:prstGeom>
          <a:solidFill>
            <a:schemeClr val="lt1"/>
          </a:solidFill>
          <a:ln>
            <a:noFill/>
          </a:ln>
        </p:spPr>
        <p:txBody>
          <a:bodyPr spcFirstLastPara="1" wrap="square" lIns="32000" tIns="32000" rIns="32000" bIns="320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Source Sans Pro Light"/>
              <a:ea typeface="Source Sans Pro Light"/>
              <a:cs typeface="Source Sans Pro Light"/>
              <a:sym typeface="Source Sans Pro Light"/>
            </a:endParaRPr>
          </a:p>
        </p:txBody>
      </p:sp>
      <p:sp>
        <p:nvSpPr>
          <p:cNvPr id="148" name="Google Shape;148;p6"/>
          <p:cNvSpPr txBox="1">
            <a:spLocks noGrp="1"/>
          </p:cNvSpPr>
          <p:nvPr>
            <p:ph type="title"/>
          </p:nvPr>
        </p:nvSpPr>
        <p:spPr>
          <a:xfrm>
            <a:off x="657225" y="461460"/>
            <a:ext cx="10608561" cy="7636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Clr>
                <a:srgbClr val="005677"/>
              </a:buClr>
              <a:buSzPts val="2800"/>
              <a:buNone/>
            </a:pPr>
            <a:r>
              <a:rPr lang="en-US" b="1" dirty="0">
                <a:solidFill>
                  <a:srgbClr val="005677"/>
                </a:solidFill>
                <a:latin typeface="Source Sans Pro SemiBold"/>
                <a:ea typeface="Source Sans Pro SemiBold"/>
                <a:cs typeface="Source Sans Pro SemiBold"/>
                <a:sym typeface="Source Sans Pro SemiBold"/>
              </a:rPr>
              <a:t>Why are we here today?</a:t>
            </a:r>
            <a:endParaRPr b="1" dirty="0">
              <a:solidFill>
                <a:srgbClr val="005677"/>
              </a:solidFill>
              <a:latin typeface="Source Sans Pro SemiBold"/>
              <a:ea typeface="Source Sans Pro SemiBold"/>
              <a:cs typeface="Source Sans Pro SemiBold"/>
              <a:sym typeface="Source Sans Pro SemiBold"/>
            </a:endParaRPr>
          </a:p>
        </p:txBody>
      </p:sp>
      <p:sp>
        <p:nvSpPr>
          <p:cNvPr id="149" name="Google Shape;149;p6"/>
          <p:cNvSpPr txBox="1">
            <a:spLocks noGrp="1"/>
          </p:cNvSpPr>
          <p:nvPr>
            <p:ph type="body" idx="1"/>
          </p:nvPr>
        </p:nvSpPr>
        <p:spPr>
          <a:xfrm>
            <a:off x="657225" y="1458344"/>
            <a:ext cx="10608561" cy="4390006"/>
          </a:xfrm>
          <a:prstGeom prst="rect">
            <a:avLst/>
          </a:prstGeom>
          <a:noFill/>
          <a:ln>
            <a:noFill/>
          </a:ln>
        </p:spPr>
        <p:txBody>
          <a:bodyPr spcFirstLastPara="1" wrap="square" lIns="121900" tIns="121900" rIns="121900" bIns="121900" anchor="t" anchorCtr="0">
            <a:noAutofit/>
          </a:bodyPr>
          <a:lstStyle/>
          <a:p>
            <a:r>
              <a:rPr lang="en-US" dirty="0"/>
              <a:t>Suicide is a major societal issue</a:t>
            </a:r>
          </a:p>
          <a:p>
            <a:r>
              <a:rPr lang="en-US" dirty="0"/>
              <a:t>Many are impacted</a:t>
            </a:r>
          </a:p>
          <a:p>
            <a:r>
              <a:rPr lang="en-US" dirty="0"/>
              <a:t>The Pandemic has increased suicide concerns</a:t>
            </a:r>
          </a:p>
          <a:p>
            <a:r>
              <a:rPr lang="en-US" dirty="0"/>
              <a:t>Suicidal thoughts and behaviors are in churches</a:t>
            </a:r>
          </a:p>
          <a:p>
            <a:pPr marL="0" indent="0">
              <a:buNone/>
            </a:pPr>
            <a:r>
              <a:rPr lang="en-US" dirty="0"/>
              <a:t> </a:t>
            </a:r>
          </a:p>
          <a:p>
            <a:pPr marL="0"/>
            <a:r>
              <a:rPr lang="en-US" sz="3200" i="1" dirty="0"/>
              <a:t>This webinar will </a:t>
            </a:r>
          </a:p>
          <a:p>
            <a:pPr marL="0"/>
            <a:r>
              <a:rPr lang="en-US" sz="2800" i="1" dirty="0"/>
              <a:t>contextualize suicide in ministry settings </a:t>
            </a:r>
            <a:endParaRPr lang="en-US" i="1" dirty="0"/>
          </a:p>
          <a:p>
            <a:pPr marL="0"/>
            <a:r>
              <a:rPr lang="en-US" sz="2800" i="1" dirty="0"/>
              <a:t>present ways to prepare and better serve your community</a:t>
            </a:r>
          </a:p>
          <a:p>
            <a:endParaRPr lang="en-US" dirty="0"/>
          </a:p>
          <a:p>
            <a:pPr marL="457200" lvl="0" indent="-342900" algn="l" rtl="0">
              <a:lnSpc>
                <a:spcPct val="100000"/>
              </a:lnSpc>
              <a:spcBef>
                <a:spcPts val="0"/>
              </a:spcBef>
              <a:spcAft>
                <a:spcPts val="0"/>
              </a:spcAft>
              <a:buClr>
                <a:schemeClr val="dk1"/>
              </a:buClr>
              <a:buSzPts val="1800"/>
              <a:buChar char="●"/>
            </a:pPr>
            <a:endParaRPr lang="en-US" dirty="0"/>
          </a:p>
          <a:p>
            <a:pPr marL="0" lvl="0" indent="0" algn="l" rtl="0">
              <a:lnSpc>
                <a:spcPct val="100000"/>
              </a:lnSpc>
              <a:spcBef>
                <a:spcPts val="0"/>
              </a:spcBef>
              <a:spcAft>
                <a:spcPts val="0"/>
              </a:spcAft>
              <a:buSzPts val="1800"/>
              <a:buNone/>
            </a:pPr>
            <a:endParaRPr sz="1800" dirty="0"/>
          </a:p>
          <a:p>
            <a:pPr marL="609585" lvl="0" indent="-342888" algn="l" rtl="0">
              <a:lnSpc>
                <a:spcPct val="100000"/>
              </a:lnSpc>
              <a:spcBef>
                <a:spcPts val="0"/>
              </a:spcBef>
              <a:spcAft>
                <a:spcPts val="0"/>
              </a:spcAft>
              <a:buClr>
                <a:schemeClr val="dk1"/>
              </a:buClr>
              <a:buSzPts val="1800"/>
              <a:buNone/>
            </a:pPr>
            <a:endParaRPr dirty="0"/>
          </a:p>
          <a:p>
            <a:pPr marL="609585" lvl="0" indent="-342888" algn="l" rtl="0">
              <a:lnSpc>
                <a:spcPct val="100000"/>
              </a:lnSpc>
              <a:spcBef>
                <a:spcPts val="0"/>
              </a:spcBef>
              <a:spcAft>
                <a:spcPts val="0"/>
              </a:spcAft>
              <a:buClr>
                <a:schemeClr val="dk1"/>
              </a:buClr>
              <a:buSzPts val="1800"/>
              <a:buNone/>
            </a:pPr>
            <a:endParaRPr sz="3600" dirty="0"/>
          </a:p>
          <a:p>
            <a:pPr marL="0" lvl="0" indent="0" algn="l" rtl="0">
              <a:lnSpc>
                <a:spcPct val="100000"/>
              </a:lnSpc>
              <a:spcBef>
                <a:spcPts val="0"/>
              </a:spcBef>
              <a:spcAft>
                <a:spcPts val="0"/>
              </a:spcAft>
              <a:buClr>
                <a:schemeClr val="dk1"/>
              </a:buClr>
              <a:buSzPts val="1800"/>
              <a:buNone/>
            </a:pPr>
            <a:endParaRPr sz="2933" dirty="0"/>
          </a:p>
        </p:txBody>
      </p:sp>
      <p:grpSp>
        <p:nvGrpSpPr>
          <p:cNvPr id="150" name="Google Shape;150;p6"/>
          <p:cNvGrpSpPr/>
          <p:nvPr/>
        </p:nvGrpSpPr>
        <p:grpSpPr>
          <a:xfrm>
            <a:off x="10570755" y="5277507"/>
            <a:ext cx="972255" cy="972255"/>
            <a:chOff x="-2108097" y="1800004"/>
            <a:chExt cx="1600203" cy="1600203"/>
          </a:xfrm>
        </p:grpSpPr>
        <p:sp>
          <p:nvSpPr>
            <p:cNvPr id="151" name="Google Shape;151;p6"/>
            <p:cNvSpPr/>
            <p:nvPr/>
          </p:nvSpPr>
          <p:spPr>
            <a:xfrm>
              <a:off x="-2028357" y="1872104"/>
              <a:ext cx="1440722" cy="145600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52" name="Google Shape;152;p6"/>
            <p:cNvPicPr preferRelativeResize="0"/>
            <p:nvPr/>
          </p:nvPicPr>
          <p:blipFill rotWithShape="1">
            <a:blip r:embed="rId4">
              <a:alphaModFix/>
            </a:blip>
            <a:srcRect/>
            <a:stretch/>
          </p:blipFill>
          <p:spPr>
            <a:xfrm>
              <a:off x="-2108097" y="1800004"/>
              <a:ext cx="1600203" cy="1600203"/>
            </a:xfrm>
            <a:prstGeom prst="rect">
              <a:avLst/>
            </a:prstGeom>
            <a:noFill/>
            <a:ln>
              <a:noFill/>
            </a:ln>
          </p:spPr>
        </p:pic>
      </p:grpSp>
    </p:spTree>
    <p:extLst>
      <p:ext uri="{BB962C8B-B14F-4D97-AF65-F5344CB8AC3E}">
        <p14:creationId xmlns:p14="http://schemas.microsoft.com/office/powerpoint/2010/main" val="2369527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6"/>
          <p:cNvPicPr preferRelativeResize="0"/>
          <p:nvPr/>
        </p:nvPicPr>
        <p:blipFill rotWithShape="1">
          <a:blip r:embed="rId3">
            <a:alphaModFix/>
          </a:blip>
          <a:srcRect/>
          <a:stretch/>
        </p:blipFill>
        <p:spPr>
          <a:xfrm>
            <a:off x="-9272" y="0"/>
            <a:ext cx="12201272" cy="6858000"/>
          </a:xfrm>
          <a:prstGeom prst="rect">
            <a:avLst/>
          </a:prstGeom>
          <a:noFill/>
          <a:ln>
            <a:noFill/>
          </a:ln>
        </p:spPr>
      </p:pic>
      <p:sp>
        <p:nvSpPr>
          <p:cNvPr id="147" name="Google Shape;147;p6"/>
          <p:cNvSpPr/>
          <p:nvPr/>
        </p:nvSpPr>
        <p:spPr>
          <a:xfrm flipH="1">
            <a:off x="401764" y="431800"/>
            <a:ext cx="11379200" cy="5994400"/>
          </a:xfrm>
          <a:prstGeom prst="rect">
            <a:avLst/>
          </a:prstGeom>
          <a:solidFill>
            <a:schemeClr val="lt1"/>
          </a:solidFill>
          <a:ln>
            <a:noFill/>
          </a:ln>
        </p:spPr>
        <p:txBody>
          <a:bodyPr spcFirstLastPara="1" wrap="square" lIns="32000" tIns="32000" rIns="32000" bIns="320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Source Sans Pro Light"/>
              <a:ea typeface="Source Sans Pro Light"/>
              <a:cs typeface="Source Sans Pro Light"/>
              <a:sym typeface="Source Sans Pro Light"/>
            </a:endParaRPr>
          </a:p>
        </p:txBody>
      </p:sp>
      <p:sp>
        <p:nvSpPr>
          <p:cNvPr id="148" name="Google Shape;148;p6"/>
          <p:cNvSpPr txBox="1">
            <a:spLocks noGrp="1"/>
          </p:cNvSpPr>
          <p:nvPr>
            <p:ph type="title"/>
          </p:nvPr>
        </p:nvSpPr>
        <p:spPr>
          <a:xfrm>
            <a:off x="657225" y="461460"/>
            <a:ext cx="10608561" cy="7636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Clr>
                <a:srgbClr val="005677"/>
              </a:buClr>
              <a:buSzPts val="2800"/>
              <a:buNone/>
            </a:pPr>
            <a:r>
              <a:rPr lang="en-US" b="1" dirty="0">
                <a:solidFill>
                  <a:srgbClr val="005677"/>
                </a:solidFill>
                <a:latin typeface="Source Sans Pro SemiBold"/>
                <a:ea typeface="Source Sans Pro SemiBold"/>
                <a:cs typeface="Source Sans Pro SemiBold"/>
                <a:sym typeface="Source Sans Pro SemiBold"/>
              </a:rPr>
              <a:t>Ways to address stigma in church</a:t>
            </a:r>
            <a:endParaRPr b="1" dirty="0">
              <a:solidFill>
                <a:srgbClr val="005677"/>
              </a:solidFill>
              <a:latin typeface="Source Sans Pro SemiBold"/>
              <a:ea typeface="Source Sans Pro SemiBold"/>
              <a:cs typeface="Source Sans Pro SemiBold"/>
              <a:sym typeface="Source Sans Pro SemiBold"/>
            </a:endParaRPr>
          </a:p>
        </p:txBody>
      </p:sp>
      <p:sp>
        <p:nvSpPr>
          <p:cNvPr id="149" name="Google Shape;149;p6"/>
          <p:cNvSpPr txBox="1">
            <a:spLocks noGrp="1"/>
          </p:cNvSpPr>
          <p:nvPr>
            <p:ph type="body" idx="1"/>
          </p:nvPr>
        </p:nvSpPr>
        <p:spPr>
          <a:xfrm>
            <a:off x="657225" y="1559944"/>
            <a:ext cx="10608561" cy="3241484"/>
          </a:xfrm>
          <a:prstGeom prst="rect">
            <a:avLst/>
          </a:prstGeom>
          <a:noFill/>
          <a:ln>
            <a:noFill/>
          </a:ln>
        </p:spPr>
        <p:txBody>
          <a:bodyPr spcFirstLastPara="1" wrap="square" lIns="121900" tIns="121900" rIns="121900" bIns="121900" anchor="t" anchorCtr="0">
            <a:noAutofit/>
          </a:bodyPr>
          <a:lstStyle/>
          <a:p>
            <a:pPr marL="514350" lvl="0" indent="-514350">
              <a:lnSpc>
                <a:spcPct val="90000"/>
              </a:lnSpc>
              <a:spcBef>
                <a:spcPts val="1000"/>
              </a:spcBef>
              <a:buClrTx/>
              <a:buSzTx/>
              <a:buFont typeface="+mj-lt"/>
              <a:buAutoNum type="arabicPeriod"/>
            </a:pPr>
            <a:r>
              <a:rPr lang="en-US" dirty="0">
                <a:solidFill>
                  <a:prstClr val="black"/>
                </a:solidFill>
              </a:rPr>
              <a:t>Talk about suicide</a:t>
            </a:r>
          </a:p>
          <a:p>
            <a:pPr marL="514350" lvl="0" indent="-514350">
              <a:lnSpc>
                <a:spcPct val="90000"/>
              </a:lnSpc>
              <a:spcBef>
                <a:spcPts val="1000"/>
              </a:spcBef>
              <a:buClrTx/>
              <a:buSzTx/>
              <a:buFont typeface="+mj-lt"/>
              <a:buAutoNum type="arabicPeriod"/>
            </a:pPr>
            <a:r>
              <a:rPr lang="en-US" dirty="0">
                <a:solidFill>
                  <a:prstClr val="black"/>
                </a:solidFill>
              </a:rPr>
              <a:t>Address skill deficits – implement a network of safety</a:t>
            </a:r>
          </a:p>
          <a:p>
            <a:pPr marL="514350" lvl="0" indent="-514350">
              <a:lnSpc>
                <a:spcPct val="90000"/>
              </a:lnSpc>
              <a:spcBef>
                <a:spcPts val="1000"/>
              </a:spcBef>
              <a:buClrTx/>
              <a:buSzTx/>
              <a:buFont typeface="+mj-lt"/>
              <a:buAutoNum type="arabicPeriod"/>
            </a:pPr>
            <a:r>
              <a:rPr lang="en-US" dirty="0">
                <a:solidFill>
                  <a:prstClr val="black"/>
                </a:solidFill>
              </a:rPr>
              <a:t>Practice vulnerability – share your stories</a:t>
            </a:r>
          </a:p>
          <a:p>
            <a:pPr marL="514350" lvl="0" indent="-514350">
              <a:lnSpc>
                <a:spcPct val="90000"/>
              </a:lnSpc>
              <a:spcBef>
                <a:spcPts val="1000"/>
              </a:spcBef>
              <a:buClrTx/>
              <a:buSzTx/>
              <a:buFont typeface="+mj-lt"/>
              <a:buAutoNum type="arabicPeriod"/>
            </a:pPr>
            <a:r>
              <a:rPr lang="en-US" dirty="0">
                <a:solidFill>
                  <a:prstClr val="black"/>
                </a:solidFill>
              </a:rPr>
              <a:t>Address the theology of suicide (suffering) – preach </a:t>
            </a:r>
          </a:p>
          <a:p>
            <a:pPr marL="514350" lvl="0" indent="-514350">
              <a:lnSpc>
                <a:spcPct val="90000"/>
              </a:lnSpc>
              <a:spcBef>
                <a:spcPts val="1000"/>
              </a:spcBef>
              <a:buClrTx/>
              <a:buSzTx/>
              <a:buFont typeface="+mj-lt"/>
              <a:buAutoNum type="arabicPeriod"/>
            </a:pPr>
            <a:r>
              <a:rPr lang="en-US" dirty="0">
                <a:solidFill>
                  <a:prstClr val="black"/>
                </a:solidFill>
              </a:rPr>
              <a:t>Appreciate that faith communities have a unique contribution</a:t>
            </a:r>
          </a:p>
          <a:p>
            <a:pPr marL="514350" lvl="0" indent="-514350">
              <a:lnSpc>
                <a:spcPct val="90000"/>
              </a:lnSpc>
              <a:spcBef>
                <a:spcPts val="1000"/>
              </a:spcBef>
              <a:buClrTx/>
              <a:buSzTx/>
              <a:buFont typeface="+mj-lt"/>
              <a:buAutoNum type="arabicPeriod"/>
            </a:pPr>
            <a:r>
              <a:rPr lang="en-US" dirty="0">
                <a:solidFill>
                  <a:prstClr val="black"/>
                </a:solidFill>
              </a:rPr>
              <a:t>Get ministry leader leadership on board</a:t>
            </a:r>
          </a:p>
          <a:p>
            <a:pPr marL="514350" lvl="0" indent="-514350">
              <a:lnSpc>
                <a:spcPct val="90000"/>
              </a:lnSpc>
              <a:spcBef>
                <a:spcPts val="1000"/>
              </a:spcBef>
              <a:buClrTx/>
              <a:buSzTx/>
              <a:buFont typeface="+mj-lt"/>
              <a:buAutoNum type="arabicPeriod"/>
            </a:pPr>
            <a:r>
              <a:rPr lang="en-US" dirty="0">
                <a:solidFill>
                  <a:prstClr val="black"/>
                </a:solidFill>
              </a:rPr>
              <a:t>Address cultural / systemic issues</a:t>
            </a:r>
          </a:p>
          <a:p>
            <a:pPr marL="457200" lvl="0" indent="-342900" algn="l" rtl="0">
              <a:lnSpc>
                <a:spcPct val="100000"/>
              </a:lnSpc>
              <a:spcBef>
                <a:spcPts val="0"/>
              </a:spcBef>
              <a:spcAft>
                <a:spcPts val="0"/>
              </a:spcAft>
              <a:buClr>
                <a:schemeClr val="dk1"/>
              </a:buClr>
              <a:buSzPts val="1800"/>
              <a:buChar char="●"/>
            </a:pPr>
            <a:endParaRPr lang="en-US" dirty="0"/>
          </a:p>
          <a:p>
            <a:pPr marL="0" lvl="0" indent="0" algn="l" rtl="0">
              <a:lnSpc>
                <a:spcPct val="100000"/>
              </a:lnSpc>
              <a:spcBef>
                <a:spcPts val="0"/>
              </a:spcBef>
              <a:spcAft>
                <a:spcPts val="0"/>
              </a:spcAft>
              <a:buSzPts val="1800"/>
              <a:buNone/>
            </a:pPr>
            <a:endParaRPr sz="1800" dirty="0"/>
          </a:p>
          <a:p>
            <a:pPr marL="609585" lvl="0" indent="-342888" algn="l" rtl="0">
              <a:lnSpc>
                <a:spcPct val="100000"/>
              </a:lnSpc>
              <a:spcBef>
                <a:spcPts val="0"/>
              </a:spcBef>
              <a:spcAft>
                <a:spcPts val="0"/>
              </a:spcAft>
              <a:buClr>
                <a:schemeClr val="dk1"/>
              </a:buClr>
              <a:buSzPts val="1800"/>
              <a:buNone/>
            </a:pPr>
            <a:endParaRPr dirty="0"/>
          </a:p>
          <a:p>
            <a:pPr marL="609585" lvl="0" indent="-342888" algn="l" rtl="0">
              <a:lnSpc>
                <a:spcPct val="100000"/>
              </a:lnSpc>
              <a:spcBef>
                <a:spcPts val="0"/>
              </a:spcBef>
              <a:spcAft>
                <a:spcPts val="0"/>
              </a:spcAft>
              <a:buClr>
                <a:schemeClr val="dk1"/>
              </a:buClr>
              <a:buSzPts val="1800"/>
              <a:buNone/>
            </a:pPr>
            <a:endParaRPr sz="3600" dirty="0"/>
          </a:p>
          <a:p>
            <a:pPr marL="0" lvl="0" indent="0" algn="l" rtl="0">
              <a:lnSpc>
                <a:spcPct val="100000"/>
              </a:lnSpc>
              <a:spcBef>
                <a:spcPts val="0"/>
              </a:spcBef>
              <a:spcAft>
                <a:spcPts val="0"/>
              </a:spcAft>
              <a:buClr>
                <a:schemeClr val="dk1"/>
              </a:buClr>
              <a:buSzPts val="1800"/>
              <a:buNone/>
            </a:pPr>
            <a:endParaRPr sz="2933" dirty="0"/>
          </a:p>
        </p:txBody>
      </p:sp>
      <p:grpSp>
        <p:nvGrpSpPr>
          <p:cNvPr id="150" name="Google Shape;150;p6"/>
          <p:cNvGrpSpPr/>
          <p:nvPr/>
        </p:nvGrpSpPr>
        <p:grpSpPr>
          <a:xfrm>
            <a:off x="10570755" y="5277507"/>
            <a:ext cx="972255" cy="972255"/>
            <a:chOff x="-2108097" y="1800004"/>
            <a:chExt cx="1600203" cy="1600203"/>
          </a:xfrm>
        </p:grpSpPr>
        <p:sp>
          <p:nvSpPr>
            <p:cNvPr id="151" name="Google Shape;151;p6"/>
            <p:cNvSpPr/>
            <p:nvPr/>
          </p:nvSpPr>
          <p:spPr>
            <a:xfrm>
              <a:off x="-2028357" y="1872104"/>
              <a:ext cx="1440722" cy="145600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52" name="Google Shape;152;p6"/>
            <p:cNvPicPr preferRelativeResize="0"/>
            <p:nvPr/>
          </p:nvPicPr>
          <p:blipFill rotWithShape="1">
            <a:blip r:embed="rId4">
              <a:alphaModFix/>
            </a:blip>
            <a:srcRect/>
            <a:stretch/>
          </p:blipFill>
          <p:spPr>
            <a:xfrm>
              <a:off x="-2108097" y="1800004"/>
              <a:ext cx="1600203" cy="1600203"/>
            </a:xfrm>
            <a:prstGeom prst="rect">
              <a:avLst/>
            </a:prstGeom>
            <a:noFill/>
            <a:ln>
              <a:noFill/>
            </a:ln>
          </p:spPr>
        </p:pic>
      </p:grpSp>
    </p:spTree>
    <p:extLst>
      <p:ext uri="{BB962C8B-B14F-4D97-AF65-F5344CB8AC3E}">
        <p14:creationId xmlns:p14="http://schemas.microsoft.com/office/powerpoint/2010/main" val="36538485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6"/>
          <p:cNvPicPr preferRelativeResize="0"/>
          <p:nvPr/>
        </p:nvPicPr>
        <p:blipFill rotWithShape="1">
          <a:blip r:embed="rId3">
            <a:alphaModFix/>
          </a:blip>
          <a:srcRect/>
          <a:stretch/>
        </p:blipFill>
        <p:spPr>
          <a:xfrm>
            <a:off x="-9272" y="0"/>
            <a:ext cx="12201272" cy="6858000"/>
          </a:xfrm>
          <a:prstGeom prst="rect">
            <a:avLst/>
          </a:prstGeom>
          <a:noFill/>
          <a:ln>
            <a:noFill/>
          </a:ln>
        </p:spPr>
      </p:pic>
      <p:sp>
        <p:nvSpPr>
          <p:cNvPr id="147" name="Google Shape;147;p6"/>
          <p:cNvSpPr/>
          <p:nvPr/>
        </p:nvSpPr>
        <p:spPr>
          <a:xfrm flipH="1">
            <a:off x="401764" y="431800"/>
            <a:ext cx="11379200" cy="5994400"/>
          </a:xfrm>
          <a:prstGeom prst="rect">
            <a:avLst/>
          </a:prstGeom>
          <a:solidFill>
            <a:schemeClr val="lt1"/>
          </a:solidFill>
          <a:ln>
            <a:noFill/>
          </a:ln>
        </p:spPr>
        <p:txBody>
          <a:bodyPr spcFirstLastPara="1" wrap="square" lIns="32000" tIns="32000" rIns="32000" bIns="320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Source Sans Pro Light"/>
              <a:ea typeface="Source Sans Pro Light"/>
              <a:cs typeface="Source Sans Pro Light"/>
              <a:sym typeface="Source Sans Pro Light"/>
            </a:endParaRPr>
          </a:p>
        </p:txBody>
      </p:sp>
      <p:sp>
        <p:nvSpPr>
          <p:cNvPr id="148" name="Google Shape;148;p6"/>
          <p:cNvSpPr txBox="1">
            <a:spLocks noGrp="1"/>
          </p:cNvSpPr>
          <p:nvPr>
            <p:ph type="title"/>
          </p:nvPr>
        </p:nvSpPr>
        <p:spPr>
          <a:xfrm>
            <a:off x="838200" y="1050925"/>
            <a:ext cx="10515600" cy="1325563"/>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Clr>
                <a:srgbClr val="005677"/>
              </a:buClr>
              <a:buSzPts val="2800"/>
              <a:buNone/>
            </a:pPr>
            <a:r>
              <a:rPr lang="en-US" sz="4000" b="1" dirty="0">
                <a:solidFill>
                  <a:srgbClr val="005677"/>
                </a:solidFill>
                <a:latin typeface="Source Sans Pro SemiBold"/>
                <a:ea typeface="Source Sans Pro SemiBold"/>
                <a:cs typeface="Source Sans Pro SemiBold"/>
                <a:sym typeface="Source Sans Pro SemiBold"/>
              </a:rPr>
              <a:t>What to train and who to train?</a:t>
            </a:r>
            <a:endParaRPr sz="4000" b="1" dirty="0">
              <a:solidFill>
                <a:srgbClr val="005677"/>
              </a:solidFill>
              <a:latin typeface="Source Sans Pro SemiBold"/>
              <a:ea typeface="Source Sans Pro SemiBold"/>
              <a:cs typeface="Source Sans Pro SemiBold"/>
              <a:sym typeface="Source Sans Pro SemiBold"/>
            </a:endParaRPr>
          </a:p>
        </p:txBody>
      </p:sp>
      <p:sp>
        <p:nvSpPr>
          <p:cNvPr id="149" name="Google Shape;149;p6"/>
          <p:cNvSpPr txBox="1">
            <a:spLocks noGrp="1"/>
          </p:cNvSpPr>
          <p:nvPr>
            <p:ph idx="1"/>
          </p:nvPr>
        </p:nvSpPr>
        <p:spPr>
          <a:prstGeom prst="rect">
            <a:avLst/>
          </a:prstGeom>
          <a:noFill/>
          <a:ln>
            <a:noFill/>
          </a:ln>
        </p:spPr>
        <p:txBody>
          <a:bodyPr spcFirstLastPara="1" wrap="square" lIns="121900" tIns="121900" rIns="121900" bIns="121900" anchor="t" anchorCtr="0">
            <a:noAutofit/>
          </a:bodyPr>
          <a:lstStyle/>
          <a:p>
            <a:pPr marL="457200" lvl="0" indent="-342900" algn="l" rtl="0">
              <a:lnSpc>
                <a:spcPct val="100000"/>
              </a:lnSpc>
              <a:spcBef>
                <a:spcPts val="0"/>
              </a:spcBef>
              <a:spcAft>
                <a:spcPts val="0"/>
              </a:spcAft>
              <a:buClr>
                <a:schemeClr val="dk1"/>
              </a:buClr>
              <a:buSzPts val="1800"/>
              <a:buChar char="●"/>
            </a:pPr>
            <a:endParaRPr lang="en-US" dirty="0"/>
          </a:p>
          <a:p>
            <a:pPr marL="0" lvl="0" indent="0" algn="l" rtl="0">
              <a:lnSpc>
                <a:spcPct val="100000"/>
              </a:lnSpc>
              <a:spcBef>
                <a:spcPts val="0"/>
              </a:spcBef>
              <a:spcAft>
                <a:spcPts val="0"/>
              </a:spcAft>
              <a:buSzPts val="1800"/>
              <a:buNone/>
            </a:pPr>
            <a:endParaRPr sz="1800" dirty="0"/>
          </a:p>
          <a:p>
            <a:pPr marL="609585" lvl="0" indent="-342888" algn="l" rtl="0">
              <a:lnSpc>
                <a:spcPct val="100000"/>
              </a:lnSpc>
              <a:spcBef>
                <a:spcPts val="0"/>
              </a:spcBef>
              <a:spcAft>
                <a:spcPts val="0"/>
              </a:spcAft>
              <a:buClr>
                <a:schemeClr val="dk1"/>
              </a:buClr>
              <a:buSzPts val="1800"/>
              <a:buNone/>
            </a:pPr>
            <a:endParaRPr dirty="0"/>
          </a:p>
          <a:p>
            <a:pPr marL="609585" lvl="0" indent="-342888" algn="l" rtl="0">
              <a:lnSpc>
                <a:spcPct val="100000"/>
              </a:lnSpc>
              <a:spcBef>
                <a:spcPts val="0"/>
              </a:spcBef>
              <a:spcAft>
                <a:spcPts val="0"/>
              </a:spcAft>
              <a:buClr>
                <a:schemeClr val="dk1"/>
              </a:buClr>
              <a:buSzPts val="1800"/>
              <a:buNone/>
            </a:pPr>
            <a:endParaRPr sz="3600" dirty="0"/>
          </a:p>
          <a:p>
            <a:pPr marL="0" lvl="0" indent="0" algn="l" rtl="0">
              <a:lnSpc>
                <a:spcPct val="100000"/>
              </a:lnSpc>
              <a:spcBef>
                <a:spcPts val="0"/>
              </a:spcBef>
              <a:spcAft>
                <a:spcPts val="0"/>
              </a:spcAft>
              <a:buClr>
                <a:schemeClr val="dk1"/>
              </a:buClr>
              <a:buSzPts val="1800"/>
              <a:buNone/>
            </a:pPr>
            <a:endParaRPr sz="2933" dirty="0"/>
          </a:p>
        </p:txBody>
      </p:sp>
      <p:grpSp>
        <p:nvGrpSpPr>
          <p:cNvPr id="150" name="Google Shape;150;p6"/>
          <p:cNvGrpSpPr/>
          <p:nvPr/>
        </p:nvGrpSpPr>
        <p:grpSpPr>
          <a:xfrm>
            <a:off x="10570755" y="5277507"/>
            <a:ext cx="972255" cy="972255"/>
            <a:chOff x="-2108097" y="1800004"/>
            <a:chExt cx="1600203" cy="1600203"/>
          </a:xfrm>
        </p:grpSpPr>
        <p:sp>
          <p:nvSpPr>
            <p:cNvPr id="151" name="Google Shape;151;p6"/>
            <p:cNvSpPr/>
            <p:nvPr/>
          </p:nvSpPr>
          <p:spPr>
            <a:xfrm>
              <a:off x="-2028357" y="1872104"/>
              <a:ext cx="1440722" cy="145600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52" name="Google Shape;152;p6"/>
            <p:cNvPicPr preferRelativeResize="0"/>
            <p:nvPr/>
          </p:nvPicPr>
          <p:blipFill rotWithShape="1">
            <a:blip r:embed="rId4">
              <a:alphaModFix/>
            </a:blip>
            <a:srcRect/>
            <a:stretch/>
          </p:blipFill>
          <p:spPr>
            <a:xfrm>
              <a:off x="-2108097" y="1800004"/>
              <a:ext cx="1600203" cy="1600203"/>
            </a:xfrm>
            <a:prstGeom prst="rect">
              <a:avLst/>
            </a:prstGeom>
            <a:noFill/>
            <a:ln>
              <a:noFill/>
            </a:ln>
          </p:spPr>
        </p:pic>
      </p:grpSp>
      <p:pic>
        <p:nvPicPr>
          <p:cNvPr id="9" name="Picture 8" descr="A group of people sitting at a table&#10;&#10;Description automatically generated">
            <a:extLst>
              <a:ext uri="{FF2B5EF4-FFF2-40B4-BE49-F238E27FC236}">
                <a16:creationId xmlns:a16="http://schemas.microsoft.com/office/drawing/2014/main" id="{CC74B2DC-57BE-BB4C-82C8-01839245AFB9}"/>
              </a:ext>
            </a:extLst>
          </p:cNvPr>
          <p:cNvPicPr>
            <a:picLocks noChangeAspect="1"/>
          </p:cNvPicPr>
          <p:nvPr/>
        </p:nvPicPr>
        <p:blipFill>
          <a:blip r:embed="rId5"/>
          <a:stretch>
            <a:fillRect/>
          </a:stretch>
        </p:blipFill>
        <p:spPr>
          <a:xfrm>
            <a:off x="2915703" y="2481153"/>
            <a:ext cx="6520962" cy="2144837"/>
          </a:xfrm>
          <a:prstGeom prst="rect">
            <a:avLst/>
          </a:prstGeom>
        </p:spPr>
      </p:pic>
    </p:spTree>
    <p:extLst>
      <p:ext uri="{BB962C8B-B14F-4D97-AF65-F5344CB8AC3E}">
        <p14:creationId xmlns:p14="http://schemas.microsoft.com/office/powerpoint/2010/main" val="25544683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6"/>
          <p:cNvPicPr preferRelativeResize="0"/>
          <p:nvPr/>
        </p:nvPicPr>
        <p:blipFill rotWithShape="1">
          <a:blip r:embed="rId3">
            <a:alphaModFix/>
          </a:blip>
          <a:srcRect/>
          <a:stretch/>
        </p:blipFill>
        <p:spPr>
          <a:xfrm>
            <a:off x="-9272" y="0"/>
            <a:ext cx="12201272" cy="6858000"/>
          </a:xfrm>
          <a:prstGeom prst="rect">
            <a:avLst/>
          </a:prstGeom>
          <a:noFill/>
          <a:ln>
            <a:noFill/>
          </a:ln>
        </p:spPr>
      </p:pic>
      <p:sp>
        <p:nvSpPr>
          <p:cNvPr id="147" name="Google Shape;147;p6"/>
          <p:cNvSpPr/>
          <p:nvPr/>
        </p:nvSpPr>
        <p:spPr>
          <a:xfrm flipH="1">
            <a:off x="401764" y="431800"/>
            <a:ext cx="11379200" cy="5994400"/>
          </a:xfrm>
          <a:prstGeom prst="rect">
            <a:avLst/>
          </a:prstGeom>
          <a:solidFill>
            <a:schemeClr val="lt1"/>
          </a:solidFill>
          <a:ln>
            <a:noFill/>
          </a:ln>
        </p:spPr>
        <p:txBody>
          <a:bodyPr spcFirstLastPara="1" wrap="square" lIns="32000" tIns="32000" rIns="32000" bIns="320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Source Sans Pro Light"/>
              <a:ea typeface="Source Sans Pro Light"/>
              <a:cs typeface="Source Sans Pro Light"/>
              <a:sym typeface="Source Sans Pro Light"/>
            </a:endParaRPr>
          </a:p>
        </p:txBody>
      </p:sp>
      <p:sp>
        <p:nvSpPr>
          <p:cNvPr id="148" name="Google Shape;148;p6"/>
          <p:cNvSpPr txBox="1">
            <a:spLocks noGrp="1"/>
          </p:cNvSpPr>
          <p:nvPr>
            <p:ph type="title"/>
          </p:nvPr>
        </p:nvSpPr>
        <p:spPr>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Clr>
                <a:srgbClr val="005677"/>
              </a:buClr>
              <a:buSzPts val="2800"/>
              <a:buNone/>
            </a:pPr>
            <a:r>
              <a:rPr lang="en-US" sz="4000" b="1" dirty="0">
                <a:solidFill>
                  <a:srgbClr val="005677"/>
                </a:solidFill>
                <a:latin typeface="Source Sans Pro SemiBold"/>
                <a:ea typeface="Source Sans Pro SemiBold"/>
                <a:cs typeface="Source Sans Pro SemiBold"/>
                <a:sym typeface="Source Sans Pro SemiBold"/>
              </a:rPr>
              <a:t>Introducing LivingWorks</a:t>
            </a:r>
            <a:endParaRPr sz="4000" b="1" dirty="0">
              <a:solidFill>
                <a:srgbClr val="005677"/>
              </a:solidFill>
              <a:latin typeface="Source Sans Pro SemiBold"/>
              <a:ea typeface="Source Sans Pro SemiBold"/>
              <a:cs typeface="Source Sans Pro SemiBold"/>
              <a:sym typeface="Source Sans Pro SemiBold"/>
            </a:endParaRPr>
          </a:p>
        </p:txBody>
      </p:sp>
      <p:sp>
        <p:nvSpPr>
          <p:cNvPr id="149" name="Google Shape;149;p6"/>
          <p:cNvSpPr txBox="1">
            <a:spLocks noGrp="1"/>
          </p:cNvSpPr>
          <p:nvPr>
            <p:ph idx="1"/>
          </p:nvPr>
        </p:nvSpPr>
        <p:spPr>
          <a:xfrm>
            <a:off x="876300" y="1311275"/>
            <a:ext cx="10515600" cy="4351338"/>
          </a:xfrm>
          <a:prstGeom prst="rect">
            <a:avLst/>
          </a:prstGeom>
          <a:noFill/>
          <a:ln>
            <a:noFill/>
          </a:ln>
        </p:spPr>
        <p:txBody>
          <a:bodyPr spcFirstLastPara="1" wrap="square" lIns="121900" tIns="121900" rIns="121900" bIns="121900" anchor="t" anchorCtr="0">
            <a:noAutofit/>
          </a:bodyPr>
          <a:lstStyle/>
          <a:p>
            <a:pPr lvl="0"/>
            <a:r>
              <a:rPr lang="en-US" dirty="0">
                <a:solidFill>
                  <a:prstClr val="black"/>
                </a:solidFill>
              </a:rPr>
              <a:t>World leaders in suicide prevention training</a:t>
            </a:r>
          </a:p>
          <a:p>
            <a:pPr lvl="0"/>
            <a:r>
              <a:rPr lang="en-US" dirty="0">
                <a:solidFill>
                  <a:prstClr val="black"/>
                </a:solidFill>
              </a:rPr>
              <a:t>Standard for crisis line training</a:t>
            </a:r>
          </a:p>
          <a:p>
            <a:pPr lvl="0"/>
            <a:r>
              <a:rPr lang="en-US" dirty="0">
                <a:solidFill>
                  <a:prstClr val="black"/>
                </a:solidFill>
              </a:rPr>
              <a:t>Programs used in a variety of settings: schools, military, Law Enforcement, and many more</a:t>
            </a:r>
          </a:p>
          <a:p>
            <a:pPr lvl="0"/>
            <a:r>
              <a:rPr lang="en-US" dirty="0">
                <a:solidFill>
                  <a:prstClr val="black"/>
                </a:solidFill>
              </a:rPr>
              <a:t>Over 2.3 million trained since 1983</a:t>
            </a:r>
          </a:p>
          <a:p>
            <a:pPr lvl="0"/>
            <a:r>
              <a:rPr lang="en-US" dirty="0">
                <a:solidFill>
                  <a:prstClr val="black"/>
                </a:solidFill>
              </a:rPr>
              <a:t>Programs are designed for all audiences</a:t>
            </a:r>
          </a:p>
          <a:p>
            <a:pPr lvl="0"/>
            <a:r>
              <a:rPr lang="en-US" dirty="0">
                <a:solidFill>
                  <a:prstClr val="black"/>
                </a:solidFill>
              </a:rPr>
              <a:t>Now there is a new program to train Ministry Leaders: LivingWorks Faith</a:t>
            </a:r>
          </a:p>
          <a:p>
            <a:pPr marL="457200" lvl="0" indent="-342900" algn="l" rtl="0">
              <a:lnSpc>
                <a:spcPct val="100000"/>
              </a:lnSpc>
              <a:spcBef>
                <a:spcPts val="0"/>
              </a:spcBef>
              <a:spcAft>
                <a:spcPts val="0"/>
              </a:spcAft>
              <a:buClr>
                <a:schemeClr val="dk1"/>
              </a:buClr>
              <a:buSzPts val="1800"/>
              <a:buChar char="●"/>
            </a:pPr>
            <a:endParaRPr lang="en-US" dirty="0"/>
          </a:p>
          <a:p>
            <a:pPr marL="0" lvl="0" indent="0" algn="l" rtl="0">
              <a:lnSpc>
                <a:spcPct val="100000"/>
              </a:lnSpc>
              <a:spcBef>
                <a:spcPts val="0"/>
              </a:spcBef>
              <a:spcAft>
                <a:spcPts val="0"/>
              </a:spcAft>
              <a:buSzPts val="1800"/>
              <a:buNone/>
            </a:pPr>
            <a:endParaRPr sz="1800" dirty="0"/>
          </a:p>
          <a:p>
            <a:pPr marL="609585" lvl="0" indent="-342888" algn="l" rtl="0">
              <a:lnSpc>
                <a:spcPct val="100000"/>
              </a:lnSpc>
              <a:spcBef>
                <a:spcPts val="0"/>
              </a:spcBef>
              <a:spcAft>
                <a:spcPts val="0"/>
              </a:spcAft>
              <a:buClr>
                <a:schemeClr val="dk1"/>
              </a:buClr>
              <a:buSzPts val="1800"/>
              <a:buNone/>
            </a:pPr>
            <a:endParaRPr dirty="0"/>
          </a:p>
          <a:p>
            <a:pPr marL="609585" lvl="0" indent="-342888" algn="l" rtl="0">
              <a:lnSpc>
                <a:spcPct val="100000"/>
              </a:lnSpc>
              <a:spcBef>
                <a:spcPts val="0"/>
              </a:spcBef>
              <a:spcAft>
                <a:spcPts val="0"/>
              </a:spcAft>
              <a:buClr>
                <a:schemeClr val="dk1"/>
              </a:buClr>
              <a:buSzPts val="1800"/>
              <a:buNone/>
            </a:pPr>
            <a:endParaRPr sz="3600" dirty="0"/>
          </a:p>
          <a:p>
            <a:pPr marL="0" lvl="0" indent="0" algn="l" rtl="0">
              <a:lnSpc>
                <a:spcPct val="100000"/>
              </a:lnSpc>
              <a:spcBef>
                <a:spcPts val="0"/>
              </a:spcBef>
              <a:spcAft>
                <a:spcPts val="0"/>
              </a:spcAft>
              <a:buClr>
                <a:schemeClr val="dk1"/>
              </a:buClr>
              <a:buSzPts val="1800"/>
              <a:buNone/>
            </a:pPr>
            <a:endParaRPr sz="2933" dirty="0"/>
          </a:p>
        </p:txBody>
      </p:sp>
      <p:grpSp>
        <p:nvGrpSpPr>
          <p:cNvPr id="150" name="Google Shape;150;p6"/>
          <p:cNvGrpSpPr/>
          <p:nvPr/>
        </p:nvGrpSpPr>
        <p:grpSpPr>
          <a:xfrm>
            <a:off x="10570755" y="5277507"/>
            <a:ext cx="972255" cy="972255"/>
            <a:chOff x="-2108097" y="1800004"/>
            <a:chExt cx="1600203" cy="1600203"/>
          </a:xfrm>
        </p:grpSpPr>
        <p:sp>
          <p:nvSpPr>
            <p:cNvPr id="151" name="Google Shape;151;p6"/>
            <p:cNvSpPr/>
            <p:nvPr/>
          </p:nvSpPr>
          <p:spPr>
            <a:xfrm>
              <a:off x="-2028357" y="1872104"/>
              <a:ext cx="1440722" cy="145600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52" name="Google Shape;152;p6"/>
            <p:cNvPicPr preferRelativeResize="0"/>
            <p:nvPr/>
          </p:nvPicPr>
          <p:blipFill rotWithShape="1">
            <a:blip r:embed="rId4">
              <a:alphaModFix/>
            </a:blip>
            <a:srcRect/>
            <a:stretch/>
          </p:blipFill>
          <p:spPr>
            <a:xfrm>
              <a:off x="-2108097" y="1800004"/>
              <a:ext cx="1600203" cy="1600203"/>
            </a:xfrm>
            <a:prstGeom prst="rect">
              <a:avLst/>
            </a:prstGeom>
            <a:noFill/>
            <a:ln>
              <a:noFill/>
            </a:ln>
          </p:spPr>
        </p:pic>
      </p:grpSp>
    </p:spTree>
    <p:extLst>
      <p:ext uri="{BB962C8B-B14F-4D97-AF65-F5344CB8AC3E}">
        <p14:creationId xmlns:p14="http://schemas.microsoft.com/office/powerpoint/2010/main" val="15156250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18"/>
          <p:cNvPicPr preferRelativeResize="0"/>
          <p:nvPr/>
        </p:nvPicPr>
        <p:blipFill rotWithShape="1">
          <a:blip r:embed="rId4">
            <a:alphaModFix/>
          </a:blip>
          <a:srcRect b="-17586"/>
          <a:stretch/>
        </p:blipFill>
        <p:spPr>
          <a:xfrm>
            <a:off x="0" y="0"/>
            <a:ext cx="12192000" cy="8132063"/>
          </a:xfrm>
          <a:prstGeom prst="rect">
            <a:avLst/>
          </a:prstGeom>
          <a:noFill/>
          <a:ln>
            <a:noFill/>
          </a:ln>
        </p:spPr>
      </p:pic>
      <p:sp>
        <p:nvSpPr>
          <p:cNvPr id="283" name="Google Shape;283;p18"/>
          <p:cNvSpPr/>
          <p:nvPr/>
        </p:nvSpPr>
        <p:spPr>
          <a:xfrm rot="5400000" flipH="1">
            <a:off x="2658449" y="-2658450"/>
            <a:ext cx="6888000" cy="12204899"/>
          </a:xfrm>
          <a:prstGeom prst="rect">
            <a:avLst/>
          </a:prstGeom>
          <a:gradFill>
            <a:gsLst>
              <a:gs pos="0">
                <a:srgbClr val="5ED0DF">
                  <a:alpha val="80000"/>
                </a:srgbClr>
              </a:gs>
              <a:gs pos="15000">
                <a:srgbClr val="4EBBCD">
                  <a:alpha val="89019"/>
                </a:srgbClr>
              </a:gs>
              <a:gs pos="68000">
                <a:srgbClr val="005677">
                  <a:alpha val="76078"/>
                </a:srgbClr>
              </a:gs>
              <a:gs pos="100000">
                <a:srgbClr val="005677">
                  <a:alpha val="89019"/>
                </a:srgbClr>
              </a:gs>
            </a:gsLst>
            <a:path path="circle">
              <a:fillToRect l="50000" t="50000" r="50000" b="50000"/>
            </a:path>
            <a:tileRect/>
          </a:gradFill>
          <a:ln>
            <a:noFill/>
          </a:ln>
        </p:spPr>
        <p:txBody>
          <a:bodyPr spcFirstLastPara="1" wrap="square" lIns="24000" tIns="24000" rIns="24000" bIns="24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Source Sans Pro Light"/>
              <a:ea typeface="Source Sans Pro Light"/>
              <a:cs typeface="Source Sans Pro Light"/>
              <a:sym typeface="Source Sans Pro Light"/>
            </a:endParaRPr>
          </a:p>
        </p:txBody>
      </p:sp>
      <p:sp>
        <p:nvSpPr>
          <p:cNvPr id="284" name="Google Shape;284;p18"/>
          <p:cNvSpPr txBox="1"/>
          <p:nvPr/>
        </p:nvSpPr>
        <p:spPr>
          <a:xfrm>
            <a:off x="894080" y="1855136"/>
            <a:ext cx="10403839" cy="126333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None/>
            </a:pPr>
            <a:r>
              <a:rPr lang="en-US" sz="4000" b="1" i="0" u="none" strike="noStrike" cap="none" dirty="0">
                <a:solidFill>
                  <a:schemeClr val="lt1"/>
                </a:solidFill>
                <a:latin typeface="Source Sans Pro SemiBold"/>
                <a:ea typeface="Source Sans Pro SemiBold"/>
                <a:cs typeface="Source Sans Pro SemiBold"/>
                <a:sym typeface="Source Sans Pro SemiBold"/>
              </a:rPr>
              <a:t>A promising competency-based program:</a:t>
            </a:r>
          </a:p>
          <a:p>
            <a:pPr marL="0" marR="0" lvl="0" indent="0" algn="ctr" rtl="0">
              <a:spcBef>
                <a:spcPts val="0"/>
              </a:spcBef>
              <a:spcAft>
                <a:spcPts val="0"/>
              </a:spcAft>
              <a:buNone/>
            </a:pPr>
            <a:endParaRPr lang="en-US" sz="4000" b="1" i="0" u="none" strike="noStrike" cap="none" dirty="0">
              <a:solidFill>
                <a:schemeClr val="lt1"/>
              </a:solidFill>
              <a:latin typeface="Source Sans Pro SemiBold"/>
              <a:ea typeface="Source Sans Pro SemiBold"/>
              <a:cs typeface="Source Sans Pro SemiBold"/>
              <a:sym typeface="Source Sans Pro SemiBold"/>
            </a:endParaRPr>
          </a:p>
          <a:p>
            <a:pPr marL="0" marR="0" lvl="0" indent="0" algn="ctr" rtl="0">
              <a:spcBef>
                <a:spcPts val="0"/>
              </a:spcBef>
              <a:spcAft>
                <a:spcPts val="0"/>
              </a:spcAft>
              <a:buNone/>
            </a:pPr>
            <a:r>
              <a:rPr lang="en-US" sz="7200" b="1" i="1" u="none" strike="noStrike" cap="none" dirty="0" err="1">
                <a:solidFill>
                  <a:schemeClr val="lt1"/>
                </a:solidFill>
                <a:latin typeface="Source Sans Pro SemiBold"/>
                <a:ea typeface="Source Sans Pro SemiBold"/>
                <a:cs typeface="Source Sans Pro SemiBold"/>
                <a:sym typeface="Source Sans Pro SemiBold"/>
              </a:rPr>
              <a:t>LivingWorks</a:t>
            </a:r>
            <a:r>
              <a:rPr lang="en-US" sz="7200" b="1" i="1" u="none" strike="noStrike" cap="none" dirty="0">
                <a:solidFill>
                  <a:schemeClr val="lt1"/>
                </a:solidFill>
                <a:latin typeface="Source Sans Pro SemiBold"/>
                <a:ea typeface="Source Sans Pro SemiBold"/>
                <a:cs typeface="Source Sans Pro SemiBold"/>
                <a:sym typeface="Source Sans Pro SemiBold"/>
              </a:rPr>
              <a:t> Faith</a:t>
            </a:r>
            <a:endParaRPr sz="1800" i="1" dirty="0"/>
          </a:p>
        </p:txBody>
      </p:sp>
    </p:spTree>
    <p:custDataLst>
      <p:tags r:id="rId1"/>
    </p:custDataLst>
    <p:extLst>
      <p:ext uri="{BB962C8B-B14F-4D97-AF65-F5344CB8AC3E}">
        <p14:creationId xmlns:p14="http://schemas.microsoft.com/office/powerpoint/2010/main" val="39338972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6"/>
          <p:cNvPicPr preferRelativeResize="0"/>
          <p:nvPr/>
        </p:nvPicPr>
        <p:blipFill rotWithShape="1">
          <a:blip r:embed="rId4">
            <a:alphaModFix/>
          </a:blip>
          <a:srcRect/>
          <a:stretch/>
        </p:blipFill>
        <p:spPr>
          <a:xfrm>
            <a:off x="-9272" y="0"/>
            <a:ext cx="12201272" cy="6858000"/>
          </a:xfrm>
          <a:prstGeom prst="rect">
            <a:avLst/>
          </a:prstGeom>
          <a:noFill/>
          <a:ln>
            <a:noFill/>
          </a:ln>
        </p:spPr>
      </p:pic>
      <p:sp>
        <p:nvSpPr>
          <p:cNvPr id="147" name="Google Shape;147;p6"/>
          <p:cNvSpPr/>
          <p:nvPr/>
        </p:nvSpPr>
        <p:spPr>
          <a:xfrm flipH="1">
            <a:off x="401764" y="431800"/>
            <a:ext cx="11379200" cy="5994400"/>
          </a:xfrm>
          <a:prstGeom prst="rect">
            <a:avLst/>
          </a:prstGeom>
          <a:solidFill>
            <a:schemeClr val="lt1"/>
          </a:solidFill>
          <a:ln>
            <a:noFill/>
          </a:ln>
        </p:spPr>
        <p:txBody>
          <a:bodyPr spcFirstLastPara="1" wrap="square" lIns="32000" tIns="32000" rIns="32000" bIns="320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Source Sans Pro Light"/>
              <a:ea typeface="Source Sans Pro Light"/>
              <a:cs typeface="Source Sans Pro Light"/>
              <a:sym typeface="Source Sans Pro Light"/>
            </a:endParaRPr>
          </a:p>
        </p:txBody>
      </p:sp>
      <p:sp>
        <p:nvSpPr>
          <p:cNvPr id="148" name="Google Shape;148;p6"/>
          <p:cNvSpPr txBox="1">
            <a:spLocks noGrp="1"/>
          </p:cNvSpPr>
          <p:nvPr>
            <p:ph type="title"/>
          </p:nvPr>
        </p:nvSpPr>
        <p:spPr>
          <a:xfrm>
            <a:off x="411036" y="548005"/>
            <a:ext cx="11374564" cy="1325563"/>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Clr>
                <a:srgbClr val="005677"/>
              </a:buClr>
              <a:buSzPts val="2800"/>
              <a:buNone/>
            </a:pPr>
            <a:r>
              <a:rPr lang="en-US" sz="4000" b="1" dirty="0">
                <a:solidFill>
                  <a:srgbClr val="005677"/>
                </a:solidFill>
                <a:latin typeface="Source Sans Pro SemiBold"/>
                <a:ea typeface="Source Sans Pro SemiBold"/>
                <a:cs typeface="Source Sans Pro SemiBold"/>
                <a:sym typeface="Source Sans Pro SemiBold"/>
              </a:rPr>
              <a:t>Suicide Prevention Competencies for Faith Leaders</a:t>
            </a:r>
            <a:endParaRPr sz="4000" b="1" dirty="0">
              <a:solidFill>
                <a:srgbClr val="005677"/>
              </a:solidFill>
              <a:latin typeface="Source Sans Pro SemiBold"/>
              <a:ea typeface="Source Sans Pro SemiBold"/>
              <a:cs typeface="Source Sans Pro SemiBold"/>
              <a:sym typeface="Source Sans Pro SemiBold"/>
            </a:endParaRPr>
          </a:p>
        </p:txBody>
      </p:sp>
      <p:pic>
        <p:nvPicPr>
          <p:cNvPr id="12" name="Content Placeholder 3" descr="Screen Shot 2019-02-22 at 1.19.49 PM.png">
            <a:extLst>
              <a:ext uri="{FF2B5EF4-FFF2-40B4-BE49-F238E27FC236}">
                <a16:creationId xmlns:a16="http://schemas.microsoft.com/office/drawing/2014/main" id="{DAA9B6BC-8AC7-CA4B-82B1-A2A935824DD1}"/>
              </a:ext>
            </a:extLst>
          </p:cNvPr>
          <p:cNvPicPr>
            <a:picLocks noGrp="1" noChangeAspect="1"/>
          </p:cNvPicPr>
          <p:nvPr>
            <p:ph sz="half" idx="4294967295"/>
          </p:nvPr>
        </p:nvPicPr>
        <p:blipFill rotWithShape="1">
          <a:blip r:embed="rId5">
            <a:extLst>
              <a:ext uri="{28A0092B-C50C-407E-A947-70E740481C1C}">
                <a14:useLocalDpi xmlns:a14="http://schemas.microsoft.com/office/drawing/2010/main" val="0"/>
              </a:ext>
            </a:extLst>
          </a:blip>
          <a:srcRect t="-2217" r="1096" b="107"/>
          <a:stretch/>
        </p:blipFill>
        <p:spPr>
          <a:xfrm>
            <a:off x="1738947" y="1411764"/>
            <a:ext cx="3554413" cy="4813300"/>
          </a:xfrm>
        </p:spPr>
      </p:pic>
      <p:grpSp>
        <p:nvGrpSpPr>
          <p:cNvPr id="150" name="Google Shape;150;p6"/>
          <p:cNvGrpSpPr/>
          <p:nvPr/>
        </p:nvGrpSpPr>
        <p:grpSpPr>
          <a:xfrm>
            <a:off x="10570755" y="5277507"/>
            <a:ext cx="972255" cy="972255"/>
            <a:chOff x="-2108097" y="1800004"/>
            <a:chExt cx="1600203" cy="1600203"/>
          </a:xfrm>
        </p:grpSpPr>
        <p:sp>
          <p:nvSpPr>
            <p:cNvPr id="151" name="Google Shape;151;p6"/>
            <p:cNvSpPr/>
            <p:nvPr/>
          </p:nvSpPr>
          <p:spPr>
            <a:xfrm>
              <a:off x="-2028357" y="1872104"/>
              <a:ext cx="1440722" cy="145600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52" name="Google Shape;152;p6"/>
            <p:cNvPicPr preferRelativeResize="0"/>
            <p:nvPr/>
          </p:nvPicPr>
          <p:blipFill rotWithShape="1">
            <a:blip r:embed="rId6">
              <a:alphaModFix/>
            </a:blip>
            <a:srcRect/>
            <a:stretch/>
          </p:blipFill>
          <p:spPr>
            <a:xfrm>
              <a:off x="-2108097" y="1800004"/>
              <a:ext cx="1600203" cy="1600203"/>
            </a:xfrm>
            <a:prstGeom prst="rect">
              <a:avLst/>
            </a:prstGeom>
            <a:noFill/>
            <a:ln>
              <a:noFill/>
            </a:ln>
          </p:spPr>
        </p:pic>
      </p:grpSp>
      <p:sp>
        <p:nvSpPr>
          <p:cNvPr id="15" name="Content Placeholder 5">
            <a:extLst>
              <a:ext uri="{FF2B5EF4-FFF2-40B4-BE49-F238E27FC236}">
                <a16:creationId xmlns:a16="http://schemas.microsoft.com/office/drawing/2014/main" id="{60F0A070-01CB-B647-95E6-B2FBFBFFC33C}"/>
              </a:ext>
            </a:extLst>
          </p:cNvPr>
          <p:cNvSpPr>
            <a:spLocks noGrp="1"/>
          </p:cNvSpPr>
          <p:nvPr>
            <p:ph type="body" idx="2"/>
          </p:nvPr>
        </p:nvSpPr>
        <p:spPr>
          <a:xfrm>
            <a:off x="5745480" y="1432084"/>
            <a:ext cx="5181600" cy="4582319"/>
          </a:xfrm>
        </p:spPr>
        <p:txBody>
          <a:bodyPr>
            <a:normAutofit lnSpcReduction="10000"/>
          </a:bodyPr>
          <a:lstStyle/>
          <a:p>
            <a:r>
              <a:rPr lang="en-US" dirty="0">
                <a:latin typeface="Arial"/>
                <a:cs typeface="Arial"/>
              </a:rPr>
              <a:t>Developed in conjunction with Action Alliance </a:t>
            </a:r>
          </a:p>
          <a:p>
            <a:r>
              <a:rPr lang="en-US" dirty="0">
                <a:latin typeface="Arial"/>
                <a:cs typeface="Arial"/>
              </a:rPr>
              <a:t>Uses:</a:t>
            </a:r>
          </a:p>
          <a:p>
            <a:pPr lvl="1">
              <a:lnSpc>
                <a:spcPct val="150000"/>
              </a:lnSpc>
            </a:pPr>
            <a:r>
              <a:rPr lang="en-US" sz="2800" dirty="0">
                <a:latin typeface="Arial"/>
                <a:ea typeface="MS PGothic" charset="0"/>
                <a:cs typeface="Arial"/>
              </a:rPr>
              <a:t>Curriculum Development</a:t>
            </a:r>
          </a:p>
          <a:p>
            <a:pPr lvl="1">
              <a:lnSpc>
                <a:spcPct val="150000"/>
              </a:lnSpc>
            </a:pPr>
            <a:r>
              <a:rPr lang="en-US" sz="2800" dirty="0">
                <a:latin typeface="Arial"/>
                <a:ea typeface="MS PGothic" charset="0"/>
                <a:cs typeface="Arial"/>
              </a:rPr>
              <a:t>Training Approaches</a:t>
            </a:r>
          </a:p>
          <a:p>
            <a:pPr lvl="1">
              <a:lnSpc>
                <a:spcPct val="150000"/>
              </a:lnSpc>
            </a:pPr>
            <a:r>
              <a:rPr lang="en-US" sz="2800" dirty="0">
                <a:latin typeface="Arial"/>
                <a:ea typeface="MS PGothic" charset="0"/>
                <a:cs typeface="Arial"/>
              </a:rPr>
              <a:t>Evaluate Current Resources</a:t>
            </a:r>
          </a:p>
          <a:p>
            <a:pPr lvl="1">
              <a:lnSpc>
                <a:spcPct val="150000"/>
              </a:lnSpc>
            </a:pPr>
            <a:r>
              <a:rPr lang="en-US" sz="2800" dirty="0">
                <a:latin typeface="Arial"/>
                <a:ea typeface="MS PGothic" charset="0"/>
                <a:cs typeface="Arial"/>
              </a:rPr>
              <a:t>Identify Needed Resources </a:t>
            </a:r>
          </a:p>
          <a:p>
            <a:endParaRPr lang="en-US" dirty="0"/>
          </a:p>
        </p:txBody>
      </p:sp>
    </p:spTree>
    <p:custDataLst>
      <p:tags r:id="rId1"/>
    </p:custDataLst>
    <p:extLst>
      <p:ext uri="{BB962C8B-B14F-4D97-AF65-F5344CB8AC3E}">
        <p14:creationId xmlns:p14="http://schemas.microsoft.com/office/powerpoint/2010/main" val="13767422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p19" descr="A picture containing person, holding, man, woman&#10;&#10;Description automatically generated"/>
          <p:cNvPicPr preferRelativeResize="0"/>
          <p:nvPr/>
        </p:nvPicPr>
        <p:blipFill rotWithShape="1">
          <a:blip r:embed="rId4">
            <a:alphaModFix/>
          </a:blip>
          <a:srcRect/>
          <a:stretch/>
        </p:blipFill>
        <p:spPr>
          <a:xfrm>
            <a:off x="0" y="0"/>
            <a:ext cx="5639270" cy="6858000"/>
          </a:xfrm>
          <a:prstGeom prst="rect">
            <a:avLst/>
          </a:prstGeom>
          <a:noFill/>
          <a:ln>
            <a:noFill/>
          </a:ln>
        </p:spPr>
      </p:pic>
      <p:sp>
        <p:nvSpPr>
          <p:cNvPr id="291" name="Google Shape;291;p19"/>
          <p:cNvSpPr txBox="1"/>
          <p:nvPr/>
        </p:nvSpPr>
        <p:spPr>
          <a:xfrm>
            <a:off x="6035328" y="463852"/>
            <a:ext cx="5639270" cy="687356"/>
          </a:xfrm>
          <a:prstGeom prst="rect">
            <a:avLst/>
          </a:prstGeom>
          <a:noFill/>
          <a:ln>
            <a:noFill/>
          </a:ln>
        </p:spPr>
        <p:txBody>
          <a:bodyPr spcFirstLastPara="1" wrap="square" lIns="121900" tIns="121900" rIns="121900" bIns="121900" anchor="t" anchorCtr="0">
            <a:noAutofit/>
          </a:bodyPr>
          <a:lstStyle/>
          <a:p>
            <a:pPr marL="0" marR="0" lvl="0" indent="0" algn="ctr" rtl="0">
              <a:lnSpc>
                <a:spcPct val="90000"/>
              </a:lnSpc>
              <a:spcBef>
                <a:spcPts val="0"/>
              </a:spcBef>
              <a:spcAft>
                <a:spcPts val="0"/>
              </a:spcAft>
              <a:buClr>
                <a:srgbClr val="005677"/>
              </a:buClr>
              <a:buSzPts val="5000"/>
              <a:buFont typeface="Source Sans Pro SemiBold"/>
              <a:buNone/>
            </a:pPr>
            <a:r>
              <a:rPr lang="en-US" sz="4800" b="1" i="0" u="none" strike="noStrike" cap="none" dirty="0">
                <a:solidFill>
                  <a:srgbClr val="005677"/>
                </a:solidFill>
                <a:latin typeface="Source Sans Pro SemiBold"/>
                <a:ea typeface="Source Sans Pro SemiBold"/>
                <a:cs typeface="Source Sans Pro SemiBold"/>
                <a:sym typeface="Source Sans Pro SemiBold"/>
              </a:rPr>
              <a:t>Overview</a:t>
            </a:r>
            <a:endParaRPr sz="4800" b="1" i="0" u="none" strike="noStrike" cap="none" dirty="0">
              <a:solidFill>
                <a:srgbClr val="005677"/>
              </a:solidFill>
              <a:latin typeface="Source Sans Pro SemiBold"/>
              <a:ea typeface="Source Sans Pro SemiBold"/>
              <a:cs typeface="Source Sans Pro SemiBold"/>
              <a:sym typeface="Source Sans Pro SemiBold"/>
            </a:endParaRPr>
          </a:p>
        </p:txBody>
      </p:sp>
      <p:sp>
        <p:nvSpPr>
          <p:cNvPr id="293" name="Google Shape;293;p19"/>
          <p:cNvSpPr txBox="1"/>
          <p:nvPr/>
        </p:nvSpPr>
        <p:spPr>
          <a:xfrm>
            <a:off x="5864770" y="1589214"/>
            <a:ext cx="5980387" cy="5133182"/>
          </a:xfrm>
          <a:prstGeom prst="rect">
            <a:avLst/>
          </a:prstGeom>
          <a:noFill/>
          <a:ln>
            <a:noFill/>
          </a:ln>
        </p:spPr>
        <p:txBody>
          <a:bodyPr spcFirstLastPara="1" wrap="square" lIns="121900" tIns="121900" rIns="121900" bIns="121900" anchor="t" anchorCtr="0">
            <a:noAutofit/>
          </a:bodyPr>
          <a:lstStyle/>
          <a:p>
            <a:pPr marL="457200" marR="0" lvl="0" indent="-342900" algn="l" rtl="0">
              <a:lnSpc>
                <a:spcPct val="100000"/>
              </a:lnSpc>
              <a:spcBef>
                <a:spcPts val="0"/>
              </a:spcBef>
              <a:spcAft>
                <a:spcPts val="0"/>
              </a:spcAft>
              <a:buClr>
                <a:schemeClr val="dk1"/>
              </a:buClr>
              <a:buSzPts val="1800"/>
              <a:buFont typeface="Arial"/>
              <a:buChar char="●"/>
            </a:pPr>
            <a:r>
              <a:rPr lang="en-US" sz="2400" b="0" i="0" u="none" strike="noStrike" cap="none" dirty="0">
                <a:solidFill>
                  <a:schemeClr val="dk1"/>
                </a:solidFill>
                <a:latin typeface="Calibri"/>
                <a:ea typeface="Calibri"/>
                <a:cs typeface="Calibri"/>
                <a:sym typeface="Calibri"/>
              </a:rPr>
              <a:t>5-6 hour online training for Christian ministry leaders – $149.95 per license</a:t>
            </a:r>
            <a:endParaRPr sz="1600" dirty="0"/>
          </a:p>
          <a:p>
            <a:pPr marL="457200" marR="0" lvl="0" indent="-228600" algn="l" rtl="0">
              <a:lnSpc>
                <a:spcPct val="100000"/>
              </a:lnSpc>
              <a:spcBef>
                <a:spcPts val="0"/>
              </a:spcBef>
              <a:spcAft>
                <a:spcPts val="0"/>
              </a:spcAft>
              <a:buClr>
                <a:schemeClr val="dk1"/>
              </a:buClr>
              <a:buSzPts val="1800"/>
              <a:buFont typeface="Arial"/>
              <a:buNone/>
            </a:pPr>
            <a:endParaRPr sz="1050" b="0" i="0" u="none" strike="noStrike" cap="none" dirty="0">
              <a:solidFill>
                <a:schemeClr val="dk1"/>
              </a:solidFill>
              <a:latin typeface="Calibri"/>
              <a:ea typeface="Calibri"/>
              <a:cs typeface="Calibri"/>
              <a:sym typeface="Calibri"/>
            </a:endParaRPr>
          </a:p>
          <a:p>
            <a:pPr marL="457200" marR="0" lvl="0" indent="-342900" algn="l" rtl="0">
              <a:lnSpc>
                <a:spcPct val="100000"/>
              </a:lnSpc>
              <a:spcBef>
                <a:spcPts val="0"/>
              </a:spcBef>
              <a:spcAft>
                <a:spcPts val="0"/>
              </a:spcAft>
              <a:buClr>
                <a:schemeClr val="dk1"/>
              </a:buClr>
              <a:buSzPts val="1800"/>
              <a:buFont typeface="Arial"/>
              <a:buChar char="●"/>
            </a:pPr>
            <a:r>
              <a:rPr lang="en-US" sz="2400" b="0" i="0" u="none" strike="noStrike" cap="none" dirty="0">
                <a:solidFill>
                  <a:schemeClr val="dk1"/>
                </a:solidFill>
                <a:latin typeface="Calibri"/>
                <a:ea typeface="Calibri"/>
                <a:cs typeface="Calibri"/>
                <a:sym typeface="Calibri"/>
              </a:rPr>
              <a:t>Self-paced, ongoing access to resources</a:t>
            </a:r>
            <a:endParaRPr sz="1600" dirty="0"/>
          </a:p>
          <a:p>
            <a:pPr marL="114300" marR="0" lvl="0" indent="0" algn="l" rtl="0">
              <a:lnSpc>
                <a:spcPct val="100000"/>
              </a:lnSpc>
              <a:spcBef>
                <a:spcPts val="0"/>
              </a:spcBef>
              <a:spcAft>
                <a:spcPts val="0"/>
              </a:spcAft>
              <a:buClr>
                <a:schemeClr val="dk1"/>
              </a:buClr>
              <a:buSzPts val="1800"/>
              <a:buFont typeface="Arial"/>
              <a:buNone/>
            </a:pPr>
            <a:endParaRPr sz="1050" b="0" i="0" u="none" strike="noStrike" cap="none" dirty="0">
              <a:solidFill>
                <a:schemeClr val="dk1"/>
              </a:solidFill>
              <a:latin typeface="Calibri"/>
              <a:ea typeface="Calibri"/>
              <a:cs typeface="Calibri"/>
              <a:sym typeface="Calibri"/>
            </a:endParaRPr>
          </a:p>
          <a:p>
            <a:pPr marL="457200" marR="0" lvl="0" indent="-342900" algn="l" rtl="0">
              <a:lnSpc>
                <a:spcPct val="100000"/>
              </a:lnSpc>
              <a:spcBef>
                <a:spcPts val="0"/>
              </a:spcBef>
              <a:spcAft>
                <a:spcPts val="0"/>
              </a:spcAft>
              <a:buClr>
                <a:schemeClr val="dk1"/>
              </a:buClr>
              <a:buSzPts val="1800"/>
              <a:buFont typeface="Arial"/>
              <a:buChar char="●"/>
            </a:pPr>
            <a:r>
              <a:rPr lang="en-US" sz="2400" b="0" i="0" u="none" strike="noStrike" cap="none" dirty="0">
                <a:solidFill>
                  <a:schemeClr val="dk1"/>
                </a:solidFill>
                <a:latin typeface="Calibri"/>
                <a:ea typeface="Calibri"/>
                <a:cs typeface="Calibri"/>
                <a:sym typeface="Calibri"/>
              </a:rPr>
              <a:t>Covers attitudes, theology, </a:t>
            </a:r>
            <a:r>
              <a:rPr lang="en-US" sz="2400" dirty="0">
                <a:solidFill>
                  <a:schemeClr val="dk1"/>
                </a:solidFill>
                <a:latin typeface="Calibri"/>
                <a:ea typeface="Calibri"/>
                <a:cs typeface="Calibri"/>
                <a:sym typeface="Calibri"/>
              </a:rPr>
              <a:t>suicide </a:t>
            </a:r>
            <a:r>
              <a:rPr lang="en-US" sz="2400" b="0" i="0" u="none" strike="noStrike" cap="none" dirty="0">
                <a:solidFill>
                  <a:schemeClr val="dk1"/>
                </a:solidFill>
                <a:latin typeface="Calibri"/>
                <a:ea typeface="Calibri"/>
                <a:cs typeface="Calibri"/>
                <a:sym typeface="Calibri"/>
              </a:rPr>
              <a:t>prevention, intervention, and postvention</a:t>
            </a:r>
            <a:endParaRPr sz="2400" b="0" i="0" u="none" strike="noStrike" cap="none"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Clr>
                <a:schemeClr val="dk1"/>
              </a:buClr>
              <a:buSzPts val="1800"/>
              <a:buFont typeface="Arial"/>
              <a:buNone/>
            </a:pPr>
            <a:endParaRPr sz="1050" b="0" i="0" u="none" strike="noStrike" cap="none" dirty="0">
              <a:solidFill>
                <a:schemeClr val="dk1"/>
              </a:solidFill>
              <a:latin typeface="Calibri"/>
              <a:ea typeface="Calibri"/>
              <a:cs typeface="Calibri"/>
              <a:sym typeface="Calibri"/>
            </a:endParaRPr>
          </a:p>
          <a:p>
            <a:pPr marL="457200" marR="0" lvl="0" indent="-342900" algn="l" rtl="0">
              <a:lnSpc>
                <a:spcPct val="100000"/>
              </a:lnSpc>
              <a:spcBef>
                <a:spcPts val="0"/>
              </a:spcBef>
              <a:spcAft>
                <a:spcPts val="0"/>
              </a:spcAft>
              <a:buClr>
                <a:schemeClr val="dk1"/>
              </a:buClr>
              <a:buSzPts val="1800"/>
              <a:buFont typeface="Arial"/>
              <a:buChar char="●"/>
            </a:pPr>
            <a:r>
              <a:rPr lang="en-US" sz="2400" b="0" i="0" u="none" strike="noStrike" cap="none" dirty="0">
                <a:solidFill>
                  <a:schemeClr val="dk1"/>
                </a:solidFill>
                <a:latin typeface="Calibri"/>
                <a:ea typeface="Calibri"/>
                <a:cs typeface="Calibri"/>
                <a:sym typeface="Calibri"/>
              </a:rPr>
              <a:t>Interactive training with practice – </a:t>
            </a:r>
            <a:r>
              <a:rPr lang="en-US" sz="2400" b="1" i="1" u="none" strike="noStrike" cap="none" dirty="0" err="1">
                <a:solidFill>
                  <a:schemeClr val="dk1"/>
                </a:solidFill>
                <a:latin typeface="Calibri"/>
                <a:ea typeface="Calibri"/>
                <a:cs typeface="Calibri"/>
                <a:sym typeface="Calibri"/>
              </a:rPr>
              <a:t>LivingWorks</a:t>
            </a:r>
            <a:r>
              <a:rPr lang="en-US" sz="2400" b="1" i="1" u="none" strike="noStrike" cap="none" dirty="0">
                <a:solidFill>
                  <a:schemeClr val="dk1"/>
                </a:solidFill>
                <a:latin typeface="Calibri"/>
                <a:ea typeface="Calibri"/>
                <a:cs typeface="Calibri"/>
                <a:sym typeface="Calibri"/>
              </a:rPr>
              <a:t> Start</a:t>
            </a:r>
            <a:endParaRPr sz="1600" b="1" i="1" dirty="0"/>
          </a:p>
          <a:p>
            <a:pPr marL="457200" marR="0" lvl="0" indent="-228600" algn="l" rtl="0">
              <a:lnSpc>
                <a:spcPct val="100000"/>
              </a:lnSpc>
              <a:spcBef>
                <a:spcPts val="0"/>
              </a:spcBef>
              <a:spcAft>
                <a:spcPts val="0"/>
              </a:spcAft>
              <a:buClr>
                <a:schemeClr val="dk1"/>
              </a:buClr>
              <a:buSzPts val="1800"/>
              <a:buFont typeface="Arial"/>
              <a:buNone/>
            </a:pPr>
            <a:endParaRPr sz="1050" b="0" i="0" u="none" strike="noStrike" cap="none" dirty="0">
              <a:solidFill>
                <a:schemeClr val="dk1"/>
              </a:solidFill>
              <a:latin typeface="Calibri"/>
              <a:ea typeface="Calibri"/>
              <a:cs typeface="Calibri"/>
              <a:sym typeface="Calibri"/>
            </a:endParaRPr>
          </a:p>
          <a:p>
            <a:pPr marL="457200" marR="0" lvl="0" indent="-342900" algn="l" rtl="0">
              <a:lnSpc>
                <a:spcPct val="100000"/>
              </a:lnSpc>
              <a:spcBef>
                <a:spcPts val="0"/>
              </a:spcBef>
              <a:spcAft>
                <a:spcPts val="0"/>
              </a:spcAft>
              <a:buClr>
                <a:schemeClr val="dk1"/>
              </a:buClr>
              <a:buSzPts val="1800"/>
              <a:buFont typeface="Arial"/>
              <a:buChar char="●"/>
            </a:pPr>
            <a:r>
              <a:rPr lang="en-US" sz="2400" b="0" i="0" u="none" strike="noStrike" cap="none" dirty="0">
                <a:solidFill>
                  <a:schemeClr val="dk1"/>
                </a:solidFill>
                <a:latin typeface="Calibri"/>
                <a:ea typeface="Calibri"/>
                <a:cs typeface="Calibri"/>
                <a:sym typeface="Calibri"/>
              </a:rPr>
              <a:t>Narrative approach with video stories of leaders and survivors </a:t>
            </a:r>
            <a:endParaRPr lang="en-US" sz="2400" dirty="0">
              <a:solidFill>
                <a:schemeClr val="dk1"/>
              </a:solidFill>
              <a:latin typeface="Calibri"/>
              <a:ea typeface="Calibri"/>
              <a:cs typeface="Calibri"/>
              <a:sym typeface="Calibri"/>
            </a:endParaRPr>
          </a:p>
          <a:p>
            <a:pPr marL="114300" marR="0" lvl="0" algn="l" rtl="0">
              <a:lnSpc>
                <a:spcPct val="100000"/>
              </a:lnSpc>
              <a:spcBef>
                <a:spcPts val="0"/>
              </a:spcBef>
              <a:spcAft>
                <a:spcPts val="0"/>
              </a:spcAft>
              <a:buClr>
                <a:schemeClr val="dk1"/>
              </a:buClr>
              <a:buSzPts val="1800"/>
            </a:pPr>
            <a:endParaRPr lang="en-US" sz="1050" b="0" i="0" u="none" strike="noStrike" cap="none" dirty="0">
              <a:solidFill>
                <a:schemeClr val="dk1"/>
              </a:solidFill>
              <a:latin typeface="Calibri"/>
              <a:ea typeface="Calibri"/>
              <a:cs typeface="Calibri"/>
              <a:sym typeface="Calibri"/>
            </a:endParaRPr>
          </a:p>
          <a:p>
            <a:pPr marL="457200" marR="0" lvl="0" indent="-342900" algn="l" rtl="0">
              <a:lnSpc>
                <a:spcPct val="100000"/>
              </a:lnSpc>
              <a:spcBef>
                <a:spcPts val="0"/>
              </a:spcBef>
              <a:spcAft>
                <a:spcPts val="0"/>
              </a:spcAft>
              <a:buClr>
                <a:schemeClr val="dk1"/>
              </a:buClr>
              <a:buSzPts val="1800"/>
              <a:buFont typeface="Arial"/>
              <a:buChar char="●"/>
            </a:pPr>
            <a:r>
              <a:rPr lang="en-US" sz="2400" dirty="0">
                <a:solidFill>
                  <a:schemeClr val="dk1"/>
                </a:solidFill>
                <a:latin typeface="Calibri"/>
                <a:ea typeface="Calibri"/>
                <a:cs typeface="Calibri"/>
                <a:sym typeface="Calibri"/>
              </a:rPr>
              <a:t>Learners pdf C</a:t>
            </a:r>
            <a:r>
              <a:rPr lang="en-US" sz="2400" b="0" i="0" u="none" strike="noStrike" cap="none" dirty="0">
                <a:solidFill>
                  <a:schemeClr val="dk1"/>
                </a:solidFill>
                <a:latin typeface="Calibri"/>
                <a:ea typeface="Calibri"/>
                <a:cs typeface="Calibri"/>
                <a:sym typeface="Calibri"/>
              </a:rPr>
              <a:t>ompanion Guide</a:t>
            </a:r>
            <a:endParaRPr sz="1600" dirty="0"/>
          </a:p>
          <a:p>
            <a:pPr marL="457200" marR="0" lvl="0" indent="-228600" algn="l" rtl="0">
              <a:lnSpc>
                <a:spcPct val="100000"/>
              </a:lnSpc>
              <a:spcBef>
                <a:spcPts val="0"/>
              </a:spcBef>
              <a:spcAft>
                <a:spcPts val="0"/>
              </a:spcAft>
              <a:buClr>
                <a:schemeClr val="dk1"/>
              </a:buClr>
              <a:buSzPts val="1800"/>
              <a:buFont typeface="Arial"/>
              <a:buNone/>
            </a:pPr>
            <a:endParaRPr sz="1000" b="0" i="0" u="none" strike="noStrike" cap="none" dirty="0">
              <a:solidFill>
                <a:schemeClr val="dk1"/>
              </a:solidFill>
              <a:latin typeface="Calibri"/>
              <a:ea typeface="Calibri"/>
              <a:cs typeface="Calibri"/>
              <a:sym typeface="Calibri"/>
            </a:endParaRPr>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grpSp>
        <p:nvGrpSpPr>
          <p:cNvPr id="299" name="Google Shape;299;p20"/>
          <p:cNvGrpSpPr/>
          <p:nvPr/>
        </p:nvGrpSpPr>
        <p:grpSpPr>
          <a:xfrm>
            <a:off x="5618253" y="5628579"/>
            <a:ext cx="972255" cy="972255"/>
            <a:chOff x="-2108097" y="1800004"/>
            <a:chExt cx="1600203" cy="1600203"/>
          </a:xfrm>
        </p:grpSpPr>
        <p:sp>
          <p:nvSpPr>
            <p:cNvPr id="300" name="Google Shape;300;p20"/>
            <p:cNvSpPr/>
            <p:nvPr/>
          </p:nvSpPr>
          <p:spPr>
            <a:xfrm>
              <a:off x="-2028357" y="1872104"/>
              <a:ext cx="1440722" cy="145600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01" name="Google Shape;301;p20"/>
            <p:cNvPicPr preferRelativeResize="0"/>
            <p:nvPr/>
          </p:nvPicPr>
          <p:blipFill rotWithShape="1">
            <a:blip r:embed="rId4">
              <a:alphaModFix/>
            </a:blip>
            <a:srcRect/>
            <a:stretch/>
          </p:blipFill>
          <p:spPr>
            <a:xfrm>
              <a:off x="-2108097" y="1800004"/>
              <a:ext cx="1600203" cy="1600203"/>
            </a:xfrm>
            <a:prstGeom prst="rect">
              <a:avLst/>
            </a:prstGeom>
            <a:noFill/>
            <a:ln>
              <a:noFill/>
            </a:ln>
          </p:spPr>
        </p:pic>
      </p:grpSp>
      <p:grpSp>
        <p:nvGrpSpPr>
          <p:cNvPr id="302" name="Google Shape;302;p20"/>
          <p:cNvGrpSpPr/>
          <p:nvPr/>
        </p:nvGrpSpPr>
        <p:grpSpPr>
          <a:xfrm>
            <a:off x="-3" y="0"/>
            <a:ext cx="12192003" cy="6889592"/>
            <a:chOff x="-1" y="0"/>
            <a:chExt cx="12192003" cy="6889592"/>
          </a:xfrm>
        </p:grpSpPr>
        <p:pic>
          <p:nvPicPr>
            <p:cNvPr id="303" name="Google Shape;303;p20"/>
            <p:cNvPicPr preferRelativeResize="0"/>
            <p:nvPr/>
          </p:nvPicPr>
          <p:blipFill rotWithShape="1">
            <a:blip r:embed="rId5">
              <a:alphaModFix/>
            </a:blip>
            <a:srcRect/>
            <a:stretch/>
          </p:blipFill>
          <p:spPr>
            <a:xfrm>
              <a:off x="0" y="0"/>
              <a:ext cx="12192000" cy="6858000"/>
            </a:xfrm>
            <a:prstGeom prst="rect">
              <a:avLst/>
            </a:prstGeom>
            <a:noFill/>
            <a:ln>
              <a:noFill/>
            </a:ln>
          </p:spPr>
        </p:pic>
        <p:sp>
          <p:nvSpPr>
            <p:cNvPr id="304" name="Google Shape;304;p20"/>
            <p:cNvSpPr/>
            <p:nvPr/>
          </p:nvSpPr>
          <p:spPr>
            <a:xfrm rot="5400000" flipH="1">
              <a:off x="2651965" y="-2650445"/>
              <a:ext cx="6888071" cy="12192003"/>
            </a:xfrm>
            <a:prstGeom prst="rect">
              <a:avLst/>
            </a:prstGeom>
            <a:gradFill>
              <a:gsLst>
                <a:gs pos="0">
                  <a:srgbClr val="5ED0DF">
                    <a:alpha val="80000"/>
                  </a:srgbClr>
                </a:gs>
                <a:gs pos="15000">
                  <a:srgbClr val="4EBBCD">
                    <a:alpha val="89803"/>
                  </a:srgbClr>
                </a:gs>
                <a:gs pos="68000">
                  <a:srgbClr val="005677">
                    <a:alpha val="76862"/>
                  </a:srgbClr>
                </a:gs>
                <a:gs pos="100000">
                  <a:srgbClr val="005677">
                    <a:alpha val="89803"/>
                  </a:srgbClr>
                </a:gs>
              </a:gsLst>
              <a:path path="circle">
                <a:fillToRect l="50000" t="50000" r="50000" b="50000"/>
              </a:path>
              <a:tileRect/>
            </a:gradFill>
            <a:ln>
              <a:noFill/>
            </a:ln>
          </p:spPr>
          <p:txBody>
            <a:bodyPr spcFirstLastPara="1" wrap="square" lIns="24000" tIns="24000" rIns="24000" bIns="240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05" name="Google Shape;305;p20"/>
          <p:cNvSpPr/>
          <p:nvPr/>
        </p:nvSpPr>
        <p:spPr>
          <a:xfrm>
            <a:off x="451944" y="420414"/>
            <a:ext cx="11267089" cy="6032938"/>
          </a:xfrm>
          <a:prstGeom prst="rect">
            <a:avLst/>
          </a:prstGeom>
          <a:solidFill>
            <a:schemeClr val="lt1">
              <a:alpha val="88627"/>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306" name="Google Shape;306;p20"/>
          <p:cNvSpPr txBox="1">
            <a:spLocks noGrp="1"/>
          </p:cNvSpPr>
          <p:nvPr>
            <p:ph type="title"/>
          </p:nvPr>
        </p:nvSpPr>
        <p:spPr>
          <a:xfrm>
            <a:off x="657225" y="461460"/>
            <a:ext cx="10608561" cy="7636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Clr>
                <a:srgbClr val="005677"/>
              </a:buClr>
              <a:buSzPts val="2800"/>
              <a:buFont typeface="Source Sans Pro SemiBold"/>
              <a:buNone/>
            </a:pPr>
            <a:r>
              <a:rPr lang="en-US" sz="4800" b="1" dirty="0">
                <a:solidFill>
                  <a:srgbClr val="005677"/>
                </a:solidFill>
                <a:latin typeface="Source Sans Pro SemiBold"/>
                <a:ea typeface="Source Sans Pro SemiBold"/>
                <a:cs typeface="Source Sans Pro SemiBold"/>
                <a:sym typeface="Source Sans Pro SemiBold"/>
              </a:rPr>
              <a:t>LivingWorks Faith: Course Content</a:t>
            </a:r>
            <a:endParaRPr sz="4800" b="1" dirty="0">
              <a:solidFill>
                <a:srgbClr val="005677"/>
              </a:solidFill>
              <a:latin typeface="Source Sans Pro SemiBold"/>
              <a:ea typeface="Source Sans Pro SemiBold"/>
              <a:cs typeface="Source Sans Pro SemiBold"/>
              <a:sym typeface="Source Sans Pro SemiBold"/>
            </a:endParaRPr>
          </a:p>
        </p:txBody>
      </p:sp>
      <p:sp>
        <p:nvSpPr>
          <p:cNvPr id="307" name="Google Shape;307;p20"/>
          <p:cNvSpPr/>
          <p:nvPr/>
        </p:nvSpPr>
        <p:spPr>
          <a:xfrm>
            <a:off x="2392675" y="2364452"/>
            <a:ext cx="7952107" cy="3539430"/>
          </a:xfrm>
          <a:prstGeom prst="rect">
            <a:avLst/>
          </a:prstGeom>
          <a:noFill/>
          <a:ln>
            <a:noFill/>
          </a:ln>
        </p:spPr>
        <p:txBody>
          <a:bodyPr spcFirstLastPara="1" wrap="square" lIns="91425" tIns="45700" rIns="91425" bIns="45700" anchor="t" anchorCtr="0">
            <a:spAutoFit/>
          </a:bodyPr>
          <a:lstStyle/>
          <a:p>
            <a:pPr marL="514350" marR="0" lvl="0" indent="-514350" algn="l" rtl="0">
              <a:spcBef>
                <a:spcPts val="0"/>
              </a:spcBef>
              <a:spcAft>
                <a:spcPts val="0"/>
              </a:spcAft>
              <a:buClr>
                <a:schemeClr val="dk1"/>
              </a:buClr>
              <a:buSzPts val="2800"/>
              <a:buFont typeface="Calibri"/>
              <a:buAutoNum type="arabicPeriod"/>
            </a:pPr>
            <a:r>
              <a:rPr lang="en-US" sz="2800" b="0" i="0" u="none" strike="noStrike" cap="none" dirty="0">
                <a:solidFill>
                  <a:schemeClr val="dk1"/>
                </a:solidFill>
                <a:latin typeface="Calibri"/>
                <a:ea typeface="Calibri"/>
                <a:cs typeface="Calibri"/>
                <a:sym typeface="Calibri"/>
              </a:rPr>
              <a:t>Introduction</a:t>
            </a:r>
            <a:endParaRPr dirty="0"/>
          </a:p>
          <a:p>
            <a:pPr marL="514350" marR="0" lvl="0" indent="-514350" algn="l" rtl="0">
              <a:spcBef>
                <a:spcPts val="0"/>
              </a:spcBef>
              <a:spcAft>
                <a:spcPts val="0"/>
              </a:spcAft>
              <a:buClr>
                <a:schemeClr val="dk1"/>
              </a:buClr>
              <a:buSzPts val="2800"/>
              <a:buFont typeface="Calibri"/>
              <a:buAutoNum type="arabicPeriod"/>
            </a:pPr>
            <a:r>
              <a:rPr lang="en-US" sz="2800" b="0" i="0" u="none" strike="noStrike" cap="none" dirty="0">
                <a:solidFill>
                  <a:schemeClr val="dk1"/>
                </a:solidFill>
                <a:latin typeface="Calibri"/>
                <a:ea typeface="Calibri"/>
                <a:cs typeface="Calibri"/>
                <a:sym typeface="Calibri"/>
              </a:rPr>
              <a:t>Understanding suicide in the context of faith</a:t>
            </a:r>
            <a:endParaRPr dirty="0"/>
          </a:p>
          <a:p>
            <a:pPr marL="514350" marR="0" lvl="0" indent="-514350" algn="l" rtl="0">
              <a:spcBef>
                <a:spcPts val="0"/>
              </a:spcBef>
              <a:spcAft>
                <a:spcPts val="0"/>
              </a:spcAft>
              <a:buClr>
                <a:schemeClr val="dk1"/>
              </a:buClr>
              <a:buSzPts val="2800"/>
              <a:buFont typeface="Calibri"/>
              <a:buAutoNum type="arabicPeriod"/>
            </a:pPr>
            <a:r>
              <a:rPr lang="en-US" sz="2800" b="0" i="0" u="none" strike="noStrike" cap="none" dirty="0">
                <a:solidFill>
                  <a:schemeClr val="dk1"/>
                </a:solidFill>
                <a:latin typeface="Calibri"/>
                <a:ea typeface="Calibri"/>
                <a:cs typeface="Calibri"/>
                <a:sym typeface="Calibri"/>
              </a:rPr>
              <a:t>The role of faith leaders</a:t>
            </a:r>
            <a:endParaRPr dirty="0"/>
          </a:p>
          <a:p>
            <a:pPr marL="514350" marR="0" lvl="0" indent="-514350" algn="l" rtl="0">
              <a:spcBef>
                <a:spcPts val="0"/>
              </a:spcBef>
              <a:spcAft>
                <a:spcPts val="0"/>
              </a:spcAft>
              <a:buClr>
                <a:schemeClr val="dk1"/>
              </a:buClr>
              <a:buSzPts val="2800"/>
              <a:buFont typeface="Calibri"/>
              <a:buAutoNum type="arabicPeriod"/>
            </a:pPr>
            <a:r>
              <a:rPr lang="en-US" sz="2800" b="0" i="0" u="none" strike="noStrike" cap="none" dirty="0">
                <a:solidFill>
                  <a:schemeClr val="dk1"/>
                </a:solidFill>
                <a:latin typeface="Calibri"/>
                <a:ea typeface="Calibri"/>
                <a:cs typeface="Calibri"/>
                <a:sym typeface="Calibri"/>
              </a:rPr>
              <a:t>Promote life</a:t>
            </a:r>
            <a:endParaRPr dirty="0"/>
          </a:p>
          <a:p>
            <a:pPr marL="514350" marR="0" lvl="0" indent="-514350" algn="l" rtl="0">
              <a:spcBef>
                <a:spcPts val="0"/>
              </a:spcBef>
              <a:spcAft>
                <a:spcPts val="0"/>
              </a:spcAft>
              <a:buClr>
                <a:schemeClr val="dk1"/>
              </a:buClr>
              <a:buSzPts val="2800"/>
              <a:buFont typeface="Calibri"/>
              <a:buAutoNum type="arabicPeriod"/>
            </a:pPr>
            <a:r>
              <a:rPr lang="en-US" sz="2800" b="0" i="0" u="none" strike="noStrike" cap="none" dirty="0">
                <a:solidFill>
                  <a:schemeClr val="dk1"/>
                </a:solidFill>
                <a:latin typeface="Calibri"/>
                <a:ea typeface="Calibri"/>
                <a:cs typeface="Calibri"/>
                <a:sym typeface="Calibri"/>
              </a:rPr>
              <a:t>Intervene</a:t>
            </a:r>
            <a:endParaRPr dirty="0"/>
          </a:p>
          <a:p>
            <a:pPr marL="514350" marR="0" lvl="0" indent="-514350" algn="l" rtl="0">
              <a:spcBef>
                <a:spcPts val="0"/>
              </a:spcBef>
              <a:spcAft>
                <a:spcPts val="0"/>
              </a:spcAft>
              <a:buClr>
                <a:schemeClr val="dk1"/>
              </a:buClr>
              <a:buSzPts val="2800"/>
              <a:buFont typeface="Calibri"/>
              <a:buAutoNum type="arabicPeriod"/>
            </a:pPr>
            <a:r>
              <a:rPr lang="en-US" sz="2800" b="0" i="0" u="none" strike="noStrike" cap="none" dirty="0">
                <a:solidFill>
                  <a:schemeClr val="dk1"/>
                </a:solidFill>
                <a:latin typeface="Calibri"/>
                <a:ea typeface="Calibri"/>
                <a:cs typeface="Calibri"/>
                <a:sym typeface="Calibri"/>
              </a:rPr>
              <a:t>Provide support after a loss</a:t>
            </a:r>
            <a:endParaRPr dirty="0"/>
          </a:p>
          <a:p>
            <a:pPr marL="514350" marR="0" lvl="0" indent="-514350" algn="l" rtl="0">
              <a:spcBef>
                <a:spcPts val="0"/>
              </a:spcBef>
              <a:spcAft>
                <a:spcPts val="0"/>
              </a:spcAft>
              <a:buClr>
                <a:schemeClr val="dk1"/>
              </a:buClr>
              <a:buSzPts val="2800"/>
              <a:buFont typeface="Calibri"/>
              <a:buAutoNum type="arabicPeriod"/>
            </a:pPr>
            <a:r>
              <a:rPr lang="en-US" sz="2800" b="0" i="0" u="none" strike="noStrike" cap="none" dirty="0">
                <a:solidFill>
                  <a:schemeClr val="dk1"/>
                </a:solidFill>
                <a:latin typeface="Calibri"/>
                <a:ea typeface="Calibri"/>
                <a:cs typeface="Calibri"/>
                <a:sym typeface="Calibri"/>
              </a:rPr>
              <a:t>Put your learning into practice</a:t>
            </a:r>
            <a:endParaRPr dirty="0"/>
          </a:p>
          <a:p>
            <a:pPr marL="514350" marR="0" lvl="0" indent="-514350" algn="l" rtl="0">
              <a:spcBef>
                <a:spcPts val="0"/>
              </a:spcBef>
              <a:spcAft>
                <a:spcPts val="0"/>
              </a:spcAft>
              <a:buClr>
                <a:schemeClr val="dk1"/>
              </a:buClr>
              <a:buSzPts val="2800"/>
              <a:buFont typeface="Calibri"/>
              <a:buAutoNum type="arabicPeriod"/>
            </a:pPr>
            <a:r>
              <a:rPr lang="en-US" sz="2800" b="0" i="0" u="none" strike="noStrike" cap="none" dirty="0">
                <a:solidFill>
                  <a:schemeClr val="dk1"/>
                </a:solidFill>
                <a:latin typeface="Calibri"/>
                <a:ea typeface="Calibri"/>
                <a:cs typeface="Calibri"/>
                <a:sym typeface="Calibri"/>
              </a:rPr>
              <a:t>Conclusion, resources, and references</a:t>
            </a:r>
            <a:endParaRPr dirty="0"/>
          </a:p>
        </p:txBody>
      </p:sp>
      <p:sp>
        <p:nvSpPr>
          <p:cNvPr id="308" name="Google Shape;308;p20"/>
          <p:cNvSpPr txBox="1"/>
          <p:nvPr/>
        </p:nvSpPr>
        <p:spPr>
          <a:xfrm>
            <a:off x="2913237" y="1569698"/>
            <a:ext cx="6382286" cy="7636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5677"/>
              </a:buClr>
              <a:buSzPts val="2800"/>
              <a:buFont typeface="Source Sans Pro SemiBold"/>
              <a:buNone/>
            </a:pPr>
            <a:r>
              <a:rPr lang="en-US" sz="2800" b="1" i="0" u="none" strike="noStrike" cap="none">
                <a:solidFill>
                  <a:srgbClr val="005677"/>
                </a:solidFill>
                <a:latin typeface="Source Sans Pro SemiBold"/>
                <a:ea typeface="Source Sans Pro SemiBold"/>
                <a:cs typeface="Source Sans Pro SemiBold"/>
                <a:sym typeface="Source Sans Pro SemiBold"/>
              </a:rPr>
              <a:t>Self-paced online learning modules:</a:t>
            </a:r>
            <a:endParaRPr/>
          </a:p>
        </p:txBody>
      </p:sp>
      <p:grpSp>
        <p:nvGrpSpPr>
          <p:cNvPr id="309" name="Google Shape;309;p20"/>
          <p:cNvGrpSpPr/>
          <p:nvPr/>
        </p:nvGrpSpPr>
        <p:grpSpPr>
          <a:xfrm>
            <a:off x="10570755" y="5277507"/>
            <a:ext cx="972255" cy="972255"/>
            <a:chOff x="-2108097" y="1800004"/>
            <a:chExt cx="1600203" cy="1600203"/>
          </a:xfrm>
        </p:grpSpPr>
        <p:sp>
          <p:nvSpPr>
            <p:cNvPr id="310" name="Google Shape;310;p20"/>
            <p:cNvSpPr/>
            <p:nvPr/>
          </p:nvSpPr>
          <p:spPr>
            <a:xfrm>
              <a:off x="-2028357" y="1872104"/>
              <a:ext cx="1440722" cy="145600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11" name="Google Shape;311;p20"/>
            <p:cNvPicPr preferRelativeResize="0"/>
            <p:nvPr/>
          </p:nvPicPr>
          <p:blipFill rotWithShape="1">
            <a:blip r:embed="rId4">
              <a:alphaModFix/>
            </a:blip>
            <a:srcRect/>
            <a:stretch/>
          </p:blipFill>
          <p:spPr>
            <a:xfrm>
              <a:off x="-2108097" y="1800004"/>
              <a:ext cx="1600203" cy="1600203"/>
            </a:xfrm>
            <a:prstGeom prst="rect">
              <a:avLst/>
            </a:prstGeom>
            <a:noFill/>
            <a:ln>
              <a:noFill/>
            </a:ln>
          </p:spPr>
        </p:pic>
      </p:grpSp>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21"/>
          <p:cNvPicPr preferRelativeResize="0"/>
          <p:nvPr/>
        </p:nvPicPr>
        <p:blipFill rotWithShape="1">
          <a:blip r:embed="rId4">
            <a:alphaModFix/>
          </a:blip>
          <a:srcRect/>
          <a:stretch/>
        </p:blipFill>
        <p:spPr>
          <a:xfrm>
            <a:off x="-9272" y="0"/>
            <a:ext cx="12201272" cy="6858000"/>
          </a:xfrm>
          <a:prstGeom prst="rect">
            <a:avLst/>
          </a:prstGeom>
          <a:noFill/>
          <a:ln>
            <a:noFill/>
          </a:ln>
        </p:spPr>
      </p:pic>
      <p:sp>
        <p:nvSpPr>
          <p:cNvPr id="317" name="Google Shape;317;p21"/>
          <p:cNvSpPr/>
          <p:nvPr/>
        </p:nvSpPr>
        <p:spPr>
          <a:xfrm flipH="1">
            <a:off x="401764" y="431800"/>
            <a:ext cx="11379200" cy="5994400"/>
          </a:xfrm>
          <a:prstGeom prst="rect">
            <a:avLst/>
          </a:prstGeom>
          <a:solidFill>
            <a:schemeClr val="lt1"/>
          </a:solidFill>
          <a:ln>
            <a:noFill/>
          </a:ln>
        </p:spPr>
        <p:txBody>
          <a:bodyPr spcFirstLastPara="1" wrap="square" lIns="32000" tIns="32000" rIns="32000" bIns="320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Source Sans Pro Light"/>
              <a:ea typeface="Source Sans Pro Light"/>
              <a:cs typeface="Source Sans Pro Light"/>
              <a:sym typeface="Source Sans Pro Light"/>
            </a:endParaRPr>
          </a:p>
        </p:txBody>
      </p:sp>
      <p:sp>
        <p:nvSpPr>
          <p:cNvPr id="318" name="Google Shape;318;p21"/>
          <p:cNvSpPr txBox="1">
            <a:spLocks noGrp="1"/>
          </p:cNvSpPr>
          <p:nvPr>
            <p:ph type="title"/>
          </p:nvPr>
        </p:nvSpPr>
        <p:spPr>
          <a:xfrm>
            <a:off x="657225" y="461460"/>
            <a:ext cx="10608561" cy="7636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Clr>
                <a:srgbClr val="005677"/>
              </a:buClr>
              <a:buSzPts val="2800"/>
              <a:buNone/>
            </a:pPr>
            <a:r>
              <a:rPr lang="en-US" sz="5000" b="1">
                <a:solidFill>
                  <a:srgbClr val="005677"/>
                </a:solidFill>
                <a:latin typeface="Source Sans Pro SemiBold"/>
                <a:ea typeface="Source Sans Pro SemiBold"/>
                <a:cs typeface="Source Sans Pro SemiBold"/>
                <a:sym typeface="Source Sans Pro SemiBold"/>
              </a:rPr>
              <a:t>Course Outcomes and Benefits</a:t>
            </a:r>
            <a:endParaRPr sz="5000" b="1">
              <a:solidFill>
                <a:srgbClr val="005677"/>
              </a:solidFill>
              <a:latin typeface="Source Sans Pro SemiBold"/>
              <a:ea typeface="Source Sans Pro SemiBold"/>
              <a:cs typeface="Source Sans Pro SemiBold"/>
              <a:sym typeface="Source Sans Pro SemiBold"/>
            </a:endParaRPr>
          </a:p>
        </p:txBody>
      </p:sp>
      <p:grpSp>
        <p:nvGrpSpPr>
          <p:cNvPr id="319" name="Google Shape;319;p21"/>
          <p:cNvGrpSpPr/>
          <p:nvPr/>
        </p:nvGrpSpPr>
        <p:grpSpPr>
          <a:xfrm>
            <a:off x="10570755" y="5277507"/>
            <a:ext cx="972255" cy="972255"/>
            <a:chOff x="-2108097" y="1800004"/>
            <a:chExt cx="1600203" cy="1600203"/>
          </a:xfrm>
        </p:grpSpPr>
        <p:sp>
          <p:nvSpPr>
            <p:cNvPr id="320" name="Google Shape;320;p21"/>
            <p:cNvSpPr/>
            <p:nvPr/>
          </p:nvSpPr>
          <p:spPr>
            <a:xfrm>
              <a:off x="-2028357" y="1872104"/>
              <a:ext cx="1440722" cy="145600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21" name="Google Shape;321;p21"/>
            <p:cNvPicPr preferRelativeResize="0"/>
            <p:nvPr/>
          </p:nvPicPr>
          <p:blipFill rotWithShape="1">
            <a:blip r:embed="rId5">
              <a:alphaModFix/>
            </a:blip>
            <a:srcRect/>
            <a:stretch/>
          </p:blipFill>
          <p:spPr>
            <a:xfrm>
              <a:off x="-2108097" y="1800004"/>
              <a:ext cx="1600203" cy="1600203"/>
            </a:xfrm>
            <a:prstGeom prst="rect">
              <a:avLst/>
            </a:prstGeom>
            <a:noFill/>
            <a:ln>
              <a:noFill/>
            </a:ln>
          </p:spPr>
        </p:pic>
      </p:grpSp>
      <p:sp>
        <p:nvSpPr>
          <p:cNvPr id="322" name="Google Shape;322;p21"/>
          <p:cNvSpPr/>
          <p:nvPr/>
        </p:nvSpPr>
        <p:spPr>
          <a:xfrm>
            <a:off x="852588" y="1534649"/>
            <a:ext cx="10217833" cy="4416553"/>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3000"/>
              <a:buFont typeface="Arial"/>
              <a:buChar char="•"/>
            </a:pPr>
            <a:r>
              <a:rPr lang="en-US" sz="3000" b="0" i="0" u="none" strike="noStrike" cap="none" dirty="0">
                <a:solidFill>
                  <a:schemeClr val="dk1"/>
                </a:solidFill>
                <a:latin typeface="Calibri"/>
                <a:ea typeface="Calibri"/>
                <a:cs typeface="Calibri"/>
                <a:sym typeface="Calibri"/>
              </a:rPr>
              <a:t>Understand ministry leaders’ role in keeping communities safe</a:t>
            </a:r>
            <a:endParaRPr dirty="0"/>
          </a:p>
          <a:p>
            <a:pPr marL="285750" marR="0" lvl="0" indent="-285750" algn="l" rtl="0">
              <a:spcBef>
                <a:spcPts val="0"/>
              </a:spcBef>
              <a:spcAft>
                <a:spcPts val="0"/>
              </a:spcAft>
              <a:buClr>
                <a:schemeClr val="dk1"/>
              </a:buClr>
              <a:buSzPts val="3000"/>
              <a:buFont typeface="Arial"/>
              <a:buChar char="•"/>
            </a:pPr>
            <a:r>
              <a:rPr lang="en-US" sz="3000" b="0" i="0" u="none" strike="noStrike" cap="none" dirty="0">
                <a:solidFill>
                  <a:schemeClr val="dk1"/>
                </a:solidFill>
                <a:latin typeface="Calibri"/>
                <a:ea typeface="Calibri"/>
                <a:cs typeface="Calibri"/>
                <a:sym typeface="Calibri"/>
              </a:rPr>
              <a:t>See how culture, attitudes, and theology impact our actions</a:t>
            </a:r>
            <a:endParaRPr dirty="0"/>
          </a:p>
          <a:p>
            <a:pPr marL="285750" marR="0" lvl="0" indent="-285750" algn="l" rtl="0">
              <a:spcBef>
                <a:spcPts val="0"/>
              </a:spcBef>
              <a:spcAft>
                <a:spcPts val="0"/>
              </a:spcAft>
              <a:buClr>
                <a:schemeClr val="dk1"/>
              </a:buClr>
              <a:buSzPts val="3000"/>
              <a:buFont typeface="Arial"/>
              <a:buChar char="•"/>
            </a:pPr>
            <a:r>
              <a:rPr lang="en-US" sz="3000" b="0" i="0" u="none" strike="noStrike" cap="none" dirty="0">
                <a:solidFill>
                  <a:schemeClr val="dk1"/>
                </a:solidFill>
                <a:latin typeface="Calibri"/>
                <a:ea typeface="Calibri"/>
                <a:cs typeface="Calibri"/>
                <a:sym typeface="Calibri"/>
              </a:rPr>
              <a:t>Demonstrate the skills and strategies for faith leadership in suicide prevention, intervention, and postvention</a:t>
            </a:r>
            <a:endParaRPr dirty="0"/>
          </a:p>
          <a:p>
            <a:pPr marL="285750" marR="0" lvl="0" indent="-285750" algn="l" rtl="0">
              <a:spcBef>
                <a:spcPts val="0"/>
              </a:spcBef>
              <a:spcAft>
                <a:spcPts val="0"/>
              </a:spcAft>
              <a:buClr>
                <a:schemeClr val="dk1"/>
              </a:buClr>
              <a:buSzPts val="3000"/>
              <a:buFont typeface="Arial"/>
              <a:buChar char="•"/>
            </a:pPr>
            <a:r>
              <a:rPr lang="en-US" sz="3000" b="0" i="0" u="none" strike="noStrike" cap="none" dirty="0">
                <a:solidFill>
                  <a:schemeClr val="dk1"/>
                </a:solidFill>
                <a:latin typeface="Calibri"/>
                <a:ea typeface="Calibri"/>
                <a:cs typeface="Calibri"/>
                <a:sym typeface="Calibri"/>
              </a:rPr>
              <a:t>Gain increased confidence, readiness, and hope</a:t>
            </a:r>
            <a:endParaRPr dirty="0"/>
          </a:p>
          <a:p>
            <a:pPr marL="285750" marR="0" lvl="0" indent="-285750" algn="l" rtl="0">
              <a:spcBef>
                <a:spcPts val="0"/>
              </a:spcBef>
              <a:spcAft>
                <a:spcPts val="0"/>
              </a:spcAft>
              <a:buClr>
                <a:schemeClr val="dk1"/>
              </a:buClr>
              <a:buSzPts val="3000"/>
              <a:buFont typeface="Arial"/>
              <a:buChar char="•"/>
            </a:pPr>
            <a:r>
              <a:rPr lang="en-US" sz="3000" b="0" i="0" u="none" strike="noStrike" cap="none" dirty="0">
                <a:solidFill>
                  <a:schemeClr val="dk1"/>
                </a:solidFill>
                <a:latin typeface="Calibri"/>
                <a:ea typeface="Calibri"/>
                <a:cs typeface="Calibri"/>
                <a:sym typeface="Calibri"/>
              </a:rPr>
              <a:t>Reduce fear and anxiety around suicide prevention</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3000" dirty="0">
                <a:solidFill>
                  <a:schemeClr val="dk1"/>
                </a:solidFill>
                <a:latin typeface="Calibri"/>
                <a:ea typeface="Calibri"/>
                <a:cs typeface="Calibri"/>
                <a:sym typeface="Calibri"/>
              </a:rPr>
              <a:t>And most importantly…</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R="0" lvl="0" algn="ctr" rtl="0">
              <a:spcBef>
                <a:spcPts val="0"/>
              </a:spcBef>
              <a:spcAft>
                <a:spcPts val="0"/>
              </a:spcAft>
              <a:buClr>
                <a:schemeClr val="dk1"/>
              </a:buClr>
              <a:buSzPts val="3000"/>
            </a:pPr>
            <a:r>
              <a:rPr lang="en-US" sz="3500" b="1" dirty="0">
                <a:solidFill>
                  <a:srgbClr val="987A5A"/>
                </a:solidFill>
                <a:latin typeface="Calibri"/>
                <a:ea typeface="Calibri"/>
                <a:cs typeface="Calibri"/>
                <a:sym typeface="Calibri"/>
              </a:rPr>
              <a:t>Save lives and inspire others to do so as well</a:t>
            </a:r>
            <a:endParaRPr sz="3500" dirty="0">
              <a:solidFill>
                <a:srgbClr val="987A5A"/>
              </a:solidFill>
            </a:endParaRPr>
          </a:p>
        </p:txBody>
      </p:sp>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9"/>
          <p:cNvPicPr preferRelativeResize="0"/>
          <p:nvPr/>
        </p:nvPicPr>
        <p:blipFill rotWithShape="1">
          <a:blip r:embed="rId4">
            <a:alphaModFix/>
          </a:blip>
          <a:srcRect/>
          <a:stretch/>
        </p:blipFill>
        <p:spPr>
          <a:xfrm>
            <a:off x="-9272" y="0"/>
            <a:ext cx="12201272" cy="6858000"/>
          </a:xfrm>
          <a:prstGeom prst="rect">
            <a:avLst/>
          </a:prstGeom>
          <a:noFill/>
          <a:ln>
            <a:noFill/>
          </a:ln>
        </p:spPr>
      </p:pic>
      <p:sp>
        <p:nvSpPr>
          <p:cNvPr id="180" name="Google Shape;180;p9"/>
          <p:cNvSpPr/>
          <p:nvPr/>
        </p:nvSpPr>
        <p:spPr>
          <a:xfrm flipH="1">
            <a:off x="401764" y="431800"/>
            <a:ext cx="11379200" cy="5994400"/>
          </a:xfrm>
          <a:prstGeom prst="rect">
            <a:avLst/>
          </a:prstGeom>
          <a:solidFill>
            <a:schemeClr val="lt1"/>
          </a:solidFill>
          <a:ln>
            <a:noFill/>
          </a:ln>
        </p:spPr>
        <p:txBody>
          <a:bodyPr spcFirstLastPara="1" wrap="square" lIns="32000" tIns="32000" rIns="32000" bIns="320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Source Sans Pro Light"/>
              <a:ea typeface="Source Sans Pro Light"/>
              <a:cs typeface="Source Sans Pro Light"/>
              <a:sym typeface="Source Sans Pro Light"/>
            </a:endParaRPr>
          </a:p>
        </p:txBody>
      </p:sp>
      <p:sp>
        <p:nvSpPr>
          <p:cNvPr id="181" name="Google Shape;181;p9"/>
          <p:cNvSpPr txBox="1">
            <a:spLocks noGrp="1"/>
          </p:cNvSpPr>
          <p:nvPr>
            <p:ph type="title"/>
          </p:nvPr>
        </p:nvSpPr>
        <p:spPr>
          <a:xfrm>
            <a:off x="657225" y="461460"/>
            <a:ext cx="10608561" cy="7636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Clr>
                <a:srgbClr val="005677"/>
              </a:buClr>
              <a:buSzPts val="2800"/>
              <a:buNone/>
            </a:pPr>
            <a:r>
              <a:rPr lang="en-US" sz="4000" b="1" dirty="0">
                <a:solidFill>
                  <a:srgbClr val="005677"/>
                </a:solidFill>
                <a:latin typeface="Source Sans Pro SemiBold"/>
                <a:ea typeface="Source Sans Pro SemiBold"/>
                <a:cs typeface="Source Sans Pro SemiBold"/>
                <a:sym typeface="Source Sans Pro SemiBold"/>
              </a:rPr>
              <a:t>Application Examples </a:t>
            </a:r>
            <a:endParaRPr sz="4000" b="1" dirty="0">
              <a:solidFill>
                <a:srgbClr val="005677"/>
              </a:solidFill>
              <a:latin typeface="Source Sans Pro SemiBold"/>
              <a:ea typeface="Source Sans Pro SemiBold"/>
              <a:cs typeface="Source Sans Pro SemiBold"/>
              <a:sym typeface="Source Sans Pro SemiBold"/>
            </a:endParaRPr>
          </a:p>
        </p:txBody>
      </p:sp>
      <p:sp>
        <p:nvSpPr>
          <p:cNvPr id="182" name="Google Shape;182;p9"/>
          <p:cNvSpPr txBox="1">
            <a:spLocks noGrp="1"/>
          </p:cNvSpPr>
          <p:nvPr>
            <p:ph type="body" idx="1"/>
          </p:nvPr>
        </p:nvSpPr>
        <p:spPr>
          <a:xfrm>
            <a:off x="542836" y="1137373"/>
            <a:ext cx="10837337" cy="4260501"/>
          </a:xfrm>
          <a:prstGeom prst="rect">
            <a:avLst/>
          </a:prstGeom>
          <a:noFill/>
          <a:ln>
            <a:noFill/>
          </a:ln>
        </p:spPr>
        <p:txBody>
          <a:bodyPr spcFirstLastPara="1" wrap="square" lIns="121900" tIns="121900" rIns="121900" bIns="121900" anchor="t" anchorCtr="0">
            <a:noAutofit/>
          </a:bodyPr>
          <a:lstStyle/>
          <a:p>
            <a:pPr marL="107950" lvl="0" indent="0">
              <a:buSzPts val="1900"/>
              <a:buNone/>
            </a:pPr>
            <a:r>
              <a:rPr lang="en-US" b="1" dirty="0"/>
              <a:t>Seminary Continuing Education</a:t>
            </a:r>
            <a:endParaRPr lang="en-US" dirty="0"/>
          </a:p>
          <a:p>
            <a:pPr lvl="0">
              <a:buClr>
                <a:srgbClr val="000000"/>
              </a:buClr>
            </a:pPr>
            <a:r>
              <a:rPr lang="en-US" b="1" dirty="0">
                <a:solidFill>
                  <a:srgbClr val="000000"/>
                </a:solidFill>
              </a:rPr>
              <a:t>online</a:t>
            </a:r>
            <a:r>
              <a:rPr lang="en-US" dirty="0">
                <a:solidFill>
                  <a:srgbClr val="000000"/>
                </a:solidFill>
              </a:rPr>
              <a:t> self paced with 4 - 90 min </a:t>
            </a:r>
            <a:r>
              <a:rPr lang="en-US" i="1" dirty="0">
                <a:solidFill>
                  <a:srgbClr val="000000"/>
                </a:solidFill>
              </a:rPr>
              <a:t>facilitation</a:t>
            </a:r>
            <a:r>
              <a:rPr lang="en-US" dirty="0">
                <a:solidFill>
                  <a:srgbClr val="000000"/>
                </a:solidFill>
              </a:rPr>
              <a:t> sessions over one month</a:t>
            </a:r>
          </a:p>
          <a:p>
            <a:pPr marL="114300" indent="0">
              <a:buNone/>
            </a:pPr>
            <a:endParaRPr lang="en-US" sz="1800" dirty="0"/>
          </a:p>
          <a:p>
            <a:pPr marL="114300" indent="0">
              <a:buNone/>
            </a:pPr>
            <a:r>
              <a:rPr lang="en-US" b="1" dirty="0"/>
              <a:t>Seminary Graduate M.Div. </a:t>
            </a:r>
            <a:r>
              <a:rPr lang="en-US" dirty="0"/>
              <a:t>Integrated into counseling course </a:t>
            </a:r>
          </a:p>
          <a:p>
            <a:r>
              <a:rPr lang="en-US" b="1" dirty="0"/>
              <a:t>online</a:t>
            </a:r>
            <a:r>
              <a:rPr lang="en-US" dirty="0"/>
              <a:t> self paced with a 2-hour class </a:t>
            </a:r>
            <a:r>
              <a:rPr lang="en-US" i="1" dirty="0"/>
              <a:t>discussion</a:t>
            </a:r>
          </a:p>
          <a:p>
            <a:pPr marL="114300" indent="0">
              <a:buNone/>
            </a:pPr>
            <a:endParaRPr lang="en-US" b="1" dirty="0"/>
          </a:p>
          <a:p>
            <a:pPr marL="107950" lvl="0" indent="0">
              <a:buSzPts val="1900"/>
              <a:buNone/>
            </a:pPr>
            <a:r>
              <a:rPr lang="en-US" b="1" dirty="0"/>
              <a:t>State Community Zero Suicide </a:t>
            </a:r>
            <a:r>
              <a:rPr lang="en-US" dirty="0"/>
              <a:t>grant funded Faith Leader Outreach </a:t>
            </a:r>
          </a:p>
          <a:p>
            <a:r>
              <a:rPr lang="en-US" b="1" dirty="0">
                <a:solidFill>
                  <a:srgbClr val="000000"/>
                </a:solidFill>
              </a:rPr>
              <a:t>online</a:t>
            </a:r>
            <a:r>
              <a:rPr lang="en-US" dirty="0">
                <a:solidFill>
                  <a:srgbClr val="000000"/>
                </a:solidFill>
              </a:rPr>
              <a:t> self paced with 4 - 90 min </a:t>
            </a:r>
            <a:r>
              <a:rPr lang="en-US" i="1" dirty="0">
                <a:solidFill>
                  <a:srgbClr val="000000"/>
                </a:solidFill>
              </a:rPr>
              <a:t>facilitation</a:t>
            </a:r>
            <a:r>
              <a:rPr lang="en-US" dirty="0">
                <a:solidFill>
                  <a:srgbClr val="000000"/>
                </a:solidFill>
              </a:rPr>
              <a:t> sessions over one month (3 cohorts of 40 participants)</a:t>
            </a:r>
          </a:p>
          <a:p>
            <a:r>
              <a:rPr lang="en-US" u="sng" dirty="0"/>
              <a:t>Goal</a:t>
            </a:r>
            <a:r>
              <a:rPr lang="en-US" dirty="0"/>
              <a:t>: faith </a:t>
            </a:r>
            <a:r>
              <a:rPr lang="en-US" i="1" dirty="0"/>
              <a:t>network engagement and development</a:t>
            </a:r>
            <a:r>
              <a:rPr lang="en-US" dirty="0"/>
              <a:t>.  </a:t>
            </a:r>
          </a:p>
          <a:p>
            <a:r>
              <a:rPr lang="en-US" dirty="0"/>
              <a:t>Followed by face-to-face Network of Safety training</a:t>
            </a:r>
            <a:endParaRPr lang="en-US" sz="3200" dirty="0"/>
          </a:p>
          <a:p>
            <a:endParaRPr lang="en-US" dirty="0">
              <a:solidFill>
                <a:srgbClr val="000000"/>
              </a:solidFill>
            </a:endParaRPr>
          </a:p>
          <a:p>
            <a:pPr marL="114300" indent="0">
              <a:buNone/>
            </a:pPr>
            <a:endParaRPr lang="en-US" b="1" dirty="0"/>
          </a:p>
          <a:p>
            <a:pPr marL="114300" indent="0">
              <a:buNone/>
            </a:pPr>
            <a:endParaRPr lang="en-US" sz="2400" dirty="0"/>
          </a:p>
        </p:txBody>
      </p:sp>
      <p:grpSp>
        <p:nvGrpSpPr>
          <p:cNvPr id="183" name="Google Shape;183;p9"/>
          <p:cNvGrpSpPr/>
          <p:nvPr/>
        </p:nvGrpSpPr>
        <p:grpSpPr>
          <a:xfrm>
            <a:off x="10570755" y="5277507"/>
            <a:ext cx="972255" cy="972255"/>
            <a:chOff x="-2108097" y="1800004"/>
            <a:chExt cx="1600203" cy="1600203"/>
          </a:xfrm>
        </p:grpSpPr>
        <p:sp>
          <p:nvSpPr>
            <p:cNvPr id="184" name="Google Shape;184;p9"/>
            <p:cNvSpPr/>
            <p:nvPr/>
          </p:nvSpPr>
          <p:spPr>
            <a:xfrm>
              <a:off x="-2028357" y="1872104"/>
              <a:ext cx="1440722" cy="145600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85" name="Google Shape;185;p9"/>
            <p:cNvPicPr preferRelativeResize="0"/>
            <p:nvPr/>
          </p:nvPicPr>
          <p:blipFill rotWithShape="1">
            <a:blip r:embed="rId5">
              <a:alphaModFix/>
            </a:blip>
            <a:srcRect/>
            <a:stretch/>
          </p:blipFill>
          <p:spPr>
            <a:xfrm>
              <a:off x="-2108097" y="1800004"/>
              <a:ext cx="1600203" cy="1600203"/>
            </a:xfrm>
            <a:prstGeom prst="rect">
              <a:avLst/>
            </a:prstGeom>
            <a:noFill/>
            <a:ln>
              <a:noFill/>
            </a:ln>
          </p:spPr>
        </p:pic>
      </p:grpSp>
    </p:spTree>
    <p:custDataLst>
      <p:tags r:id="rId1"/>
    </p:custDataLst>
    <p:extLst>
      <p:ext uri="{BB962C8B-B14F-4D97-AF65-F5344CB8AC3E}">
        <p14:creationId xmlns:p14="http://schemas.microsoft.com/office/powerpoint/2010/main" val="15508734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grpSp>
        <p:nvGrpSpPr>
          <p:cNvPr id="119" name="Google Shape;119;p4"/>
          <p:cNvGrpSpPr/>
          <p:nvPr/>
        </p:nvGrpSpPr>
        <p:grpSpPr>
          <a:xfrm>
            <a:off x="5618253" y="5628579"/>
            <a:ext cx="972255" cy="972255"/>
            <a:chOff x="-2108097" y="1800004"/>
            <a:chExt cx="1600203" cy="1600203"/>
          </a:xfrm>
        </p:grpSpPr>
        <p:sp>
          <p:nvSpPr>
            <p:cNvPr id="120" name="Google Shape;120;p4"/>
            <p:cNvSpPr/>
            <p:nvPr/>
          </p:nvSpPr>
          <p:spPr>
            <a:xfrm>
              <a:off x="-2028357" y="1872104"/>
              <a:ext cx="1440722" cy="145600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21" name="Google Shape;121;p4"/>
            <p:cNvPicPr preferRelativeResize="0"/>
            <p:nvPr/>
          </p:nvPicPr>
          <p:blipFill rotWithShape="1">
            <a:blip r:embed="rId4">
              <a:alphaModFix/>
            </a:blip>
            <a:srcRect/>
            <a:stretch/>
          </p:blipFill>
          <p:spPr>
            <a:xfrm>
              <a:off x="-2108097" y="1800004"/>
              <a:ext cx="1600203" cy="1600203"/>
            </a:xfrm>
            <a:prstGeom prst="rect">
              <a:avLst/>
            </a:prstGeom>
            <a:noFill/>
            <a:ln>
              <a:noFill/>
            </a:ln>
          </p:spPr>
        </p:pic>
      </p:grpSp>
      <p:grpSp>
        <p:nvGrpSpPr>
          <p:cNvPr id="122" name="Google Shape;122;p4"/>
          <p:cNvGrpSpPr/>
          <p:nvPr/>
        </p:nvGrpSpPr>
        <p:grpSpPr>
          <a:xfrm>
            <a:off x="-3" y="0"/>
            <a:ext cx="12192003" cy="6889592"/>
            <a:chOff x="-1" y="0"/>
            <a:chExt cx="12192003" cy="6889592"/>
          </a:xfrm>
        </p:grpSpPr>
        <p:pic>
          <p:nvPicPr>
            <p:cNvPr id="123" name="Google Shape;123;p4"/>
            <p:cNvPicPr preferRelativeResize="0"/>
            <p:nvPr/>
          </p:nvPicPr>
          <p:blipFill rotWithShape="1">
            <a:blip r:embed="rId5">
              <a:alphaModFix/>
            </a:blip>
            <a:srcRect/>
            <a:stretch/>
          </p:blipFill>
          <p:spPr>
            <a:xfrm>
              <a:off x="0" y="0"/>
              <a:ext cx="12192000" cy="6858000"/>
            </a:xfrm>
            <a:prstGeom prst="rect">
              <a:avLst/>
            </a:prstGeom>
            <a:noFill/>
            <a:ln>
              <a:noFill/>
            </a:ln>
          </p:spPr>
        </p:pic>
        <p:sp>
          <p:nvSpPr>
            <p:cNvPr id="124" name="Google Shape;124;p4"/>
            <p:cNvSpPr/>
            <p:nvPr/>
          </p:nvSpPr>
          <p:spPr>
            <a:xfrm rot="5400000" flipH="1">
              <a:off x="2651965" y="-2650445"/>
              <a:ext cx="6888071" cy="12192003"/>
            </a:xfrm>
            <a:prstGeom prst="rect">
              <a:avLst/>
            </a:prstGeom>
            <a:gradFill>
              <a:gsLst>
                <a:gs pos="0">
                  <a:srgbClr val="5ED0DF">
                    <a:alpha val="80000"/>
                  </a:srgbClr>
                </a:gs>
                <a:gs pos="15000">
                  <a:srgbClr val="4EBBCD">
                    <a:alpha val="89803"/>
                  </a:srgbClr>
                </a:gs>
                <a:gs pos="68000">
                  <a:srgbClr val="005677">
                    <a:alpha val="76862"/>
                  </a:srgbClr>
                </a:gs>
                <a:gs pos="100000">
                  <a:srgbClr val="005677">
                    <a:alpha val="89803"/>
                  </a:srgbClr>
                </a:gs>
              </a:gsLst>
              <a:path path="circle">
                <a:fillToRect l="50000" t="50000" r="50000" b="50000"/>
              </a:path>
              <a:tileRect/>
            </a:gradFill>
            <a:ln>
              <a:noFill/>
            </a:ln>
          </p:spPr>
          <p:txBody>
            <a:bodyPr spcFirstLastPara="1" wrap="square" lIns="24000" tIns="24000" rIns="24000" bIns="240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5" name="Google Shape;125;p4"/>
          <p:cNvSpPr/>
          <p:nvPr/>
        </p:nvSpPr>
        <p:spPr>
          <a:xfrm>
            <a:off x="451944" y="420414"/>
            <a:ext cx="11267089" cy="6032938"/>
          </a:xfrm>
          <a:prstGeom prst="rect">
            <a:avLst/>
          </a:prstGeom>
          <a:solidFill>
            <a:schemeClr val="lt1">
              <a:alpha val="88627"/>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nvGrpSpPr>
          <p:cNvPr id="126" name="Google Shape;126;p4"/>
          <p:cNvGrpSpPr/>
          <p:nvPr/>
        </p:nvGrpSpPr>
        <p:grpSpPr>
          <a:xfrm>
            <a:off x="10570755" y="5277507"/>
            <a:ext cx="972255" cy="972255"/>
            <a:chOff x="-2108097" y="1800004"/>
            <a:chExt cx="1600203" cy="1600203"/>
          </a:xfrm>
        </p:grpSpPr>
        <p:sp>
          <p:nvSpPr>
            <p:cNvPr id="127" name="Google Shape;127;p4"/>
            <p:cNvSpPr/>
            <p:nvPr/>
          </p:nvSpPr>
          <p:spPr>
            <a:xfrm>
              <a:off x="-2028357" y="1872104"/>
              <a:ext cx="1440722" cy="145600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28" name="Google Shape;128;p4"/>
            <p:cNvPicPr preferRelativeResize="0"/>
            <p:nvPr/>
          </p:nvPicPr>
          <p:blipFill rotWithShape="1">
            <a:blip r:embed="rId4">
              <a:alphaModFix/>
            </a:blip>
            <a:srcRect/>
            <a:stretch/>
          </p:blipFill>
          <p:spPr>
            <a:xfrm>
              <a:off x="-2108097" y="1800004"/>
              <a:ext cx="1600203" cy="1600203"/>
            </a:xfrm>
            <a:prstGeom prst="rect">
              <a:avLst/>
            </a:prstGeom>
            <a:noFill/>
            <a:ln>
              <a:noFill/>
            </a:ln>
          </p:spPr>
        </p:pic>
      </p:grpSp>
      <p:sp>
        <p:nvSpPr>
          <p:cNvPr id="129" name="Google Shape;129;p4"/>
          <p:cNvSpPr txBox="1">
            <a:spLocks noGrp="1"/>
          </p:cNvSpPr>
          <p:nvPr>
            <p:ph type="title"/>
          </p:nvPr>
        </p:nvSpPr>
        <p:spPr>
          <a:xfrm>
            <a:off x="657225" y="461460"/>
            <a:ext cx="10608561" cy="7636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Clr>
                <a:srgbClr val="005677"/>
              </a:buClr>
              <a:buSzPts val="2800"/>
              <a:buFont typeface="Source Sans Pro SemiBold"/>
              <a:buNone/>
            </a:pPr>
            <a:r>
              <a:rPr lang="en-US" sz="5000" b="1" dirty="0">
                <a:solidFill>
                  <a:srgbClr val="005677"/>
                </a:solidFill>
                <a:latin typeface="Source Sans Pro SemiBold"/>
                <a:ea typeface="Source Sans Pro SemiBold"/>
                <a:cs typeface="Source Sans Pro SemiBold"/>
                <a:sym typeface="Source Sans Pro SemiBold"/>
              </a:rPr>
              <a:t>Data Trends </a:t>
            </a:r>
            <a:r>
              <a:rPr lang="en-US" sz="5000" b="1" i="1" dirty="0">
                <a:solidFill>
                  <a:srgbClr val="005677"/>
                </a:solidFill>
                <a:latin typeface="Source Sans Pro SemiBold"/>
                <a:ea typeface="Source Sans Pro SemiBold"/>
                <a:cs typeface="Source Sans Pro SemiBold"/>
                <a:sym typeface="Source Sans Pro SemiBold"/>
              </a:rPr>
              <a:t>n200+</a:t>
            </a:r>
            <a:endParaRPr sz="5000" b="1" i="1" dirty="0">
              <a:solidFill>
                <a:srgbClr val="005677"/>
              </a:solidFill>
              <a:latin typeface="Source Sans Pro SemiBold"/>
              <a:ea typeface="Source Sans Pro SemiBold"/>
              <a:cs typeface="Source Sans Pro SemiBold"/>
              <a:sym typeface="Source Sans Pro SemiBold"/>
            </a:endParaRPr>
          </a:p>
        </p:txBody>
      </p:sp>
      <p:sp>
        <p:nvSpPr>
          <p:cNvPr id="130" name="Google Shape;130;p4"/>
          <p:cNvSpPr txBox="1"/>
          <p:nvPr/>
        </p:nvSpPr>
        <p:spPr>
          <a:xfrm>
            <a:off x="657225" y="1524009"/>
            <a:ext cx="10452156" cy="4484444"/>
          </a:xfrm>
          <a:prstGeom prst="rect">
            <a:avLst/>
          </a:prstGeom>
          <a:noFill/>
          <a:ln>
            <a:noFill/>
          </a:ln>
        </p:spPr>
        <p:txBody>
          <a:bodyPr spcFirstLastPara="1" wrap="square" lIns="121900" tIns="121900" rIns="121900" bIns="121900" anchor="t" anchorCtr="0">
            <a:noAutofit/>
          </a:bodyPr>
          <a:lstStyle/>
          <a:p>
            <a:pPr marL="457200" marR="0" lvl="0" indent="-342900" algn="l" rtl="0">
              <a:lnSpc>
                <a:spcPct val="100000"/>
              </a:lnSpc>
              <a:spcBef>
                <a:spcPts val="0"/>
              </a:spcBef>
              <a:spcAft>
                <a:spcPts val="0"/>
              </a:spcAft>
              <a:buClr>
                <a:schemeClr val="dk1"/>
              </a:buClr>
              <a:buSzPts val="1800"/>
              <a:buFont typeface="Arial"/>
              <a:buChar char="●"/>
            </a:pPr>
            <a:r>
              <a:rPr lang="en-US" sz="3000" dirty="0">
                <a:solidFill>
                  <a:schemeClr val="dk1"/>
                </a:solidFill>
                <a:latin typeface="Calibri"/>
                <a:ea typeface="Calibri"/>
                <a:cs typeface="Calibri"/>
                <a:sym typeface="Calibri"/>
              </a:rPr>
              <a:t>Confirmed that MLs have little to no training  </a:t>
            </a:r>
            <a:endParaRPr lang="en-US" sz="3000" b="0" i="0" u="none" strike="noStrike" cap="none" dirty="0">
              <a:solidFill>
                <a:schemeClr val="dk1"/>
              </a:solidFill>
              <a:latin typeface="Calibri"/>
              <a:ea typeface="Calibri"/>
              <a:cs typeface="Calibri"/>
              <a:sym typeface="Calibri"/>
            </a:endParaRPr>
          </a:p>
          <a:p>
            <a:pPr marL="457200" lvl="1" indent="-342900">
              <a:buClr>
                <a:schemeClr val="dk1"/>
              </a:buClr>
              <a:buSzPts val="1800"/>
              <a:buFont typeface="Arial"/>
              <a:buChar char="●"/>
            </a:pPr>
            <a:r>
              <a:rPr lang="en-US" sz="3000" i="1" dirty="0">
                <a:solidFill>
                  <a:schemeClr val="dk1"/>
                </a:solidFill>
                <a:latin typeface="Calibri"/>
                <a:ea typeface="Calibri"/>
                <a:cs typeface="Calibri"/>
                <a:sym typeface="Calibri"/>
              </a:rPr>
              <a:t>Facilitation</a:t>
            </a:r>
            <a:r>
              <a:rPr lang="en-US" sz="3000" dirty="0">
                <a:solidFill>
                  <a:schemeClr val="dk1"/>
                </a:solidFill>
                <a:latin typeface="Calibri"/>
                <a:ea typeface="Calibri"/>
                <a:cs typeface="Calibri"/>
                <a:sym typeface="Calibri"/>
              </a:rPr>
              <a:t> helps to complete the content and build community</a:t>
            </a:r>
          </a:p>
          <a:p>
            <a:pPr marL="457200" lvl="1" indent="-342900">
              <a:buClr>
                <a:schemeClr val="dk1"/>
              </a:buClr>
              <a:buSzPts val="1800"/>
              <a:buFont typeface="Arial"/>
              <a:buChar char="●"/>
            </a:pPr>
            <a:r>
              <a:rPr lang="en-US" sz="3000" i="1" dirty="0">
                <a:solidFill>
                  <a:schemeClr val="dk1"/>
                </a:solidFill>
                <a:latin typeface="Calibri"/>
                <a:ea typeface="Calibri"/>
                <a:cs typeface="Calibri"/>
                <a:sym typeface="Calibri"/>
              </a:rPr>
              <a:t>Online</a:t>
            </a:r>
            <a:r>
              <a:rPr lang="en-US" sz="3000" dirty="0">
                <a:solidFill>
                  <a:schemeClr val="dk1"/>
                </a:solidFill>
                <a:latin typeface="Calibri"/>
                <a:ea typeface="Calibri"/>
                <a:cs typeface="Calibri"/>
                <a:sym typeface="Calibri"/>
              </a:rPr>
              <a:t> self paced was useful for busy MLs – some preferred online only</a:t>
            </a:r>
          </a:p>
          <a:p>
            <a:pPr marL="457200" lvl="1" indent="-342900">
              <a:buClr>
                <a:schemeClr val="dk1"/>
              </a:buClr>
              <a:buSzPts val="1800"/>
              <a:buFont typeface="Arial"/>
              <a:buChar char="●"/>
            </a:pPr>
            <a:r>
              <a:rPr lang="en-US" sz="3000" dirty="0">
                <a:solidFill>
                  <a:schemeClr val="dk1"/>
                </a:solidFill>
                <a:latin typeface="Calibri"/>
                <a:ea typeface="Calibri"/>
                <a:cs typeface="Calibri"/>
                <a:sym typeface="Calibri"/>
              </a:rPr>
              <a:t>Video testimonials are appreciated and “make it real.”</a:t>
            </a:r>
          </a:p>
          <a:p>
            <a:pPr marL="457200" marR="0" lvl="0" indent="-342900" algn="l" rtl="0">
              <a:lnSpc>
                <a:spcPct val="100000"/>
              </a:lnSpc>
              <a:spcBef>
                <a:spcPts val="0"/>
              </a:spcBef>
              <a:spcAft>
                <a:spcPts val="0"/>
              </a:spcAft>
              <a:buClr>
                <a:schemeClr val="dk1"/>
              </a:buClr>
              <a:buSzPts val="1800"/>
              <a:buFont typeface="Arial"/>
              <a:buChar char="●"/>
            </a:pPr>
            <a:r>
              <a:rPr lang="en-US" sz="3000" dirty="0">
                <a:solidFill>
                  <a:schemeClr val="dk1"/>
                </a:solidFill>
                <a:latin typeface="Calibri"/>
                <a:ea typeface="Calibri"/>
                <a:cs typeface="Calibri"/>
                <a:sym typeface="Calibri"/>
              </a:rPr>
              <a:t>Learners feel confident to intervene after completing </a:t>
            </a:r>
            <a:r>
              <a:rPr lang="en-US" sz="3000" dirty="0" err="1">
                <a:solidFill>
                  <a:schemeClr val="dk1"/>
                </a:solidFill>
                <a:latin typeface="Calibri"/>
                <a:ea typeface="Calibri"/>
                <a:cs typeface="Calibri"/>
                <a:sym typeface="Calibri"/>
              </a:rPr>
              <a:t>LivingWorks</a:t>
            </a:r>
            <a:r>
              <a:rPr lang="en-US" sz="3000" dirty="0">
                <a:solidFill>
                  <a:schemeClr val="dk1"/>
                </a:solidFill>
                <a:latin typeface="Calibri"/>
                <a:ea typeface="Calibri"/>
                <a:cs typeface="Calibri"/>
                <a:sym typeface="Calibri"/>
              </a:rPr>
              <a:t> Start</a:t>
            </a:r>
          </a:p>
          <a:p>
            <a:pPr marL="457200" marR="0" lvl="0" indent="-342900" algn="l" rtl="0">
              <a:lnSpc>
                <a:spcPct val="100000"/>
              </a:lnSpc>
              <a:spcBef>
                <a:spcPts val="0"/>
              </a:spcBef>
              <a:spcAft>
                <a:spcPts val="0"/>
              </a:spcAft>
              <a:buClr>
                <a:schemeClr val="dk1"/>
              </a:buClr>
              <a:buSzPts val="1800"/>
              <a:buFont typeface="Arial"/>
              <a:buChar char="●"/>
            </a:pPr>
            <a:r>
              <a:rPr lang="en-US" sz="3000" dirty="0">
                <a:solidFill>
                  <a:schemeClr val="dk1"/>
                </a:solidFill>
                <a:latin typeface="Calibri"/>
                <a:cs typeface="Calibri"/>
                <a:sym typeface="Calibri"/>
              </a:rPr>
              <a:t>Content builds on or builds interest in face-to-face training</a:t>
            </a:r>
            <a:endParaRPr sz="3000" dirty="0"/>
          </a:p>
          <a:p>
            <a:pPr marL="457200" marR="0" lvl="0" indent="-228600" algn="l" rtl="0">
              <a:lnSpc>
                <a:spcPct val="100000"/>
              </a:lnSpc>
              <a:spcBef>
                <a:spcPts val="0"/>
              </a:spcBef>
              <a:spcAft>
                <a:spcPts val="0"/>
              </a:spcAft>
              <a:buClr>
                <a:schemeClr val="dk1"/>
              </a:buClr>
              <a:buSzPts val="1800"/>
              <a:buFont typeface="Arial"/>
              <a:buNone/>
            </a:pPr>
            <a:endParaRPr sz="3200" b="0" i="0" u="none" strike="noStrike" cap="none" dirty="0">
              <a:solidFill>
                <a:schemeClr val="dk1"/>
              </a:solidFill>
              <a:latin typeface="Calibri"/>
              <a:ea typeface="Calibri"/>
              <a:cs typeface="Calibri"/>
              <a:sym typeface="Calibri"/>
            </a:endParaRPr>
          </a:p>
        </p:txBody>
      </p:sp>
    </p:spTree>
    <p:custDataLst>
      <p:tags r:id="rId1"/>
    </p:custDataLst>
    <p:extLst>
      <p:ext uri="{BB962C8B-B14F-4D97-AF65-F5344CB8AC3E}">
        <p14:creationId xmlns:p14="http://schemas.microsoft.com/office/powerpoint/2010/main" val="3592992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6"/>
          <p:cNvPicPr preferRelativeResize="0"/>
          <p:nvPr/>
        </p:nvPicPr>
        <p:blipFill rotWithShape="1">
          <a:blip r:embed="rId3">
            <a:alphaModFix/>
          </a:blip>
          <a:srcRect/>
          <a:stretch/>
        </p:blipFill>
        <p:spPr>
          <a:xfrm>
            <a:off x="-9272" y="0"/>
            <a:ext cx="12201272" cy="6858000"/>
          </a:xfrm>
          <a:prstGeom prst="rect">
            <a:avLst/>
          </a:prstGeom>
          <a:noFill/>
          <a:ln>
            <a:noFill/>
          </a:ln>
        </p:spPr>
      </p:pic>
      <p:sp>
        <p:nvSpPr>
          <p:cNvPr id="147" name="Google Shape;147;p6"/>
          <p:cNvSpPr/>
          <p:nvPr/>
        </p:nvSpPr>
        <p:spPr>
          <a:xfrm flipH="1">
            <a:off x="401764" y="431800"/>
            <a:ext cx="11379200" cy="5994400"/>
          </a:xfrm>
          <a:prstGeom prst="rect">
            <a:avLst/>
          </a:prstGeom>
          <a:solidFill>
            <a:schemeClr val="lt1"/>
          </a:solidFill>
          <a:ln>
            <a:noFill/>
          </a:ln>
        </p:spPr>
        <p:txBody>
          <a:bodyPr spcFirstLastPara="1" wrap="square" lIns="32000" tIns="32000" rIns="32000" bIns="320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Source Sans Pro Light"/>
              <a:ea typeface="Source Sans Pro Light"/>
              <a:cs typeface="Source Sans Pro Light"/>
              <a:sym typeface="Source Sans Pro Light"/>
            </a:endParaRPr>
          </a:p>
        </p:txBody>
      </p:sp>
      <p:sp>
        <p:nvSpPr>
          <p:cNvPr id="148" name="Google Shape;148;p6"/>
          <p:cNvSpPr txBox="1">
            <a:spLocks noGrp="1"/>
          </p:cNvSpPr>
          <p:nvPr>
            <p:ph type="title"/>
          </p:nvPr>
        </p:nvSpPr>
        <p:spPr>
          <a:xfrm>
            <a:off x="657225" y="461460"/>
            <a:ext cx="10608561" cy="7636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Clr>
                <a:srgbClr val="005677"/>
              </a:buClr>
              <a:buSzPts val="2800"/>
              <a:buNone/>
            </a:pPr>
            <a:r>
              <a:rPr lang="en-US" b="1" dirty="0">
                <a:solidFill>
                  <a:srgbClr val="005677"/>
                </a:solidFill>
                <a:latin typeface="Source Sans Pro SemiBold"/>
                <a:ea typeface="Source Sans Pro SemiBold"/>
                <a:cs typeface="Source Sans Pro SemiBold"/>
                <a:sym typeface="Source Sans Pro SemiBold"/>
              </a:rPr>
              <a:t>Workshop Agenda</a:t>
            </a:r>
            <a:endParaRPr b="1" dirty="0">
              <a:solidFill>
                <a:srgbClr val="005677"/>
              </a:solidFill>
              <a:latin typeface="Source Sans Pro SemiBold"/>
              <a:ea typeface="Source Sans Pro SemiBold"/>
              <a:cs typeface="Source Sans Pro SemiBold"/>
              <a:sym typeface="Source Sans Pro SemiBold"/>
            </a:endParaRPr>
          </a:p>
        </p:txBody>
      </p:sp>
      <p:sp>
        <p:nvSpPr>
          <p:cNvPr id="149" name="Google Shape;149;p6"/>
          <p:cNvSpPr txBox="1">
            <a:spLocks noGrp="1"/>
          </p:cNvSpPr>
          <p:nvPr>
            <p:ph type="body" idx="1"/>
          </p:nvPr>
        </p:nvSpPr>
        <p:spPr>
          <a:xfrm>
            <a:off x="657225" y="1363092"/>
            <a:ext cx="10608561" cy="4009007"/>
          </a:xfrm>
          <a:prstGeom prst="rect">
            <a:avLst/>
          </a:prstGeom>
          <a:noFill/>
          <a:ln>
            <a:noFill/>
          </a:ln>
        </p:spPr>
        <p:txBody>
          <a:bodyPr spcFirstLastPara="1" wrap="square" lIns="121900" tIns="121900" rIns="121900" bIns="121900" anchor="t" anchorCtr="0">
            <a:noAutofit/>
          </a:bodyPr>
          <a:lstStyle/>
          <a:p>
            <a:pPr marL="457200" lvl="0" indent="-342900" algn="l" rtl="0">
              <a:lnSpc>
                <a:spcPct val="100000"/>
              </a:lnSpc>
              <a:spcBef>
                <a:spcPts val="0"/>
              </a:spcBef>
              <a:spcAft>
                <a:spcPts val="0"/>
              </a:spcAft>
              <a:buClr>
                <a:schemeClr val="dk1"/>
              </a:buClr>
              <a:buSzPts val="1800"/>
              <a:buChar char="●"/>
            </a:pPr>
            <a:r>
              <a:rPr lang="en-US" sz="3200" dirty="0"/>
              <a:t>The Big Picture - Statistics</a:t>
            </a:r>
            <a:endParaRPr sz="3200" dirty="0"/>
          </a:p>
          <a:p>
            <a:pPr marL="457200" lvl="0" indent="-342900" algn="l" rtl="0">
              <a:lnSpc>
                <a:spcPct val="100000"/>
              </a:lnSpc>
              <a:spcBef>
                <a:spcPts val="0"/>
              </a:spcBef>
              <a:spcAft>
                <a:spcPts val="0"/>
              </a:spcAft>
              <a:buClr>
                <a:schemeClr val="dk1"/>
              </a:buClr>
              <a:buSzPts val="1800"/>
              <a:buChar char="●"/>
            </a:pPr>
            <a:r>
              <a:rPr lang="en-US" sz="3200" dirty="0"/>
              <a:t>Causes Triggers and Contributors to suicide</a:t>
            </a:r>
          </a:p>
          <a:p>
            <a:pPr marL="457200" lvl="0" indent="-342900" algn="l" rtl="0">
              <a:lnSpc>
                <a:spcPct val="100000"/>
              </a:lnSpc>
              <a:spcBef>
                <a:spcPts val="0"/>
              </a:spcBef>
              <a:spcAft>
                <a:spcPts val="0"/>
              </a:spcAft>
              <a:buClr>
                <a:schemeClr val="dk1"/>
              </a:buClr>
              <a:buSzPts val="1800"/>
              <a:buChar char="●"/>
            </a:pPr>
            <a:r>
              <a:rPr lang="en-US" sz="3200" dirty="0"/>
              <a:t>Definitions</a:t>
            </a:r>
          </a:p>
          <a:p>
            <a:pPr marL="457200" lvl="0" indent="-342900" algn="l" rtl="0">
              <a:lnSpc>
                <a:spcPct val="100000"/>
              </a:lnSpc>
              <a:spcBef>
                <a:spcPts val="0"/>
              </a:spcBef>
              <a:spcAft>
                <a:spcPts val="0"/>
              </a:spcAft>
              <a:buClr>
                <a:schemeClr val="dk1"/>
              </a:buClr>
              <a:buSzPts val="1800"/>
              <a:buChar char="●"/>
            </a:pPr>
            <a:r>
              <a:rPr lang="en-US" sz="3200" dirty="0"/>
              <a:t>Why Ministry Leaders </a:t>
            </a:r>
          </a:p>
          <a:p>
            <a:pPr marL="457200" lvl="0" indent="-342900" algn="l" rtl="0">
              <a:lnSpc>
                <a:spcPct val="100000"/>
              </a:lnSpc>
              <a:spcBef>
                <a:spcPts val="0"/>
              </a:spcBef>
              <a:spcAft>
                <a:spcPts val="0"/>
              </a:spcAft>
              <a:buClr>
                <a:schemeClr val="dk1"/>
              </a:buClr>
              <a:buSzPts val="1800"/>
              <a:buChar char="●"/>
            </a:pPr>
            <a:r>
              <a:rPr lang="en-US" sz="3200" dirty="0"/>
              <a:t>The challenge of suicide stigma</a:t>
            </a:r>
          </a:p>
          <a:p>
            <a:pPr marL="457200" lvl="0" indent="-342900" algn="l" rtl="0">
              <a:lnSpc>
                <a:spcPct val="100000"/>
              </a:lnSpc>
              <a:spcBef>
                <a:spcPts val="0"/>
              </a:spcBef>
              <a:spcAft>
                <a:spcPts val="0"/>
              </a:spcAft>
              <a:buClr>
                <a:schemeClr val="dk1"/>
              </a:buClr>
              <a:buSzPts val="1800"/>
              <a:buChar char="●"/>
            </a:pPr>
            <a:r>
              <a:rPr lang="en-US" sz="3200" dirty="0"/>
              <a:t>Barriers and ways to address suicide and encourage help seeking</a:t>
            </a:r>
          </a:p>
          <a:p>
            <a:pPr marL="457200" lvl="0" indent="-342900" algn="l" rtl="0">
              <a:lnSpc>
                <a:spcPct val="100000"/>
              </a:lnSpc>
              <a:spcBef>
                <a:spcPts val="0"/>
              </a:spcBef>
              <a:spcAft>
                <a:spcPts val="0"/>
              </a:spcAft>
              <a:buClr>
                <a:schemeClr val="dk1"/>
              </a:buClr>
              <a:buSzPts val="1800"/>
              <a:buChar char="●"/>
            </a:pPr>
            <a:r>
              <a:rPr lang="en-US" sz="3200" dirty="0"/>
              <a:t>Ways ministry leaders can prepare to help</a:t>
            </a:r>
          </a:p>
          <a:p>
            <a:pPr marL="457200" lvl="0" indent="-342900" algn="l" rtl="0">
              <a:lnSpc>
                <a:spcPct val="100000"/>
              </a:lnSpc>
              <a:spcBef>
                <a:spcPts val="0"/>
              </a:spcBef>
              <a:spcAft>
                <a:spcPts val="0"/>
              </a:spcAft>
              <a:buClr>
                <a:schemeClr val="dk1"/>
              </a:buClr>
              <a:buSzPts val="1800"/>
              <a:buChar char="●"/>
            </a:pPr>
            <a:endParaRPr lang="en-US" sz="3200" dirty="0"/>
          </a:p>
          <a:p>
            <a:pPr marL="0" lvl="0" indent="0" algn="l" rtl="0">
              <a:lnSpc>
                <a:spcPct val="100000"/>
              </a:lnSpc>
              <a:spcBef>
                <a:spcPts val="0"/>
              </a:spcBef>
              <a:spcAft>
                <a:spcPts val="0"/>
              </a:spcAft>
              <a:buSzPts val="1800"/>
              <a:buNone/>
            </a:pPr>
            <a:endParaRPr sz="1800" dirty="0"/>
          </a:p>
          <a:p>
            <a:pPr marL="609585" lvl="0" indent="-342888" algn="l" rtl="0">
              <a:lnSpc>
                <a:spcPct val="100000"/>
              </a:lnSpc>
              <a:spcBef>
                <a:spcPts val="0"/>
              </a:spcBef>
              <a:spcAft>
                <a:spcPts val="0"/>
              </a:spcAft>
              <a:buClr>
                <a:schemeClr val="dk1"/>
              </a:buClr>
              <a:buSzPts val="1800"/>
              <a:buNone/>
            </a:pPr>
            <a:endParaRPr dirty="0"/>
          </a:p>
          <a:p>
            <a:pPr marL="609585" lvl="0" indent="-342888" algn="l" rtl="0">
              <a:lnSpc>
                <a:spcPct val="100000"/>
              </a:lnSpc>
              <a:spcBef>
                <a:spcPts val="0"/>
              </a:spcBef>
              <a:spcAft>
                <a:spcPts val="0"/>
              </a:spcAft>
              <a:buClr>
                <a:schemeClr val="dk1"/>
              </a:buClr>
              <a:buSzPts val="1800"/>
              <a:buNone/>
            </a:pPr>
            <a:endParaRPr sz="3600" dirty="0"/>
          </a:p>
          <a:p>
            <a:pPr marL="0" lvl="0" indent="0" algn="l" rtl="0">
              <a:lnSpc>
                <a:spcPct val="100000"/>
              </a:lnSpc>
              <a:spcBef>
                <a:spcPts val="0"/>
              </a:spcBef>
              <a:spcAft>
                <a:spcPts val="0"/>
              </a:spcAft>
              <a:buClr>
                <a:schemeClr val="dk1"/>
              </a:buClr>
              <a:buSzPts val="1800"/>
              <a:buNone/>
            </a:pPr>
            <a:endParaRPr sz="2933" dirty="0"/>
          </a:p>
        </p:txBody>
      </p:sp>
      <p:grpSp>
        <p:nvGrpSpPr>
          <p:cNvPr id="150" name="Google Shape;150;p6"/>
          <p:cNvGrpSpPr/>
          <p:nvPr/>
        </p:nvGrpSpPr>
        <p:grpSpPr>
          <a:xfrm>
            <a:off x="10570755" y="5277507"/>
            <a:ext cx="972255" cy="972255"/>
            <a:chOff x="-2108097" y="1800004"/>
            <a:chExt cx="1600203" cy="1600203"/>
          </a:xfrm>
        </p:grpSpPr>
        <p:sp>
          <p:nvSpPr>
            <p:cNvPr id="151" name="Google Shape;151;p6"/>
            <p:cNvSpPr/>
            <p:nvPr/>
          </p:nvSpPr>
          <p:spPr>
            <a:xfrm>
              <a:off x="-2028357" y="1872104"/>
              <a:ext cx="1440722" cy="145600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52" name="Google Shape;152;p6"/>
            <p:cNvPicPr preferRelativeResize="0"/>
            <p:nvPr/>
          </p:nvPicPr>
          <p:blipFill rotWithShape="1">
            <a:blip r:embed="rId4">
              <a:alphaModFix/>
            </a:blip>
            <a:srcRect/>
            <a:stretch/>
          </p:blipFill>
          <p:spPr>
            <a:xfrm>
              <a:off x="-2108097" y="1800004"/>
              <a:ext cx="1600203" cy="1600203"/>
            </a:xfrm>
            <a:prstGeom prst="rect">
              <a:avLst/>
            </a:prstGeom>
            <a:noFill/>
            <a:ln>
              <a:noFill/>
            </a:ln>
          </p:spPr>
        </p:pic>
      </p:grpSp>
    </p:spTree>
    <p:extLst>
      <p:ext uri="{BB962C8B-B14F-4D97-AF65-F5344CB8AC3E}">
        <p14:creationId xmlns:p14="http://schemas.microsoft.com/office/powerpoint/2010/main" val="8122181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18"/>
          <p:cNvPicPr preferRelativeResize="0"/>
          <p:nvPr/>
        </p:nvPicPr>
        <p:blipFill rotWithShape="1">
          <a:blip r:embed="rId4">
            <a:alphaModFix/>
          </a:blip>
          <a:srcRect b="-17586"/>
          <a:stretch/>
        </p:blipFill>
        <p:spPr>
          <a:xfrm>
            <a:off x="0" y="0"/>
            <a:ext cx="12192000" cy="8132063"/>
          </a:xfrm>
          <a:prstGeom prst="rect">
            <a:avLst/>
          </a:prstGeom>
          <a:noFill/>
          <a:ln>
            <a:noFill/>
          </a:ln>
        </p:spPr>
      </p:pic>
      <p:sp>
        <p:nvSpPr>
          <p:cNvPr id="283" name="Google Shape;283;p18"/>
          <p:cNvSpPr/>
          <p:nvPr/>
        </p:nvSpPr>
        <p:spPr>
          <a:xfrm rot="5400000" flipH="1">
            <a:off x="2658449" y="-2658450"/>
            <a:ext cx="6888000" cy="12204899"/>
          </a:xfrm>
          <a:prstGeom prst="rect">
            <a:avLst/>
          </a:prstGeom>
          <a:gradFill>
            <a:gsLst>
              <a:gs pos="0">
                <a:srgbClr val="5ED0DF">
                  <a:alpha val="80000"/>
                </a:srgbClr>
              </a:gs>
              <a:gs pos="15000">
                <a:srgbClr val="4EBBCD">
                  <a:alpha val="89019"/>
                </a:srgbClr>
              </a:gs>
              <a:gs pos="68000">
                <a:srgbClr val="005677">
                  <a:alpha val="76078"/>
                </a:srgbClr>
              </a:gs>
              <a:gs pos="100000">
                <a:srgbClr val="005677">
                  <a:alpha val="89019"/>
                </a:srgbClr>
              </a:gs>
            </a:gsLst>
            <a:path path="circle">
              <a:fillToRect l="50000" t="50000" r="50000" b="50000"/>
            </a:path>
            <a:tileRect/>
          </a:gradFill>
          <a:ln>
            <a:noFill/>
          </a:ln>
        </p:spPr>
        <p:txBody>
          <a:bodyPr spcFirstLastPara="1" wrap="square" lIns="24000" tIns="24000" rIns="24000" bIns="24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Source Sans Pro Light"/>
              <a:ea typeface="Source Sans Pro Light"/>
              <a:cs typeface="Source Sans Pro Light"/>
              <a:sym typeface="Source Sans Pro Light"/>
            </a:endParaRPr>
          </a:p>
        </p:txBody>
      </p:sp>
      <p:sp>
        <p:nvSpPr>
          <p:cNvPr id="284" name="Google Shape;284;p18"/>
          <p:cNvSpPr txBox="1"/>
          <p:nvPr/>
        </p:nvSpPr>
        <p:spPr>
          <a:xfrm>
            <a:off x="510363" y="683428"/>
            <a:ext cx="11206715" cy="126333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None/>
            </a:pPr>
            <a:r>
              <a:rPr lang="en-US" sz="4000" b="1" i="0" u="none" strike="noStrike" cap="none" dirty="0">
                <a:solidFill>
                  <a:schemeClr val="lt1"/>
                </a:solidFill>
                <a:latin typeface="Source Sans Pro SemiBold"/>
                <a:ea typeface="Source Sans Pro SemiBold"/>
                <a:cs typeface="Source Sans Pro SemiBold"/>
                <a:sym typeface="Source Sans Pro SemiBold"/>
              </a:rPr>
              <a:t>Testimonials</a:t>
            </a:r>
          </a:p>
          <a:p>
            <a:pPr marL="0" marR="0" lvl="0" indent="0" algn="ctr" rtl="0">
              <a:spcBef>
                <a:spcPts val="0"/>
              </a:spcBef>
              <a:spcAft>
                <a:spcPts val="0"/>
              </a:spcAft>
              <a:buNone/>
            </a:pPr>
            <a:endParaRPr lang="en-US" sz="4000" b="1" i="0" u="none" strike="noStrike" cap="none" dirty="0">
              <a:solidFill>
                <a:schemeClr val="lt1"/>
              </a:solidFill>
              <a:latin typeface="Source Sans Pro SemiBold"/>
              <a:ea typeface="Source Sans Pro SemiBold"/>
              <a:cs typeface="Source Sans Pro SemiBold"/>
              <a:sym typeface="Source Sans Pro SemiBold"/>
            </a:endParaRPr>
          </a:p>
          <a:p>
            <a:pPr marL="0" marR="0" lvl="0" indent="0" algn="ctr" rtl="0">
              <a:spcBef>
                <a:spcPts val="0"/>
              </a:spcBef>
              <a:spcAft>
                <a:spcPts val="0"/>
              </a:spcAft>
              <a:buNone/>
            </a:pPr>
            <a:endParaRPr lang="en-US" sz="1100" b="1" i="0" u="none" strike="noStrike" cap="none" dirty="0">
              <a:solidFill>
                <a:schemeClr val="lt1"/>
              </a:solidFill>
              <a:latin typeface="Source Sans Pro SemiBold"/>
              <a:ea typeface="Source Sans Pro SemiBold"/>
              <a:cs typeface="Source Sans Pro SemiBold"/>
              <a:sym typeface="Source Sans Pro SemiBold"/>
            </a:endParaRPr>
          </a:p>
          <a:p>
            <a:pPr marL="0" lvl="0" indent="0" algn="ctr" rtl="0">
              <a:lnSpc>
                <a:spcPct val="100000"/>
              </a:lnSpc>
              <a:spcBef>
                <a:spcPts val="0"/>
              </a:spcBef>
              <a:spcAft>
                <a:spcPts val="0"/>
              </a:spcAft>
              <a:buClr>
                <a:schemeClr val="dk1"/>
              </a:buClr>
              <a:buSzPts val="1400"/>
              <a:buFont typeface="Calibri"/>
              <a:buNone/>
            </a:pPr>
            <a:r>
              <a:rPr lang="en-AU" sz="3200" i="1" dirty="0">
                <a:solidFill>
                  <a:schemeClr val="bg1"/>
                </a:solidFill>
              </a:rPr>
              <a:t>“</a:t>
            </a:r>
            <a:r>
              <a:rPr lang="en-GB" sz="3200" i="1" u="none" strike="noStrike" dirty="0">
                <a:solidFill>
                  <a:schemeClr val="bg1"/>
                </a:solidFill>
                <a:effectLst/>
                <a:latin typeface="+mn-lt"/>
              </a:rPr>
              <a:t>…I highly recommend that all pastors, ministers, and others take this course to have a better understanding of suicide.”</a:t>
            </a:r>
            <a:endParaRPr lang="en-GB" sz="3200" i="1" dirty="0">
              <a:solidFill>
                <a:schemeClr val="bg1"/>
              </a:solidFill>
              <a:latin typeface="+mn-lt"/>
            </a:endParaRPr>
          </a:p>
          <a:p>
            <a:pPr marL="0" lvl="0" indent="0" algn="ctr" rtl="0">
              <a:lnSpc>
                <a:spcPct val="100000"/>
              </a:lnSpc>
              <a:spcBef>
                <a:spcPts val="0"/>
              </a:spcBef>
              <a:spcAft>
                <a:spcPts val="0"/>
              </a:spcAft>
              <a:buClr>
                <a:schemeClr val="dk1"/>
              </a:buClr>
              <a:buSzPts val="1400"/>
              <a:buFont typeface="Calibri"/>
              <a:buNone/>
            </a:pPr>
            <a:endParaRPr lang="en-GB" sz="3200" i="1" dirty="0">
              <a:solidFill>
                <a:schemeClr val="bg1"/>
              </a:solidFill>
              <a:latin typeface="+mn-lt"/>
            </a:endParaRPr>
          </a:p>
          <a:p>
            <a:pPr marL="0" lvl="0" indent="0" algn="ctr" rtl="0">
              <a:lnSpc>
                <a:spcPct val="100000"/>
              </a:lnSpc>
              <a:spcBef>
                <a:spcPts val="0"/>
              </a:spcBef>
              <a:spcAft>
                <a:spcPts val="0"/>
              </a:spcAft>
              <a:buClr>
                <a:schemeClr val="dk1"/>
              </a:buClr>
              <a:buSzPts val="1400"/>
              <a:buFont typeface="Calibri"/>
              <a:buNone/>
            </a:pPr>
            <a:endParaRPr lang="en-GB" sz="3200" i="1" dirty="0">
              <a:solidFill>
                <a:schemeClr val="bg1"/>
              </a:solidFill>
              <a:latin typeface="+mn-lt"/>
            </a:endParaRPr>
          </a:p>
          <a:p>
            <a:pPr marL="0" lvl="0" indent="0" algn="ctr" rtl="0">
              <a:lnSpc>
                <a:spcPct val="100000"/>
              </a:lnSpc>
              <a:spcBef>
                <a:spcPts val="0"/>
              </a:spcBef>
              <a:spcAft>
                <a:spcPts val="0"/>
              </a:spcAft>
              <a:buClr>
                <a:schemeClr val="dk1"/>
              </a:buClr>
              <a:buSzPts val="1400"/>
              <a:buFont typeface="Calibri"/>
              <a:buNone/>
            </a:pPr>
            <a:r>
              <a:rPr lang="en-GB" sz="3200" i="1" u="none" strike="noStrike" dirty="0">
                <a:solidFill>
                  <a:schemeClr val="bg1"/>
                </a:solidFill>
                <a:effectLst/>
                <a:latin typeface="+mn-lt"/>
              </a:rPr>
              <a:t>“Absolutely worthwhile training. It took me from having zero experience and confidence in how to deal with suicide prevention, intervention and postvention to a very confident level dealing with this topic... I feel so much more equipped!”</a:t>
            </a:r>
            <a:r>
              <a:rPr lang="en-GB" sz="3200" i="1" dirty="0">
                <a:solidFill>
                  <a:schemeClr val="bg1"/>
                </a:solidFill>
                <a:latin typeface="+mn-lt"/>
              </a:rPr>
              <a:t> </a:t>
            </a:r>
          </a:p>
          <a:p>
            <a:pPr marL="0" lvl="0" indent="0" algn="ctr" rtl="0">
              <a:lnSpc>
                <a:spcPct val="100000"/>
              </a:lnSpc>
              <a:spcBef>
                <a:spcPts val="0"/>
              </a:spcBef>
              <a:spcAft>
                <a:spcPts val="0"/>
              </a:spcAft>
              <a:buClr>
                <a:schemeClr val="dk1"/>
              </a:buClr>
              <a:buSzPts val="1400"/>
              <a:buFont typeface="Calibri"/>
              <a:buNone/>
            </a:pPr>
            <a:endParaRPr lang="en-AU" sz="3200" i="1" dirty="0">
              <a:solidFill>
                <a:schemeClr val="bg1"/>
              </a:solidFill>
            </a:endParaRPr>
          </a:p>
        </p:txBody>
      </p:sp>
    </p:spTree>
    <p:custDataLst>
      <p:tags r:id="rId1"/>
    </p:custDataLst>
    <p:extLst>
      <p:ext uri="{BB962C8B-B14F-4D97-AF65-F5344CB8AC3E}">
        <p14:creationId xmlns:p14="http://schemas.microsoft.com/office/powerpoint/2010/main" val="40416406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62" y="-349519"/>
            <a:ext cx="12779134" cy="5111654"/>
          </a:xfrm>
          <a:prstGeom prst="rect">
            <a:avLst/>
          </a:prstGeom>
        </p:spPr>
      </p:pic>
      <p:sp>
        <p:nvSpPr>
          <p:cNvPr id="203" name="Google Shape;203;p11"/>
          <p:cNvSpPr txBox="1"/>
          <p:nvPr/>
        </p:nvSpPr>
        <p:spPr>
          <a:xfrm>
            <a:off x="5137180" y="501232"/>
            <a:ext cx="6428510" cy="976642"/>
          </a:xfrm>
          <a:prstGeom prst="rect">
            <a:avLst/>
          </a:prstGeom>
          <a:noFill/>
          <a:ln>
            <a:noFill/>
          </a:ln>
        </p:spPr>
        <p:txBody>
          <a:bodyPr spcFirstLastPara="1" wrap="square" lIns="38100" tIns="38100" rIns="38100" bIns="38100" anchor="t" anchorCtr="0">
            <a:noAutofit/>
          </a:bodyPr>
          <a:lstStyle/>
          <a:p>
            <a:pPr marL="0" marR="0" lvl="0" indent="0" algn="ctr" rtl="0">
              <a:lnSpc>
                <a:spcPct val="90000"/>
              </a:lnSpc>
              <a:spcBef>
                <a:spcPts val="0"/>
              </a:spcBef>
              <a:spcAft>
                <a:spcPts val="0"/>
              </a:spcAft>
              <a:buClr>
                <a:srgbClr val="005777"/>
              </a:buClr>
              <a:buSzPts val="3600"/>
              <a:buFont typeface="Calibri"/>
              <a:buNone/>
            </a:pPr>
            <a:r>
              <a:rPr lang="en-US" sz="4000" b="1" i="0" u="none" strike="noStrike" cap="none" dirty="0">
                <a:solidFill>
                  <a:srgbClr val="005777"/>
                </a:solidFill>
                <a:latin typeface="Calibri"/>
                <a:ea typeface="Calibri"/>
                <a:cs typeface="Calibri"/>
                <a:sym typeface="Calibri"/>
              </a:rPr>
              <a:t>What a Faith Community Network of Safety Looks Like</a:t>
            </a:r>
            <a:endParaRPr sz="4000" b="1" i="0" u="none" strike="noStrike" cap="none" dirty="0">
              <a:solidFill>
                <a:srgbClr val="005777"/>
              </a:solidFill>
              <a:latin typeface="Calibri"/>
              <a:ea typeface="Calibri"/>
              <a:cs typeface="Calibri"/>
              <a:sym typeface="Calibri"/>
            </a:endParaRPr>
          </a:p>
        </p:txBody>
      </p:sp>
      <p:sp>
        <p:nvSpPr>
          <p:cNvPr id="4" name="Rectangle 3">
            <a:extLst>
              <a:ext uri="{FF2B5EF4-FFF2-40B4-BE49-F238E27FC236}">
                <a16:creationId xmlns:a16="http://schemas.microsoft.com/office/drawing/2014/main" id="{AF827CBD-3D1A-41D5-A323-1C0B948E3729}"/>
              </a:ext>
            </a:extLst>
          </p:cNvPr>
          <p:cNvSpPr/>
          <p:nvPr/>
        </p:nvSpPr>
        <p:spPr>
          <a:xfrm>
            <a:off x="0" y="4719808"/>
            <a:ext cx="12192000" cy="2138192"/>
          </a:xfrm>
          <a:prstGeom prst="rect">
            <a:avLst/>
          </a:prstGeom>
          <a:solidFill>
            <a:srgbClr val="8AC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ardrop 12">
            <a:extLst>
              <a:ext uri="{FF2B5EF4-FFF2-40B4-BE49-F238E27FC236}">
                <a16:creationId xmlns:a16="http://schemas.microsoft.com/office/drawing/2014/main" id="{BE73DF27-550B-457F-A02E-763A856B0C1B}"/>
              </a:ext>
            </a:extLst>
          </p:cNvPr>
          <p:cNvSpPr/>
          <p:nvPr/>
        </p:nvSpPr>
        <p:spPr>
          <a:xfrm rot="18778689">
            <a:off x="2981516" y="4394459"/>
            <a:ext cx="2357500" cy="2311546"/>
          </a:xfrm>
          <a:prstGeom prst="teardrop">
            <a:avLst>
              <a:gd name="adj" fmla="val 117803"/>
            </a:avLst>
          </a:prstGeom>
          <a:solidFill>
            <a:srgbClr val="E2D9CA"/>
          </a:solidFill>
          <a:ln>
            <a:solidFill>
              <a:srgbClr val="125D7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Teardrop 22">
            <a:extLst>
              <a:ext uri="{FF2B5EF4-FFF2-40B4-BE49-F238E27FC236}">
                <a16:creationId xmlns:a16="http://schemas.microsoft.com/office/drawing/2014/main" id="{2245B71C-3990-4C05-8BD1-503832EC796A}"/>
              </a:ext>
            </a:extLst>
          </p:cNvPr>
          <p:cNvSpPr/>
          <p:nvPr/>
        </p:nvSpPr>
        <p:spPr>
          <a:xfrm rot="18778689">
            <a:off x="615086" y="4312175"/>
            <a:ext cx="2450661" cy="2368876"/>
          </a:xfrm>
          <a:prstGeom prst="teardrop">
            <a:avLst>
              <a:gd name="adj" fmla="val 117803"/>
            </a:avLst>
          </a:prstGeom>
          <a:solidFill>
            <a:srgbClr val="E2D9CA"/>
          </a:solidFill>
          <a:ln>
            <a:solidFill>
              <a:srgbClr val="125D7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Google Shape;203;p11">
            <a:extLst>
              <a:ext uri="{FF2B5EF4-FFF2-40B4-BE49-F238E27FC236}">
                <a16:creationId xmlns:a16="http://schemas.microsoft.com/office/drawing/2014/main" id="{DE7494D8-E7FE-4467-BFD8-1076A3C2D0F0}"/>
              </a:ext>
            </a:extLst>
          </p:cNvPr>
          <p:cNvSpPr txBox="1"/>
          <p:nvPr/>
        </p:nvSpPr>
        <p:spPr>
          <a:xfrm>
            <a:off x="783744" y="4186433"/>
            <a:ext cx="2070686" cy="687762"/>
          </a:xfrm>
          <a:prstGeom prst="rect">
            <a:avLst/>
          </a:prstGeom>
          <a:noFill/>
          <a:ln>
            <a:noFill/>
          </a:ln>
        </p:spPr>
        <p:txBody>
          <a:bodyPr spcFirstLastPara="1" wrap="square" lIns="38100" tIns="38100" rIns="38100" bIns="38100" anchor="t" anchorCtr="0">
            <a:noAutofit/>
          </a:bodyPr>
          <a:lstStyle/>
          <a:p>
            <a:pPr marL="0" marR="0" lvl="0" indent="0" algn="ctr" rtl="0">
              <a:lnSpc>
                <a:spcPct val="90000"/>
              </a:lnSpc>
              <a:spcBef>
                <a:spcPts val="0"/>
              </a:spcBef>
              <a:spcAft>
                <a:spcPts val="0"/>
              </a:spcAft>
              <a:buClr>
                <a:srgbClr val="005777"/>
              </a:buClr>
              <a:buSzPts val="3600"/>
              <a:buFont typeface="Calibri"/>
              <a:buNone/>
            </a:pPr>
            <a:r>
              <a:rPr lang="en-US" sz="2000" b="1" i="0" u="none" strike="noStrike" cap="none" dirty="0">
                <a:solidFill>
                  <a:srgbClr val="005777"/>
                </a:solidFill>
                <a:latin typeface="Calibri"/>
                <a:ea typeface="Calibri"/>
                <a:cs typeface="Calibri"/>
                <a:sym typeface="Calibri"/>
              </a:rPr>
              <a:t>Senior </a:t>
            </a:r>
          </a:p>
          <a:p>
            <a:pPr marL="0" marR="0" lvl="0" indent="0" algn="ctr" rtl="0">
              <a:lnSpc>
                <a:spcPct val="90000"/>
              </a:lnSpc>
              <a:spcBef>
                <a:spcPts val="0"/>
              </a:spcBef>
              <a:spcAft>
                <a:spcPts val="0"/>
              </a:spcAft>
              <a:buClr>
                <a:srgbClr val="005777"/>
              </a:buClr>
              <a:buSzPts val="3600"/>
              <a:buFont typeface="Calibri"/>
              <a:buNone/>
            </a:pPr>
            <a:r>
              <a:rPr lang="en-US" sz="2000" b="1" i="0" u="none" strike="noStrike" cap="none" dirty="0">
                <a:solidFill>
                  <a:srgbClr val="005777"/>
                </a:solidFill>
                <a:latin typeface="Calibri"/>
                <a:ea typeface="Calibri"/>
                <a:cs typeface="Calibri"/>
                <a:sym typeface="Calibri"/>
              </a:rPr>
              <a:t>Ministry </a:t>
            </a:r>
          </a:p>
          <a:p>
            <a:pPr marL="0" marR="0" lvl="0" indent="0" algn="ctr" rtl="0">
              <a:lnSpc>
                <a:spcPct val="90000"/>
              </a:lnSpc>
              <a:spcBef>
                <a:spcPts val="0"/>
              </a:spcBef>
              <a:spcAft>
                <a:spcPts val="0"/>
              </a:spcAft>
              <a:buClr>
                <a:srgbClr val="005777"/>
              </a:buClr>
              <a:buSzPts val="3600"/>
              <a:buFont typeface="Calibri"/>
              <a:buNone/>
            </a:pPr>
            <a:r>
              <a:rPr lang="en-US" sz="2000" b="1" i="0" u="none" strike="noStrike" cap="none" dirty="0">
                <a:solidFill>
                  <a:srgbClr val="005777"/>
                </a:solidFill>
                <a:latin typeface="Calibri"/>
                <a:ea typeface="Calibri"/>
                <a:cs typeface="Calibri"/>
                <a:sym typeface="Calibri"/>
              </a:rPr>
              <a:t>Leader</a:t>
            </a:r>
          </a:p>
          <a:p>
            <a:pPr marL="0" marR="0" lvl="0" indent="0" algn="ctr" rtl="0">
              <a:lnSpc>
                <a:spcPct val="90000"/>
              </a:lnSpc>
              <a:spcBef>
                <a:spcPts val="0"/>
              </a:spcBef>
              <a:spcAft>
                <a:spcPts val="0"/>
              </a:spcAft>
              <a:buClr>
                <a:srgbClr val="005777"/>
              </a:buClr>
              <a:buSzPts val="3600"/>
              <a:buFont typeface="Calibri"/>
              <a:buNone/>
            </a:pPr>
            <a:endParaRPr lang="en-US" sz="1000" b="1" dirty="0">
              <a:solidFill>
                <a:srgbClr val="005777"/>
              </a:solidFill>
              <a:latin typeface="Calibri"/>
              <a:ea typeface="Calibri"/>
              <a:cs typeface="Calibri"/>
              <a:sym typeface="Calibri"/>
            </a:endParaRPr>
          </a:p>
        </p:txBody>
      </p:sp>
      <p:sp>
        <p:nvSpPr>
          <p:cNvPr id="17" name="Google Shape;203;p11">
            <a:extLst>
              <a:ext uri="{FF2B5EF4-FFF2-40B4-BE49-F238E27FC236}">
                <a16:creationId xmlns:a16="http://schemas.microsoft.com/office/drawing/2014/main" id="{C4CD2482-7E4C-4FD8-BD53-3724F167B0D4}"/>
              </a:ext>
            </a:extLst>
          </p:cNvPr>
          <p:cNvSpPr txBox="1"/>
          <p:nvPr/>
        </p:nvSpPr>
        <p:spPr>
          <a:xfrm>
            <a:off x="3189774" y="4396346"/>
            <a:ext cx="1974838" cy="1422426"/>
          </a:xfrm>
          <a:prstGeom prst="rect">
            <a:avLst/>
          </a:prstGeom>
          <a:noFill/>
          <a:ln>
            <a:noFill/>
          </a:ln>
        </p:spPr>
        <p:txBody>
          <a:bodyPr spcFirstLastPara="1" wrap="square" lIns="38100" tIns="38100" rIns="38100" bIns="38100" anchor="t" anchorCtr="0">
            <a:noAutofit/>
          </a:bodyPr>
          <a:lstStyle/>
          <a:p>
            <a:pPr marL="0" marR="0" lvl="0" indent="0" algn="ctr" rtl="0">
              <a:lnSpc>
                <a:spcPct val="90000"/>
              </a:lnSpc>
              <a:spcBef>
                <a:spcPts val="0"/>
              </a:spcBef>
              <a:spcAft>
                <a:spcPts val="0"/>
              </a:spcAft>
              <a:buClr>
                <a:srgbClr val="005777"/>
              </a:buClr>
              <a:buSzPts val="3600"/>
              <a:buFont typeface="Calibri"/>
              <a:buNone/>
            </a:pPr>
            <a:r>
              <a:rPr lang="en-US" sz="2000" b="1" i="0" u="none" strike="noStrike" cap="none" dirty="0">
                <a:solidFill>
                  <a:srgbClr val="005777"/>
                </a:solidFill>
                <a:latin typeface="Calibri"/>
                <a:ea typeface="Calibri"/>
                <a:cs typeface="Calibri"/>
                <a:sym typeface="Calibri"/>
              </a:rPr>
              <a:t>Associate Ministry </a:t>
            </a:r>
          </a:p>
          <a:p>
            <a:pPr marL="0" marR="0" lvl="0" indent="0" algn="ctr" rtl="0">
              <a:lnSpc>
                <a:spcPct val="90000"/>
              </a:lnSpc>
              <a:spcBef>
                <a:spcPts val="0"/>
              </a:spcBef>
              <a:spcAft>
                <a:spcPts val="0"/>
              </a:spcAft>
              <a:buClr>
                <a:srgbClr val="005777"/>
              </a:buClr>
              <a:buSzPts val="3600"/>
              <a:buFont typeface="Calibri"/>
              <a:buNone/>
            </a:pPr>
            <a:r>
              <a:rPr lang="en-US" sz="2000" b="1" i="0" u="none" strike="noStrike" cap="none" dirty="0">
                <a:solidFill>
                  <a:srgbClr val="005777"/>
                </a:solidFill>
                <a:latin typeface="Calibri"/>
                <a:ea typeface="Calibri"/>
                <a:cs typeface="Calibri"/>
                <a:sym typeface="Calibri"/>
              </a:rPr>
              <a:t>Leaders</a:t>
            </a:r>
          </a:p>
          <a:p>
            <a:pPr marL="0" marR="0" lvl="0" indent="0" algn="ctr" rtl="0">
              <a:lnSpc>
                <a:spcPct val="90000"/>
              </a:lnSpc>
              <a:spcBef>
                <a:spcPts val="0"/>
              </a:spcBef>
              <a:spcAft>
                <a:spcPts val="0"/>
              </a:spcAft>
              <a:buClr>
                <a:srgbClr val="005777"/>
              </a:buClr>
              <a:buSzPts val="3600"/>
              <a:buFont typeface="Calibri"/>
              <a:buNone/>
            </a:pPr>
            <a:endParaRPr lang="en-US" sz="1000" b="1" dirty="0">
              <a:solidFill>
                <a:srgbClr val="005777"/>
              </a:solidFill>
              <a:latin typeface="Calibri"/>
              <a:ea typeface="Calibri"/>
              <a:cs typeface="Calibri"/>
              <a:sym typeface="Calibri"/>
            </a:endParaRPr>
          </a:p>
          <a:p>
            <a:pPr marL="0" marR="0" lvl="0" indent="0" algn="ctr" rtl="0">
              <a:spcBef>
                <a:spcPts val="0"/>
              </a:spcBef>
              <a:spcAft>
                <a:spcPts val="0"/>
              </a:spcAft>
              <a:buClr>
                <a:srgbClr val="005777"/>
              </a:buClr>
              <a:buSzPts val="3600"/>
              <a:buFont typeface="Calibri"/>
              <a:buNone/>
            </a:pPr>
            <a:endParaRPr lang="en-US" b="1" dirty="0">
              <a:solidFill>
                <a:srgbClr val="005777"/>
              </a:solidFill>
              <a:latin typeface="Calibri"/>
              <a:ea typeface="Calibri"/>
              <a:cs typeface="Calibri"/>
              <a:sym typeface="Calibri"/>
            </a:endParaRPr>
          </a:p>
          <a:p>
            <a:pPr marL="0" marR="0" lvl="0" indent="0" algn="ctr" rtl="0">
              <a:lnSpc>
                <a:spcPct val="90000"/>
              </a:lnSpc>
              <a:spcBef>
                <a:spcPts val="0"/>
              </a:spcBef>
              <a:spcAft>
                <a:spcPts val="0"/>
              </a:spcAft>
              <a:buClr>
                <a:srgbClr val="005777"/>
              </a:buClr>
              <a:buSzPts val="3600"/>
              <a:buFont typeface="Calibri"/>
              <a:buNone/>
            </a:pPr>
            <a:endParaRPr sz="2000" b="1" i="0" u="none" strike="noStrike" cap="none" dirty="0">
              <a:solidFill>
                <a:srgbClr val="005777"/>
              </a:solidFill>
              <a:latin typeface="Calibri"/>
              <a:ea typeface="Calibri"/>
              <a:cs typeface="Calibri"/>
              <a:sym typeface="Calibri"/>
            </a:endParaRPr>
          </a:p>
        </p:txBody>
      </p:sp>
      <p:sp>
        <p:nvSpPr>
          <p:cNvPr id="19" name="Google Shape;203;p11">
            <a:extLst>
              <a:ext uri="{FF2B5EF4-FFF2-40B4-BE49-F238E27FC236}">
                <a16:creationId xmlns:a16="http://schemas.microsoft.com/office/drawing/2014/main" id="{2AABB32F-E38F-4838-96A0-2B69CD3839C0}"/>
              </a:ext>
            </a:extLst>
          </p:cNvPr>
          <p:cNvSpPr txBox="1"/>
          <p:nvPr/>
        </p:nvSpPr>
        <p:spPr>
          <a:xfrm>
            <a:off x="683990" y="5107559"/>
            <a:ext cx="2320068" cy="1509497"/>
          </a:xfrm>
          <a:prstGeom prst="rect">
            <a:avLst/>
          </a:prstGeom>
          <a:noFill/>
          <a:ln>
            <a:noFill/>
          </a:ln>
        </p:spPr>
        <p:txBody>
          <a:bodyPr spcFirstLastPara="1" wrap="square" lIns="38100" tIns="38100" rIns="38100" bIns="38100" anchor="t" anchorCtr="0">
            <a:noAutofit/>
          </a:bodyPr>
          <a:lstStyle/>
          <a:p>
            <a:pPr marL="0" marR="0" lvl="0" indent="0" algn="ctr" rtl="0">
              <a:spcBef>
                <a:spcPts val="0"/>
              </a:spcBef>
              <a:spcAft>
                <a:spcPts val="0"/>
              </a:spcAft>
              <a:buClr>
                <a:srgbClr val="005777"/>
              </a:buClr>
              <a:buSzPts val="3600"/>
              <a:buFont typeface="Calibri"/>
              <a:buNone/>
            </a:pPr>
            <a:r>
              <a:rPr lang="en-US" sz="1400" dirty="0">
                <a:solidFill>
                  <a:srgbClr val="005777"/>
                </a:solidFill>
                <a:latin typeface="Calibri"/>
                <a:ea typeface="Calibri"/>
                <a:cs typeface="Calibri"/>
                <a:sym typeface="Calibri"/>
              </a:rPr>
              <a:t>Establish a culture of hope, openness, and support – ready to help with intervention skills</a:t>
            </a:r>
          </a:p>
          <a:p>
            <a:pPr marL="0" marR="0" lvl="0" indent="0" algn="ctr" rtl="0">
              <a:spcBef>
                <a:spcPts val="0"/>
              </a:spcBef>
              <a:spcAft>
                <a:spcPts val="0"/>
              </a:spcAft>
              <a:buClr>
                <a:srgbClr val="005777"/>
              </a:buClr>
              <a:buSzPts val="3600"/>
              <a:buFont typeface="Calibri"/>
              <a:buNone/>
            </a:pPr>
            <a:endParaRPr lang="en-US" sz="1400" dirty="0">
              <a:solidFill>
                <a:srgbClr val="005777"/>
              </a:solidFill>
              <a:latin typeface="Calibri"/>
              <a:ea typeface="Calibri"/>
              <a:cs typeface="Calibri"/>
              <a:sym typeface="Calibri"/>
            </a:endParaRPr>
          </a:p>
          <a:p>
            <a:pPr marL="0" marR="0" lvl="0" indent="0" algn="ctr" rtl="0">
              <a:spcBef>
                <a:spcPts val="0"/>
              </a:spcBef>
              <a:spcAft>
                <a:spcPts val="0"/>
              </a:spcAft>
              <a:buClr>
                <a:srgbClr val="005777"/>
              </a:buClr>
              <a:buSzPts val="3600"/>
              <a:buFont typeface="Calibri"/>
              <a:buNone/>
            </a:pPr>
            <a:r>
              <a:rPr lang="en-US" sz="1400" b="1" dirty="0">
                <a:solidFill>
                  <a:srgbClr val="005777"/>
                </a:solidFill>
                <a:latin typeface="Calibri"/>
                <a:ea typeface="Calibri"/>
                <a:cs typeface="Calibri"/>
                <a:sym typeface="Calibri"/>
              </a:rPr>
              <a:t>LivingWorks Faith</a:t>
            </a:r>
          </a:p>
          <a:p>
            <a:pPr marL="0" marR="0" lvl="0" indent="0" algn="ctr" rtl="0">
              <a:spcBef>
                <a:spcPts val="0"/>
              </a:spcBef>
              <a:spcAft>
                <a:spcPts val="0"/>
              </a:spcAft>
              <a:buClr>
                <a:srgbClr val="005777"/>
              </a:buClr>
              <a:buSzPts val="3600"/>
              <a:buFont typeface="Calibri"/>
              <a:buNone/>
            </a:pPr>
            <a:r>
              <a:rPr lang="en-US" sz="1400" b="1" dirty="0">
                <a:solidFill>
                  <a:srgbClr val="005777"/>
                </a:solidFill>
                <a:latin typeface="Calibri"/>
                <a:ea typeface="Calibri"/>
                <a:cs typeface="Calibri"/>
                <a:sym typeface="Calibri"/>
              </a:rPr>
              <a:t>LivingWorks ASIST</a:t>
            </a:r>
          </a:p>
          <a:p>
            <a:pPr marL="0" marR="0" lvl="0" indent="0" algn="ctr" rtl="0">
              <a:spcBef>
                <a:spcPts val="0"/>
              </a:spcBef>
              <a:spcAft>
                <a:spcPts val="0"/>
              </a:spcAft>
              <a:buClr>
                <a:srgbClr val="005777"/>
              </a:buClr>
              <a:buSzPts val="3600"/>
              <a:buFont typeface="Calibri"/>
              <a:buNone/>
            </a:pPr>
            <a:endParaRPr lang="en-US" b="1" dirty="0">
              <a:solidFill>
                <a:srgbClr val="005777"/>
              </a:solidFill>
              <a:latin typeface="Calibri"/>
              <a:ea typeface="Calibri"/>
              <a:cs typeface="Calibri"/>
              <a:sym typeface="Calibri"/>
            </a:endParaRPr>
          </a:p>
        </p:txBody>
      </p:sp>
      <p:sp>
        <p:nvSpPr>
          <p:cNvPr id="25" name="Google Shape;203;p11">
            <a:extLst>
              <a:ext uri="{FF2B5EF4-FFF2-40B4-BE49-F238E27FC236}">
                <a16:creationId xmlns:a16="http://schemas.microsoft.com/office/drawing/2014/main" id="{B332CBA5-3CD5-4EF0-B9C1-D0485C6302D6}"/>
              </a:ext>
            </a:extLst>
          </p:cNvPr>
          <p:cNvSpPr txBox="1"/>
          <p:nvPr/>
        </p:nvSpPr>
        <p:spPr>
          <a:xfrm>
            <a:off x="3007721" y="5269097"/>
            <a:ext cx="2320068" cy="1347959"/>
          </a:xfrm>
          <a:prstGeom prst="rect">
            <a:avLst/>
          </a:prstGeom>
          <a:noFill/>
          <a:ln>
            <a:noFill/>
          </a:ln>
        </p:spPr>
        <p:txBody>
          <a:bodyPr spcFirstLastPara="1" wrap="square" lIns="38100" tIns="38100" rIns="38100" bIns="38100" anchor="t" anchorCtr="0">
            <a:noAutofit/>
          </a:bodyPr>
          <a:lstStyle/>
          <a:p>
            <a:pPr marL="0" marR="0" lvl="0" indent="0" algn="ctr" rtl="0">
              <a:spcBef>
                <a:spcPts val="0"/>
              </a:spcBef>
              <a:spcAft>
                <a:spcPts val="0"/>
              </a:spcAft>
              <a:buClr>
                <a:srgbClr val="005777"/>
              </a:buClr>
              <a:buSzPts val="3600"/>
              <a:buFont typeface="Calibri"/>
              <a:buNone/>
            </a:pPr>
            <a:r>
              <a:rPr lang="en-US" sz="1400" dirty="0">
                <a:solidFill>
                  <a:srgbClr val="005777"/>
                </a:solidFill>
                <a:latin typeface="Calibri"/>
                <a:ea typeface="Calibri"/>
                <a:cs typeface="Calibri"/>
                <a:sym typeface="Calibri"/>
              </a:rPr>
              <a:t>Uphold culture and be ready to help with intervention skills</a:t>
            </a:r>
          </a:p>
          <a:p>
            <a:pPr marL="0" marR="0" lvl="0" indent="0" algn="ctr" rtl="0">
              <a:spcBef>
                <a:spcPts val="0"/>
              </a:spcBef>
              <a:spcAft>
                <a:spcPts val="0"/>
              </a:spcAft>
              <a:buClr>
                <a:srgbClr val="005777"/>
              </a:buClr>
              <a:buSzPts val="3600"/>
              <a:buFont typeface="Calibri"/>
              <a:buNone/>
            </a:pPr>
            <a:endParaRPr lang="en-US" sz="1400" dirty="0">
              <a:solidFill>
                <a:srgbClr val="005777"/>
              </a:solidFill>
              <a:latin typeface="Calibri"/>
              <a:ea typeface="Calibri"/>
              <a:cs typeface="Calibri"/>
              <a:sym typeface="Calibri"/>
            </a:endParaRPr>
          </a:p>
          <a:p>
            <a:pPr marL="0" marR="0" lvl="0" indent="0" algn="ctr" rtl="0">
              <a:spcBef>
                <a:spcPts val="0"/>
              </a:spcBef>
              <a:spcAft>
                <a:spcPts val="0"/>
              </a:spcAft>
              <a:buClr>
                <a:srgbClr val="005777"/>
              </a:buClr>
              <a:buSzPts val="3600"/>
              <a:buFont typeface="Calibri"/>
              <a:buNone/>
            </a:pPr>
            <a:r>
              <a:rPr lang="en-US" sz="1400" b="1" dirty="0">
                <a:solidFill>
                  <a:srgbClr val="005777"/>
                </a:solidFill>
                <a:latin typeface="Calibri"/>
                <a:ea typeface="Calibri"/>
                <a:cs typeface="Calibri"/>
                <a:sym typeface="Calibri"/>
              </a:rPr>
              <a:t>LivingWorks Faith</a:t>
            </a:r>
          </a:p>
          <a:p>
            <a:pPr marL="0" marR="0" lvl="0" indent="0" algn="ctr" rtl="0">
              <a:spcBef>
                <a:spcPts val="0"/>
              </a:spcBef>
              <a:spcAft>
                <a:spcPts val="0"/>
              </a:spcAft>
              <a:buClr>
                <a:srgbClr val="005777"/>
              </a:buClr>
              <a:buSzPts val="3600"/>
              <a:buFont typeface="Calibri"/>
              <a:buNone/>
            </a:pPr>
            <a:r>
              <a:rPr lang="en-US" sz="1400" b="1" dirty="0">
                <a:solidFill>
                  <a:srgbClr val="005777"/>
                </a:solidFill>
                <a:latin typeface="Calibri"/>
                <a:ea typeface="Calibri"/>
                <a:cs typeface="Calibri"/>
                <a:sym typeface="Calibri"/>
              </a:rPr>
              <a:t>LivingWorks ASIST</a:t>
            </a:r>
          </a:p>
          <a:p>
            <a:pPr marL="0" marR="0" lvl="0" indent="0" algn="ctr" rtl="0">
              <a:spcBef>
                <a:spcPts val="0"/>
              </a:spcBef>
              <a:spcAft>
                <a:spcPts val="0"/>
              </a:spcAft>
              <a:buClr>
                <a:srgbClr val="005777"/>
              </a:buClr>
              <a:buSzPts val="3600"/>
              <a:buFont typeface="Calibri"/>
              <a:buNone/>
            </a:pPr>
            <a:endParaRPr lang="en-US" b="1" dirty="0">
              <a:solidFill>
                <a:srgbClr val="005777"/>
              </a:solidFill>
              <a:latin typeface="Calibri"/>
              <a:ea typeface="Calibri"/>
              <a:cs typeface="Calibri"/>
              <a:sym typeface="Calibri"/>
            </a:endParaRPr>
          </a:p>
        </p:txBody>
      </p:sp>
      <p:sp>
        <p:nvSpPr>
          <p:cNvPr id="27" name="Teardrop 26">
            <a:extLst>
              <a:ext uri="{FF2B5EF4-FFF2-40B4-BE49-F238E27FC236}">
                <a16:creationId xmlns:a16="http://schemas.microsoft.com/office/drawing/2014/main" id="{B39A011D-C9F6-41FE-9FF6-D0589C67CFD5}"/>
              </a:ext>
            </a:extLst>
          </p:cNvPr>
          <p:cNvSpPr/>
          <p:nvPr/>
        </p:nvSpPr>
        <p:spPr>
          <a:xfrm rot="18778689">
            <a:off x="7101862" y="4422494"/>
            <a:ext cx="2325088" cy="2292306"/>
          </a:xfrm>
          <a:prstGeom prst="teardrop">
            <a:avLst>
              <a:gd name="adj" fmla="val 117803"/>
            </a:avLst>
          </a:prstGeom>
          <a:solidFill>
            <a:srgbClr val="E2D9CA"/>
          </a:solidFill>
          <a:ln>
            <a:solidFill>
              <a:srgbClr val="125D7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Teardrop 28">
            <a:extLst>
              <a:ext uri="{FF2B5EF4-FFF2-40B4-BE49-F238E27FC236}">
                <a16:creationId xmlns:a16="http://schemas.microsoft.com/office/drawing/2014/main" id="{CDEF1166-2E70-41B1-ABB2-5E1F29436988}"/>
              </a:ext>
            </a:extLst>
          </p:cNvPr>
          <p:cNvSpPr/>
          <p:nvPr/>
        </p:nvSpPr>
        <p:spPr>
          <a:xfrm rot="18778689">
            <a:off x="9487559" y="4427461"/>
            <a:ext cx="2324298" cy="2286741"/>
          </a:xfrm>
          <a:prstGeom prst="teardrop">
            <a:avLst>
              <a:gd name="adj" fmla="val 117803"/>
            </a:avLst>
          </a:prstGeom>
          <a:solidFill>
            <a:srgbClr val="E2D9CA"/>
          </a:solidFill>
          <a:ln>
            <a:solidFill>
              <a:srgbClr val="125D7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Google Shape;203;p11">
            <a:extLst>
              <a:ext uri="{FF2B5EF4-FFF2-40B4-BE49-F238E27FC236}">
                <a16:creationId xmlns:a16="http://schemas.microsoft.com/office/drawing/2014/main" id="{E5E419CB-2BA1-4C6C-B77D-750E8143E78C}"/>
              </a:ext>
            </a:extLst>
          </p:cNvPr>
          <p:cNvSpPr txBox="1"/>
          <p:nvPr/>
        </p:nvSpPr>
        <p:spPr>
          <a:xfrm>
            <a:off x="7236325" y="4365414"/>
            <a:ext cx="1974838" cy="1422426"/>
          </a:xfrm>
          <a:prstGeom prst="rect">
            <a:avLst/>
          </a:prstGeom>
          <a:noFill/>
          <a:ln>
            <a:noFill/>
          </a:ln>
        </p:spPr>
        <p:txBody>
          <a:bodyPr spcFirstLastPara="1" wrap="square" lIns="38100" tIns="38100" rIns="38100" bIns="38100" anchor="t" anchorCtr="0">
            <a:noAutofit/>
          </a:bodyPr>
          <a:lstStyle/>
          <a:p>
            <a:pPr marL="0" marR="0" lvl="0" indent="0" algn="ctr" rtl="0">
              <a:lnSpc>
                <a:spcPct val="90000"/>
              </a:lnSpc>
              <a:spcBef>
                <a:spcPts val="0"/>
              </a:spcBef>
              <a:spcAft>
                <a:spcPts val="0"/>
              </a:spcAft>
              <a:buClr>
                <a:srgbClr val="005777"/>
              </a:buClr>
              <a:buSzPts val="3600"/>
              <a:buFont typeface="Calibri"/>
              <a:buNone/>
            </a:pPr>
            <a:r>
              <a:rPr lang="en-US" sz="2000" b="1" i="0" u="none" strike="noStrike" cap="none" dirty="0">
                <a:solidFill>
                  <a:srgbClr val="005777"/>
                </a:solidFill>
                <a:latin typeface="Calibri"/>
                <a:ea typeface="Calibri"/>
                <a:cs typeface="Calibri"/>
                <a:sym typeface="Calibri"/>
              </a:rPr>
              <a:t>Natural </a:t>
            </a:r>
          </a:p>
          <a:p>
            <a:pPr marL="0" marR="0" lvl="0" indent="0" algn="ctr" rtl="0">
              <a:lnSpc>
                <a:spcPct val="90000"/>
              </a:lnSpc>
              <a:spcBef>
                <a:spcPts val="0"/>
              </a:spcBef>
              <a:spcAft>
                <a:spcPts val="0"/>
              </a:spcAft>
              <a:buClr>
                <a:srgbClr val="005777"/>
              </a:buClr>
              <a:buSzPts val="3600"/>
              <a:buFont typeface="Calibri"/>
              <a:buNone/>
            </a:pPr>
            <a:r>
              <a:rPr lang="en-US" sz="2000" b="1" i="0" u="none" strike="noStrike" cap="none" dirty="0">
                <a:solidFill>
                  <a:srgbClr val="005777"/>
                </a:solidFill>
                <a:latin typeface="Calibri"/>
                <a:ea typeface="Calibri"/>
                <a:cs typeface="Calibri"/>
                <a:sym typeface="Calibri"/>
              </a:rPr>
              <a:t>Helpers and Volunteers</a:t>
            </a:r>
          </a:p>
          <a:p>
            <a:pPr marL="0" marR="0" lvl="0" indent="0" algn="ctr" rtl="0">
              <a:lnSpc>
                <a:spcPct val="90000"/>
              </a:lnSpc>
              <a:spcBef>
                <a:spcPts val="0"/>
              </a:spcBef>
              <a:spcAft>
                <a:spcPts val="0"/>
              </a:spcAft>
              <a:buClr>
                <a:srgbClr val="005777"/>
              </a:buClr>
              <a:buSzPts val="3600"/>
              <a:buFont typeface="Calibri"/>
              <a:buNone/>
            </a:pPr>
            <a:endParaRPr lang="en-US" sz="1000" b="1" dirty="0">
              <a:solidFill>
                <a:srgbClr val="005777"/>
              </a:solidFill>
              <a:latin typeface="Calibri"/>
              <a:ea typeface="Calibri"/>
              <a:cs typeface="Calibri"/>
              <a:sym typeface="Calibri"/>
            </a:endParaRPr>
          </a:p>
          <a:p>
            <a:pPr marL="0" marR="0" lvl="0" indent="0" algn="ctr" rtl="0">
              <a:spcBef>
                <a:spcPts val="0"/>
              </a:spcBef>
              <a:spcAft>
                <a:spcPts val="0"/>
              </a:spcAft>
              <a:buClr>
                <a:srgbClr val="005777"/>
              </a:buClr>
              <a:buSzPts val="3600"/>
              <a:buFont typeface="Calibri"/>
              <a:buNone/>
            </a:pPr>
            <a:endParaRPr lang="en-US" b="1" dirty="0">
              <a:solidFill>
                <a:srgbClr val="005777"/>
              </a:solidFill>
              <a:latin typeface="Calibri"/>
              <a:ea typeface="Calibri"/>
              <a:cs typeface="Calibri"/>
              <a:sym typeface="Calibri"/>
            </a:endParaRPr>
          </a:p>
          <a:p>
            <a:pPr marL="0" marR="0" lvl="0" indent="0" algn="ctr" rtl="0">
              <a:lnSpc>
                <a:spcPct val="90000"/>
              </a:lnSpc>
              <a:spcBef>
                <a:spcPts val="0"/>
              </a:spcBef>
              <a:spcAft>
                <a:spcPts val="0"/>
              </a:spcAft>
              <a:buClr>
                <a:srgbClr val="005777"/>
              </a:buClr>
              <a:buSzPts val="3600"/>
              <a:buFont typeface="Calibri"/>
              <a:buNone/>
            </a:pPr>
            <a:endParaRPr sz="2000" b="1" i="0" u="none" strike="noStrike" cap="none" dirty="0">
              <a:solidFill>
                <a:srgbClr val="005777"/>
              </a:solidFill>
              <a:latin typeface="Calibri"/>
              <a:ea typeface="Calibri"/>
              <a:cs typeface="Calibri"/>
              <a:sym typeface="Calibri"/>
            </a:endParaRPr>
          </a:p>
        </p:txBody>
      </p:sp>
      <p:sp>
        <p:nvSpPr>
          <p:cNvPr id="33" name="Google Shape;203;p11">
            <a:extLst>
              <a:ext uri="{FF2B5EF4-FFF2-40B4-BE49-F238E27FC236}">
                <a16:creationId xmlns:a16="http://schemas.microsoft.com/office/drawing/2014/main" id="{FD274872-C69C-4407-A671-53BBB54EB235}"/>
              </a:ext>
            </a:extLst>
          </p:cNvPr>
          <p:cNvSpPr txBox="1"/>
          <p:nvPr/>
        </p:nvSpPr>
        <p:spPr>
          <a:xfrm>
            <a:off x="7104372" y="5245648"/>
            <a:ext cx="2320068" cy="1347959"/>
          </a:xfrm>
          <a:prstGeom prst="rect">
            <a:avLst/>
          </a:prstGeom>
          <a:noFill/>
          <a:ln>
            <a:noFill/>
          </a:ln>
        </p:spPr>
        <p:txBody>
          <a:bodyPr spcFirstLastPara="1" wrap="square" lIns="38100" tIns="38100" rIns="38100" bIns="38100" anchor="t" anchorCtr="0">
            <a:noAutofit/>
          </a:bodyPr>
          <a:lstStyle/>
          <a:p>
            <a:pPr marL="0" marR="0" lvl="0" indent="0" algn="ctr" rtl="0">
              <a:spcBef>
                <a:spcPts val="0"/>
              </a:spcBef>
              <a:spcAft>
                <a:spcPts val="0"/>
              </a:spcAft>
              <a:buClr>
                <a:srgbClr val="005777"/>
              </a:buClr>
              <a:buSzPts val="3600"/>
              <a:buFont typeface="Calibri"/>
              <a:buNone/>
            </a:pPr>
            <a:r>
              <a:rPr lang="en-US" sz="1400" dirty="0">
                <a:solidFill>
                  <a:srgbClr val="005777"/>
                </a:solidFill>
                <a:latin typeface="Calibri"/>
                <a:ea typeface="Calibri"/>
                <a:cs typeface="Calibri"/>
                <a:sym typeface="Calibri"/>
              </a:rPr>
              <a:t>Recognize when someone needs help and connect them for an intervention</a:t>
            </a:r>
          </a:p>
          <a:p>
            <a:pPr marL="0" marR="0" lvl="0" indent="0" algn="ctr" rtl="0">
              <a:spcBef>
                <a:spcPts val="0"/>
              </a:spcBef>
              <a:spcAft>
                <a:spcPts val="0"/>
              </a:spcAft>
              <a:buClr>
                <a:srgbClr val="005777"/>
              </a:buClr>
              <a:buSzPts val="3600"/>
              <a:buFont typeface="Calibri"/>
              <a:buNone/>
            </a:pPr>
            <a:endParaRPr lang="en-US" sz="1400" dirty="0">
              <a:solidFill>
                <a:srgbClr val="005777"/>
              </a:solidFill>
              <a:latin typeface="Calibri"/>
              <a:ea typeface="Calibri"/>
              <a:cs typeface="Calibri"/>
              <a:sym typeface="Calibri"/>
            </a:endParaRPr>
          </a:p>
          <a:p>
            <a:pPr marL="0" marR="0" lvl="0" indent="0" algn="ctr" rtl="0">
              <a:spcBef>
                <a:spcPts val="0"/>
              </a:spcBef>
              <a:spcAft>
                <a:spcPts val="0"/>
              </a:spcAft>
              <a:buClr>
                <a:srgbClr val="005777"/>
              </a:buClr>
              <a:buSzPts val="3600"/>
              <a:buFont typeface="Calibri"/>
              <a:buNone/>
            </a:pPr>
            <a:r>
              <a:rPr lang="en-US" sz="1400" b="1" dirty="0">
                <a:solidFill>
                  <a:srgbClr val="005777"/>
                </a:solidFill>
                <a:latin typeface="Calibri"/>
                <a:ea typeface="Calibri"/>
                <a:cs typeface="Calibri"/>
                <a:sym typeface="Calibri"/>
              </a:rPr>
              <a:t>LivingWorks </a:t>
            </a:r>
            <a:r>
              <a:rPr lang="en-US" sz="1400" b="1" dirty="0" err="1">
                <a:solidFill>
                  <a:srgbClr val="005777"/>
                </a:solidFill>
                <a:latin typeface="Calibri"/>
                <a:ea typeface="Calibri"/>
                <a:cs typeface="Calibri"/>
                <a:sym typeface="Calibri"/>
              </a:rPr>
              <a:t>safeTALK</a:t>
            </a:r>
            <a:endParaRPr lang="en-US" sz="1400" b="1" dirty="0">
              <a:solidFill>
                <a:srgbClr val="005777"/>
              </a:solidFill>
              <a:latin typeface="Calibri"/>
              <a:ea typeface="Calibri"/>
              <a:cs typeface="Calibri"/>
              <a:sym typeface="Calibri"/>
            </a:endParaRPr>
          </a:p>
          <a:p>
            <a:pPr marL="0" marR="0" lvl="0" indent="0" algn="ctr" rtl="0">
              <a:spcBef>
                <a:spcPts val="0"/>
              </a:spcBef>
              <a:spcAft>
                <a:spcPts val="0"/>
              </a:spcAft>
              <a:buClr>
                <a:srgbClr val="005777"/>
              </a:buClr>
              <a:buSzPts val="3600"/>
              <a:buFont typeface="Calibri"/>
              <a:buNone/>
            </a:pPr>
            <a:endParaRPr lang="en-US" b="1" dirty="0">
              <a:solidFill>
                <a:srgbClr val="005777"/>
              </a:solidFill>
              <a:latin typeface="Calibri"/>
              <a:ea typeface="Calibri"/>
              <a:cs typeface="Calibri"/>
              <a:sym typeface="Calibri"/>
            </a:endParaRPr>
          </a:p>
        </p:txBody>
      </p:sp>
      <p:sp>
        <p:nvSpPr>
          <p:cNvPr id="35" name="Google Shape;203;p11">
            <a:extLst>
              <a:ext uri="{FF2B5EF4-FFF2-40B4-BE49-F238E27FC236}">
                <a16:creationId xmlns:a16="http://schemas.microsoft.com/office/drawing/2014/main" id="{D5A4812C-C6FD-454A-BBC4-686CBF481DC7}"/>
              </a:ext>
            </a:extLst>
          </p:cNvPr>
          <p:cNvSpPr txBox="1"/>
          <p:nvPr/>
        </p:nvSpPr>
        <p:spPr>
          <a:xfrm>
            <a:off x="9658364" y="4332057"/>
            <a:ext cx="1974838" cy="1422426"/>
          </a:xfrm>
          <a:prstGeom prst="rect">
            <a:avLst/>
          </a:prstGeom>
          <a:noFill/>
          <a:ln>
            <a:noFill/>
          </a:ln>
        </p:spPr>
        <p:txBody>
          <a:bodyPr spcFirstLastPara="1" wrap="square" lIns="38100" tIns="38100" rIns="38100" bIns="38100" anchor="t" anchorCtr="0">
            <a:noAutofit/>
          </a:bodyPr>
          <a:lstStyle/>
          <a:p>
            <a:pPr marL="0" marR="0" lvl="0" indent="0" algn="ctr" rtl="0">
              <a:lnSpc>
                <a:spcPct val="90000"/>
              </a:lnSpc>
              <a:spcBef>
                <a:spcPts val="0"/>
              </a:spcBef>
              <a:spcAft>
                <a:spcPts val="0"/>
              </a:spcAft>
              <a:buClr>
                <a:srgbClr val="005777"/>
              </a:buClr>
              <a:buSzPts val="3600"/>
              <a:buFont typeface="Calibri"/>
              <a:buNone/>
            </a:pPr>
            <a:r>
              <a:rPr lang="en-US" sz="2000" b="1" i="0" u="none" strike="noStrike" cap="none" dirty="0">
                <a:solidFill>
                  <a:srgbClr val="005777"/>
                </a:solidFill>
                <a:latin typeface="Calibri"/>
                <a:ea typeface="Calibri"/>
                <a:cs typeface="Calibri"/>
                <a:sym typeface="Calibri"/>
              </a:rPr>
              <a:t>All </a:t>
            </a:r>
          </a:p>
          <a:p>
            <a:pPr marL="0" marR="0" lvl="0" indent="0" algn="ctr" rtl="0">
              <a:lnSpc>
                <a:spcPct val="90000"/>
              </a:lnSpc>
              <a:spcBef>
                <a:spcPts val="0"/>
              </a:spcBef>
              <a:spcAft>
                <a:spcPts val="0"/>
              </a:spcAft>
              <a:buClr>
                <a:srgbClr val="005777"/>
              </a:buClr>
              <a:buSzPts val="3600"/>
              <a:buFont typeface="Calibri"/>
              <a:buNone/>
            </a:pPr>
            <a:r>
              <a:rPr lang="en-US" sz="2000" b="1" i="0" u="none" strike="noStrike" cap="none" dirty="0">
                <a:solidFill>
                  <a:srgbClr val="005777"/>
                </a:solidFill>
                <a:latin typeface="Calibri"/>
                <a:ea typeface="Calibri"/>
                <a:cs typeface="Calibri"/>
                <a:sym typeface="Calibri"/>
              </a:rPr>
              <a:t>Interested </a:t>
            </a:r>
            <a:r>
              <a:rPr lang="en-US" sz="2000" b="1" dirty="0">
                <a:solidFill>
                  <a:srgbClr val="005777"/>
                </a:solidFill>
                <a:latin typeface="Calibri"/>
                <a:ea typeface="Calibri"/>
                <a:cs typeface="Calibri"/>
                <a:sym typeface="Calibri"/>
              </a:rPr>
              <a:t>Members</a:t>
            </a:r>
            <a:endParaRPr lang="en-US" sz="2000" b="1" i="0" u="none" strike="noStrike" cap="none" dirty="0">
              <a:solidFill>
                <a:srgbClr val="005777"/>
              </a:solidFill>
              <a:latin typeface="Calibri"/>
              <a:ea typeface="Calibri"/>
              <a:cs typeface="Calibri"/>
              <a:sym typeface="Calibri"/>
            </a:endParaRPr>
          </a:p>
          <a:p>
            <a:pPr marL="0" marR="0" lvl="0" indent="0" algn="ctr" rtl="0">
              <a:lnSpc>
                <a:spcPct val="90000"/>
              </a:lnSpc>
              <a:spcBef>
                <a:spcPts val="0"/>
              </a:spcBef>
              <a:spcAft>
                <a:spcPts val="0"/>
              </a:spcAft>
              <a:buClr>
                <a:srgbClr val="005777"/>
              </a:buClr>
              <a:buSzPts val="3600"/>
              <a:buFont typeface="Calibri"/>
              <a:buNone/>
            </a:pPr>
            <a:endParaRPr lang="en-US" sz="1000" b="1" dirty="0">
              <a:solidFill>
                <a:srgbClr val="005777"/>
              </a:solidFill>
              <a:latin typeface="Calibri"/>
              <a:ea typeface="Calibri"/>
              <a:cs typeface="Calibri"/>
              <a:sym typeface="Calibri"/>
            </a:endParaRPr>
          </a:p>
          <a:p>
            <a:pPr marL="0" marR="0" lvl="0" indent="0" algn="ctr" rtl="0">
              <a:spcBef>
                <a:spcPts val="0"/>
              </a:spcBef>
              <a:spcAft>
                <a:spcPts val="0"/>
              </a:spcAft>
              <a:buClr>
                <a:srgbClr val="005777"/>
              </a:buClr>
              <a:buSzPts val="3600"/>
              <a:buFont typeface="Calibri"/>
              <a:buNone/>
            </a:pPr>
            <a:endParaRPr lang="en-US" b="1" dirty="0">
              <a:solidFill>
                <a:srgbClr val="005777"/>
              </a:solidFill>
              <a:latin typeface="Calibri"/>
              <a:ea typeface="Calibri"/>
              <a:cs typeface="Calibri"/>
              <a:sym typeface="Calibri"/>
            </a:endParaRPr>
          </a:p>
          <a:p>
            <a:pPr marL="0" marR="0" lvl="0" indent="0" algn="ctr" rtl="0">
              <a:lnSpc>
                <a:spcPct val="90000"/>
              </a:lnSpc>
              <a:spcBef>
                <a:spcPts val="0"/>
              </a:spcBef>
              <a:spcAft>
                <a:spcPts val="0"/>
              </a:spcAft>
              <a:buClr>
                <a:srgbClr val="005777"/>
              </a:buClr>
              <a:buSzPts val="3600"/>
              <a:buFont typeface="Calibri"/>
              <a:buNone/>
            </a:pPr>
            <a:endParaRPr sz="2000" b="1" i="0" u="none" strike="noStrike" cap="none" dirty="0">
              <a:solidFill>
                <a:srgbClr val="005777"/>
              </a:solidFill>
              <a:latin typeface="Calibri"/>
              <a:ea typeface="Calibri"/>
              <a:cs typeface="Calibri"/>
              <a:sym typeface="Calibri"/>
            </a:endParaRPr>
          </a:p>
        </p:txBody>
      </p:sp>
      <p:sp>
        <p:nvSpPr>
          <p:cNvPr id="37" name="Google Shape;203;p11">
            <a:extLst>
              <a:ext uri="{FF2B5EF4-FFF2-40B4-BE49-F238E27FC236}">
                <a16:creationId xmlns:a16="http://schemas.microsoft.com/office/drawing/2014/main" id="{B43BF3ED-9117-4E13-A16E-6AB8CC576B4A}"/>
              </a:ext>
            </a:extLst>
          </p:cNvPr>
          <p:cNvSpPr txBox="1"/>
          <p:nvPr/>
        </p:nvSpPr>
        <p:spPr>
          <a:xfrm>
            <a:off x="9522705" y="5263135"/>
            <a:ext cx="2246156" cy="1347959"/>
          </a:xfrm>
          <a:prstGeom prst="rect">
            <a:avLst/>
          </a:prstGeom>
          <a:noFill/>
          <a:ln>
            <a:noFill/>
          </a:ln>
        </p:spPr>
        <p:txBody>
          <a:bodyPr spcFirstLastPara="1" wrap="square" lIns="38100" tIns="38100" rIns="38100" bIns="38100" anchor="t" anchorCtr="0">
            <a:noAutofit/>
          </a:bodyPr>
          <a:lstStyle/>
          <a:p>
            <a:pPr marL="0" marR="0" lvl="0" indent="0" algn="ctr" rtl="0">
              <a:spcBef>
                <a:spcPts val="0"/>
              </a:spcBef>
              <a:spcAft>
                <a:spcPts val="0"/>
              </a:spcAft>
              <a:buClr>
                <a:srgbClr val="005777"/>
              </a:buClr>
              <a:buSzPts val="3600"/>
              <a:buFont typeface="Calibri"/>
              <a:buNone/>
            </a:pPr>
            <a:r>
              <a:rPr lang="en-US" sz="1400" dirty="0">
                <a:solidFill>
                  <a:srgbClr val="005777"/>
                </a:solidFill>
                <a:latin typeface="Calibri"/>
                <a:ea typeface="Calibri"/>
                <a:cs typeface="Calibri"/>
                <a:sym typeface="Calibri"/>
              </a:rPr>
              <a:t>Identify those in need in the congregation and community so they can get help</a:t>
            </a:r>
          </a:p>
          <a:p>
            <a:pPr marL="0" marR="0" lvl="0" indent="0" algn="ctr" rtl="0">
              <a:spcBef>
                <a:spcPts val="0"/>
              </a:spcBef>
              <a:spcAft>
                <a:spcPts val="0"/>
              </a:spcAft>
              <a:buClr>
                <a:srgbClr val="005777"/>
              </a:buClr>
              <a:buSzPts val="3600"/>
              <a:buFont typeface="Calibri"/>
              <a:buNone/>
            </a:pPr>
            <a:endParaRPr lang="en-US" sz="1400" dirty="0">
              <a:solidFill>
                <a:srgbClr val="005777"/>
              </a:solidFill>
              <a:latin typeface="Calibri"/>
              <a:ea typeface="Calibri"/>
              <a:cs typeface="Calibri"/>
              <a:sym typeface="Calibri"/>
            </a:endParaRPr>
          </a:p>
          <a:p>
            <a:pPr marL="0" marR="0" lvl="0" indent="0" algn="ctr" rtl="0">
              <a:spcBef>
                <a:spcPts val="0"/>
              </a:spcBef>
              <a:spcAft>
                <a:spcPts val="0"/>
              </a:spcAft>
              <a:buClr>
                <a:srgbClr val="005777"/>
              </a:buClr>
              <a:buSzPts val="3600"/>
              <a:buFont typeface="Calibri"/>
              <a:buNone/>
            </a:pPr>
            <a:r>
              <a:rPr lang="en-US" sz="1400" b="1" dirty="0">
                <a:solidFill>
                  <a:srgbClr val="005777"/>
                </a:solidFill>
                <a:latin typeface="Calibri"/>
                <a:ea typeface="Calibri"/>
                <a:cs typeface="Calibri"/>
                <a:sym typeface="Calibri"/>
              </a:rPr>
              <a:t>LivingWorks Start</a:t>
            </a:r>
          </a:p>
          <a:p>
            <a:pPr marL="0" marR="0" lvl="0" indent="0" algn="ctr" rtl="0">
              <a:spcBef>
                <a:spcPts val="0"/>
              </a:spcBef>
              <a:spcAft>
                <a:spcPts val="0"/>
              </a:spcAft>
              <a:buClr>
                <a:srgbClr val="005777"/>
              </a:buClr>
              <a:buSzPts val="3600"/>
              <a:buFont typeface="Calibri"/>
              <a:buNone/>
            </a:pPr>
            <a:endParaRPr lang="en-US" b="1" dirty="0">
              <a:solidFill>
                <a:srgbClr val="005777"/>
              </a:solidFill>
              <a:latin typeface="Calibri"/>
              <a:ea typeface="Calibri"/>
              <a:cs typeface="Calibri"/>
              <a:sym typeface="Calibri"/>
            </a:endParaRPr>
          </a:p>
        </p:txBody>
      </p:sp>
      <p:grpSp>
        <p:nvGrpSpPr>
          <p:cNvPr id="50" name="Google Shape;126;p4">
            <a:extLst>
              <a:ext uri="{FF2B5EF4-FFF2-40B4-BE49-F238E27FC236}">
                <a16:creationId xmlns:a16="http://schemas.microsoft.com/office/drawing/2014/main" id="{92197D75-869C-49AE-B9CF-25E61F7E82FE}"/>
              </a:ext>
            </a:extLst>
          </p:cNvPr>
          <p:cNvGrpSpPr/>
          <p:nvPr/>
        </p:nvGrpSpPr>
        <p:grpSpPr>
          <a:xfrm>
            <a:off x="5592145" y="5287862"/>
            <a:ext cx="972255" cy="972255"/>
            <a:chOff x="-2108097" y="1800004"/>
            <a:chExt cx="1600203" cy="1600203"/>
          </a:xfrm>
        </p:grpSpPr>
        <p:sp>
          <p:nvSpPr>
            <p:cNvPr id="51" name="Google Shape;127;p4">
              <a:extLst>
                <a:ext uri="{FF2B5EF4-FFF2-40B4-BE49-F238E27FC236}">
                  <a16:creationId xmlns:a16="http://schemas.microsoft.com/office/drawing/2014/main" id="{5DDD00A0-6235-474A-A310-9C13CA871F79}"/>
                </a:ext>
              </a:extLst>
            </p:cNvPr>
            <p:cNvSpPr/>
            <p:nvPr/>
          </p:nvSpPr>
          <p:spPr>
            <a:xfrm>
              <a:off x="-2028357" y="1872104"/>
              <a:ext cx="1440722" cy="145600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52" name="Google Shape;128;p4">
              <a:extLst>
                <a:ext uri="{FF2B5EF4-FFF2-40B4-BE49-F238E27FC236}">
                  <a16:creationId xmlns:a16="http://schemas.microsoft.com/office/drawing/2014/main" id="{D55F4963-F751-4A77-8B3B-A42C21B44D7F}"/>
                </a:ext>
              </a:extLst>
            </p:cNvPr>
            <p:cNvPicPr preferRelativeResize="0"/>
            <p:nvPr/>
          </p:nvPicPr>
          <p:blipFill rotWithShape="1">
            <a:blip r:embed="rId5">
              <a:alphaModFix/>
            </a:blip>
            <a:srcRect/>
            <a:stretch/>
          </p:blipFill>
          <p:spPr>
            <a:xfrm>
              <a:off x="-2108097" y="1800004"/>
              <a:ext cx="1600203" cy="1600203"/>
            </a:xfrm>
            <a:prstGeom prst="rect">
              <a:avLst/>
            </a:prstGeom>
            <a:noFill/>
            <a:ln>
              <a:noFill/>
            </a:ln>
          </p:spPr>
        </p:pic>
      </p:grpSp>
    </p:spTree>
    <p:custDataLst>
      <p:tags r:id="rId1"/>
    </p:custDataLst>
    <p:extLst>
      <p:ext uri="{BB962C8B-B14F-4D97-AF65-F5344CB8AC3E}">
        <p14:creationId xmlns:p14="http://schemas.microsoft.com/office/powerpoint/2010/main" val="6992169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6"/>
          <p:cNvPicPr preferRelativeResize="0"/>
          <p:nvPr/>
        </p:nvPicPr>
        <p:blipFill rotWithShape="1">
          <a:blip r:embed="rId3">
            <a:alphaModFix/>
          </a:blip>
          <a:srcRect/>
          <a:stretch/>
        </p:blipFill>
        <p:spPr>
          <a:xfrm>
            <a:off x="-9272" y="0"/>
            <a:ext cx="12201272" cy="6858000"/>
          </a:xfrm>
          <a:prstGeom prst="rect">
            <a:avLst/>
          </a:prstGeom>
          <a:noFill/>
          <a:ln>
            <a:noFill/>
          </a:ln>
        </p:spPr>
      </p:pic>
      <p:sp>
        <p:nvSpPr>
          <p:cNvPr id="147" name="Google Shape;147;p6"/>
          <p:cNvSpPr/>
          <p:nvPr/>
        </p:nvSpPr>
        <p:spPr>
          <a:xfrm flipH="1">
            <a:off x="401764" y="431800"/>
            <a:ext cx="11379200" cy="5994400"/>
          </a:xfrm>
          <a:prstGeom prst="rect">
            <a:avLst/>
          </a:prstGeom>
          <a:solidFill>
            <a:schemeClr val="lt1"/>
          </a:solidFill>
          <a:ln>
            <a:noFill/>
          </a:ln>
        </p:spPr>
        <p:txBody>
          <a:bodyPr spcFirstLastPara="1" wrap="square" lIns="32000" tIns="32000" rIns="32000" bIns="320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Source Sans Pro Light"/>
              <a:ea typeface="Source Sans Pro Light"/>
              <a:cs typeface="Source Sans Pro Light"/>
              <a:sym typeface="Source Sans Pro Light"/>
            </a:endParaRPr>
          </a:p>
        </p:txBody>
      </p:sp>
      <p:sp>
        <p:nvSpPr>
          <p:cNvPr id="148" name="Google Shape;148;p6"/>
          <p:cNvSpPr txBox="1">
            <a:spLocks noGrp="1"/>
          </p:cNvSpPr>
          <p:nvPr>
            <p:ph type="title"/>
          </p:nvPr>
        </p:nvSpPr>
        <p:spPr>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Clr>
                <a:srgbClr val="005677"/>
              </a:buClr>
              <a:buSzPts val="2800"/>
              <a:buNone/>
            </a:pPr>
            <a:r>
              <a:rPr lang="en-US" sz="4000" b="1" dirty="0">
                <a:solidFill>
                  <a:srgbClr val="005677"/>
                </a:solidFill>
                <a:latin typeface="Source Sans Pro SemiBold"/>
                <a:ea typeface="Source Sans Pro SemiBold"/>
                <a:cs typeface="Source Sans Pro SemiBold"/>
                <a:sym typeface="Source Sans Pro SemiBold"/>
              </a:rPr>
              <a:t>Trivia Questions - Quiz</a:t>
            </a:r>
            <a:endParaRPr sz="4000" b="1" dirty="0">
              <a:solidFill>
                <a:srgbClr val="005677"/>
              </a:solidFill>
              <a:latin typeface="Source Sans Pro SemiBold"/>
              <a:ea typeface="Source Sans Pro SemiBold"/>
              <a:cs typeface="Source Sans Pro SemiBold"/>
              <a:sym typeface="Source Sans Pro SemiBold"/>
            </a:endParaRPr>
          </a:p>
        </p:txBody>
      </p:sp>
      <p:sp>
        <p:nvSpPr>
          <p:cNvPr id="149" name="Google Shape;149;p6"/>
          <p:cNvSpPr txBox="1">
            <a:spLocks noGrp="1"/>
          </p:cNvSpPr>
          <p:nvPr>
            <p:ph idx="1"/>
          </p:nvPr>
        </p:nvSpPr>
        <p:spPr>
          <a:xfrm>
            <a:off x="838200" y="1515380"/>
            <a:ext cx="10515600" cy="4351338"/>
          </a:xfrm>
          <a:prstGeom prst="rect">
            <a:avLst/>
          </a:prstGeom>
          <a:noFill/>
          <a:ln>
            <a:noFill/>
          </a:ln>
        </p:spPr>
        <p:txBody>
          <a:bodyPr spcFirstLastPara="1" wrap="square" lIns="121900" tIns="121900" rIns="121900" bIns="121900" anchor="t" anchorCtr="0">
            <a:noAutofit/>
          </a:bodyPr>
          <a:lstStyle/>
          <a:p>
            <a:pPr marL="609585" lvl="0" indent="-342888" algn="l" rtl="0">
              <a:lnSpc>
                <a:spcPct val="100000"/>
              </a:lnSpc>
              <a:spcBef>
                <a:spcPts val="0"/>
              </a:spcBef>
              <a:spcAft>
                <a:spcPts val="0"/>
              </a:spcAft>
              <a:buClr>
                <a:schemeClr val="dk1"/>
              </a:buClr>
              <a:buSzPts val="1800"/>
              <a:buNone/>
            </a:pPr>
            <a:endParaRPr dirty="0"/>
          </a:p>
          <a:p>
            <a:pPr marL="514350" lvl="0" indent="-514350">
              <a:buFont typeface="+mj-lt"/>
              <a:buAutoNum type="arabicPeriod"/>
            </a:pPr>
            <a:r>
              <a:rPr lang="en-US" dirty="0"/>
              <a:t>What are the parts of Suicide Prevention? </a:t>
            </a:r>
            <a:r>
              <a:rPr lang="en-US" sz="2600" dirty="0"/>
              <a:t>(1) Prevention only, (2) Prevention and Intervention, or (3) Prevention, Intervention and Postvention</a:t>
            </a:r>
          </a:p>
          <a:p>
            <a:pPr marL="514350" lvl="0" indent="-514350">
              <a:buFont typeface="+mj-lt"/>
              <a:buAutoNum type="arabicPeriod"/>
            </a:pPr>
            <a:r>
              <a:rPr lang="en-US" dirty="0"/>
              <a:t>On average how many people are exposed to each suicide death?</a:t>
            </a:r>
          </a:p>
          <a:p>
            <a:pPr marL="0" lvl="0" indent="0">
              <a:buNone/>
            </a:pPr>
            <a:r>
              <a:rPr lang="en-US" dirty="0"/>
              <a:t>(20, 40, 100, 130+)</a:t>
            </a:r>
          </a:p>
          <a:p>
            <a:pPr marL="514350" lvl="0" indent="-514350">
              <a:buFont typeface="+mj-lt"/>
              <a:buAutoNum type="arabicPeriod" startAt="3"/>
            </a:pPr>
            <a:r>
              <a:rPr lang="en-US" dirty="0"/>
              <a:t>Of that number how many survivors consider themselves  “close” or “very close” (6, 10, 25, 40+) </a:t>
            </a:r>
          </a:p>
          <a:p>
            <a:pPr marL="514350" lvl="0" indent="-514350">
              <a:buFont typeface="+mj-lt"/>
              <a:buAutoNum type="arabicPeriod" startAt="2"/>
            </a:pPr>
            <a:endParaRPr sz="3600" dirty="0"/>
          </a:p>
          <a:p>
            <a:pPr marL="0" lvl="0" indent="0" algn="l" rtl="0">
              <a:lnSpc>
                <a:spcPct val="100000"/>
              </a:lnSpc>
              <a:spcBef>
                <a:spcPts val="0"/>
              </a:spcBef>
              <a:spcAft>
                <a:spcPts val="0"/>
              </a:spcAft>
              <a:buClr>
                <a:schemeClr val="dk1"/>
              </a:buClr>
              <a:buSzPts val="1800"/>
              <a:buNone/>
            </a:pPr>
            <a:endParaRPr sz="2933" dirty="0"/>
          </a:p>
        </p:txBody>
      </p:sp>
      <p:grpSp>
        <p:nvGrpSpPr>
          <p:cNvPr id="150" name="Google Shape;150;p6"/>
          <p:cNvGrpSpPr/>
          <p:nvPr/>
        </p:nvGrpSpPr>
        <p:grpSpPr>
          <a:xfrm>
            <a:off x="10570755" y="5277507"/>
            <a:ext cx="972255" cy="972255"/>
            <a:chOff x="-2108097" y="1800004"/>
            <a:chExt cx="1600203" cy="1600203"/>
          </a:xfrm>
        </p:grpSpPr>
        <p:sp>
          <p:nvSpPr>
            <p:cNvPr id="151" name="Google Shape;151;p6"/>
            <p:cNvSpPr/>
            <p:nvPr/>
          </p:nvSpPr>
          <p:spPr>
            <a:xfrm>
              <a:off x="-2028357" y="1872104"/>
              <a:ext cx="1440722" cy="145600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52" name="Google Shape;152;p6"/>
            <p:cNvPicPr preferRelativeResize="0"/>
            <p:nvPr/>
          </p:nvPicPr>
          <p:blipFill rotWithShape="1">
            <a:blip r:embed="rId4">
              <a:alphaModFix/>
            </a:blip>
            <a:srcRect/>
            <a:stretch/>
          </p:blipFill>
          <p:spPr>
            <a:xfrm>
              <a:off x="-2108097" y="1800004"/>
              <a:ext cx="1600203" cy="1600203"/>
            </a:xfrm>
            <a:prstGeom prst="rect">
              <a:avLst/>
            </a:prstGeom>
            <a:noFill/>
            <a:ln>
              <a:noFill/>
            </a:ln>
          </p:spPr>
        </p:pic>
      </p:grpSp>
    </p:spTree>
    <p:extLst>
      <p:ext uri="{BB962C8B-B14F-4D97-AF65-F5344CB8AC3E}">
        <p14:creationId xmlns:p14="http://schemas.microsoft.com/office/powerpoint/2010/main" val="31747310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6"/>
          <p:cNvPicPr preferRelativeResize="0"/>
          <p:nvPr/>
        </p:nvPicPr>
        <p:blipFill rotWithShape="1">
          <a:blip r:embed="rId3">
            <a:alphaModFix/>
          </a:blip>
          <a:srcRect/>
          <a:stretch/>
        </p:blipFill>
        <p:spPr>
          <a:xfrm>
            <a:off x="-9272" y="0"/>
            <a:ext cx="12201272" cy="6858000"/>
          </a:xfrm>
          <a:prstGeom prst="rect">
            <a:avLst/>
          </a:prstGeom>
          <a:noFill/>
          <a:ln>
            <a:noFill/>
          </a:ln>
        </p:spPr>
      </p:pic>
      <p:sp>
        <p:nvSpPr>
          <p:cNvPr id="147" name="Google Shape;147;p6"/>
          <p:cNvSpPr/>
          <p:nvPr/>
        </p:nvSpPr>
        <p:spPr>
          <a:xfrm flipH="1">
            <a:off x="401764" y="431800"/>
            <a:ext cx="11379200" cy="5994400"/>
          </a:xfrm>
          <a:prstGeom prst="rect">
            <a:avLst/>
          </a:prstGeom>
          <a:solidFill>
            <a:schemeClr val="lt1"/>
          </a:solidFill>
          <a:ln>
            <a:noFill/>
          </a:ln>
        </p:spPr>
        <p:txBody>
          <a:bodyPr spcFirstLastPara="1" wrap="square" lIns="32000" tIns="32000" rIns="32000" bIns="320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Source Sans Pro Light"/>
              <a:ea typeface="Source Sans Pro Light"/>
              <a:cs typeface="Source Sans Pro Light"/>
              <a:sym typeface="Source Sans Pro Light"/>
            </a:endParaRPr>
          </a:p>
        </p:txBody>
      </p:sp>
      <p:sp>
        <p:nvSpPr>
          <p:cNvPr id="148" name="Google Shape;148;p6"/>
          <p:cNvSpPr txBox="1">
            <a:spLocks noGrp="1"/>
          </p:cNvSpPr>
          <p:nvPr>
            <p:ph type="title"/>
          </p:nvPr>
        </p:nvSpPr>
        <p:spPr>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Clr>
                <a:srgbClr val="005677"/>
              </a:buClr>
              <a:buSzPts val="2800"/>
              <a:buNone/>
            </a:pPr>
            <a:r>
              <a:rPr lang="en-US" sz="4000" b="1" dirty="0">
                <a:solidFill>
                  <a:srgbClr val="005677"/>
                </a:solidFill>
                <a:latin typeface="Source Sans Pro SemiBold"/>
                <a:ea typeface="Source Sans Pro SemiBold"/>
                <a:cs typeface="Source Sans Pro SemiBold"/>
                <a:sym typeface="Source Sans Pro SemiBold"/>
              </a:rPr>
              <a:t>Ready to Get Started? … What’s Next?</a:t>
            </a:r>
            <a:endParaRPr sz="4000" b="1" dirty="0">
              <a:solidFill>
                <a:srgbClr val="005677"/>
              </a:solidFill>
              <a:latin typeface="Source Sans Pro SemiBold"/>
              <a:ea typeface="Source Sans Pro SemiBold"/>
              <a:cs typeface="Source Sans Pro SemiBold"/>
              <a:sym typeface="Source Sans Pro SemiBold"/>
            </a:endParaRPr>
          </a:p>
        </p:txBody>
      </p:sp>
      <p:sp>
        <p:nvSpPr>
          <p:cNvPr id="149" name="Google Shape;149;p6"/>
          <p:cNvSpPr txBox="1">
            <a:spLocks noGrp="1"/>
          </p:cNvSpPr>
          <p:nvPr>
            <p:ph idx="1"/>
          </p:nvPr>
        </p:nvSpPr>
        <p:spPr>
          <a:xfrm>
            <a:off x="838200" y="1317626"/>
            <a:ext cx="10515600" cy="4351338"/>
          </a:xfrm>
          <a:prstGeom prst="rect">
            <a:avLst/>
          </a:prstGeom>
          <a:noFill/>
          <a:ln>
            <a:noFill/>
          </a:ln>
        </p:spPr>
        <p:txBody>
          <a:bodyPr spcFirstLastPara="1" wrap="square" lIns="121900" tIns="121900" rIns="121900" bIns="121900" anchor="t" anchorCtr="0">
            <a:noAutofit/>
          </a:bodyPr>
          <a:lstStyle/>
          <a:p>
            <a:pPr marL="457200" lvl="0" indent="-342900" algn="l" rtl="0">
              <a:lnSpc>
                <a:spcPct val="100000"/>
              </a:lnSpc>
              <a:spcBef>
                <a:spcPts val="0"/>
              </a:spcBef>
              <a:spcAft>
                <a:spcPts val="0"/>
              </a:spcAft>
              <a:buClr>
                <a:schemeClr val="dk1"/>
              </a:buClr>
              <a:buSzPts val="1800"/>
              <a:buChar char="●"/>
            </a:pPr>
            <a:r>
              <a:rPr lang="en-US" sz="3000" dirty="0"/>
              <a:t>Here are next 4 steps:</a:t>
            </a:r>
          </a:p>
          <a:p>
            <a:pPr marL="1028700" lvl="1" indent="-457200">
              <a:lnSpc>
                <a:spcPct val="100000"/>
              </a:lnSpc>
              <a:spcBef>
                <a:spcPts val="0"/>
              </a:spcBef>
              <a:buClr>
                <a:schemeClr val="dk1"/>
              </a:buClr>
              <a:buSzPct val="90000"/>
              <a:buFont typeface="+mj-lt"/>
              <a:buAutoNum type="arabicPeriod"/>
            </a:pPr>
            <a:r>
              <a:rPr lang="en-US" sz="3000" dirty="0"/>
              <a:t>You will receive </a:t>
            </a:r>
            <a:r>
              <a:rPr lang="en-US" sz="3000" b="1" dirty="0"/>
              <a:t>email #1 </a:t>
            </a:r>
            <a:r>
              <a:rPr lang="en-US" sz="3000" dirty="0"/>
              <a:t>with </a:t>
            </a:r>
            <a:r>
              <a:rPr lang="en-US" sz="3000" b="1" dirty="0"/>
              <a:t>registration</a:t>
            </a:r>
            <a:r>
              <a:rPr lang="en-US" sz="3000" dirty="0"/>
              <a:t> information from Carole  </a:t>
            </a:r>
            <a:r>
              <a:rPr lang="en-US" sz="3000" dirty="0">
                <a:hlinkClick r:id="rId4"/>
              </a:rPr>
              <a:t>Carole@thelutheranfoundation.org</a:t>
            </a:r>
            <a:r>
              <a:rPr lang="en-US" sz="3000" dirty="0"/>
              <a:t>  </a:t>
            </a:r>
          </a:p>
          <a:p>
            <a:pPr marL="1028700" lvl="1" indent="-457200">
              <a:lnSpc>
                <a:spcPct val="100000"/>
              </a:lnSpc>
              <a:spcBef>
                <a:spcPts val="0"/>
              </a:spcBef>
              <a:buClr>
                <a:schemeClr val="dk1"/>
              </a:buClr>
              <a:buSzPct val="90000"/>
              <a:buFont typeface="+mj-lt"/>
              <a:buAutoNum type="arabicPeriod"/>
            </a:pPr>
            <a:r>
              <a:rPr lang="en-US" sz="3000" dirty="0"/>
              <a:t>Receive an email #2 from </a:t>
            </a:r>
            <a:r>
              <a:rPr lang="en-US" sz="3000" dirty="0">
                <a:hlinkClick r:id="rId5"/>
              </a:rPr>
              <a:t>notifications@learnupon.com</a:t>
            </a:r>
            <a:r>
              <a:rPr lang="en-US" sz="3000" dirty="0"/>
              <a:t>  with an </a:t>
            </a:r>
            <a:r>
              <a:rPr lang="en-US" sz="3000" b="1" dirty="0"/>
              <a:t>enrollment link </a:t>
            </a:r>
            <a:r>
              <a:rPr lang="en-US" sz="3000" dirty="0"/>
              <a:t>(we will email when to look for it)</a:t>
            </a:r>
          </a:p>
          <a:p>
            <a:pPr marL="1028700" lvl="1" indent="-457200">
              <a:lnSpc>
                <a:spcPct val="100000"/>
              </a:lnSpc>
              <a:spcBef>
                <a:spcPts val="0"/>
              </a:spcBef>
              <a:buClr>
                <a:schemeClr val="dk1"/>
              </a:buClr>
              <a:buSzPct val="90000"/>
              <a:buFont typeface="+mj-lt"/>
              <a:buAutoNum type="arabicPeriod"/>
            </a:pPr>
            <a:r>
              <a:rPr lang="en-US" sz="3000" dirty="0"/>
              <a:t>Set up your account with LivingWorks to start  the program</a:t>
            </a:r>
          </a:p>
          <a:p>
            <a:pPr marL="2400300" lvl="4" indent="-457200">
              <a:lnSpc>
                <a:spcPct val="100000"/>
              </a:lnSpc>
              <a:spcBef>
                <a:spcPts val="0"/>
              </a:spcBef>
              <a:buClr>
                <a:schemeClr val="dk1"/>
              </a:buClr>
              <a:buSzPts val="1800"/>
              <a:buFont typeface="+mj-lt"/>
              <a:buAutoNum type="arabicPeriod"/>
            </a:pPr>
            <a:endParaRPr lang="en-US" dirty="0"/>
          </a:p>
          <a:p>
            <a:pPr marL="0" lvl="0" indent="0" algn="l" rtl="0">
              <a:lnSpc>
                <a:spcPct val="100000"/>
              </a:lnSpc>
              <a:spcBef>
                <a:spcPts val="0"/>
              </a:spcBef>
              <a:spcAft>
                <a:spcPts val="0"/>
              </a:spcAft>
              <a:buSzPts val="1800"/>
              <a:buNone/>
            </a:pPr>
            <a:endParaRPr sz="1800" dirty="0"/>
          </a:p>
          <a:p>
            <a:pPr marL="609585" lvl="0" indent="-342888" algn="l" rtl="0">
              <a:lnSpc>
                <a:spcPct val="100000"/>
              </a:lnSpc>
              <a:spcBef>
                <a:spcPts val="0"/>
              </a:spcBef>
              <a:spcAft>
                <a:spcPts val="0"/>
              </a:spcAft>
              <a:buClr>
                <a:schemeClr val="dk1"/>
              </a:buClr>
              <a:buSzPts val="1800"/>
              <a:buNone/>
            </a:pPr>
            <a:endParaRPr dirty="0"/>
          </a:p>
          <a:p>
            <a:pPr marL="609585" lvl="0" indent="-342888" algn="l" rtl="0">
              <a:lnSpc>
                <a:spcPct val="100000"/>
              </a:lnSpc>
              <a:spcBef>
                <a:spcPts val="0"/>
              </a:spcBef>
              <a:spcAft>
                <a:spcPts val="0"/>
              </a:spcAft>
              <a:buClr>
                <a:schemeClr val="dk1"/>
              </a:buClr>
              <a:buSzPts val="1800"/>
              <a:buNone/>
            </a:pPr>
            <a:endParaRPr sz="3600" dirty="0"/>
          </a:p>
          <a:p>
            <a:pPr marL="0" lvl="0" indent="0" algn="l" rtl="0">
              <a:lnSpc>
                <a:spcPct val="100000"/>
              </a:lnSpc>
              <a:spcBef>
                <a:spcPts val="0"/>
              </a:spcBef>
              <a:spcAft>
                <a:spcPts val="0"/>
              </a:spcAft>
              <a:buClr>
                <a:schemeClr val="dk1"/>
              </a:buClr>
              <a:buSzPts val="1800"/>
              <a:buNone/>
            </a:pPr>
            <a:endParaRPr sz="2933" dirty="0"/>
          </a:p>
        </p:txBody>
      </p:sp>
      <p:grpSp>
        <p:nvGrpSpPr>
          <p:cNvPr id="150" name="Google Shape;150;p6"/>
          <p:cNvGrpSpPr/>
          <p:nvPr/>
        </p:nvGrpSpPr>
        <p:grpSpPr>
          <a:xfrm>
            <a:off x="10570755" y="5277507"/>
            <a:ext cx="972255" cy="972255"/>
            <a:chOff x="-2108097" y="1800004"/>
            <a:chExt cx="1600203" cy="1600203"/>
          </a:xfrm>
        </p:grpSpPr>
        <p:sp>
          <p:nvSpPr>
            <p:cNvPr id="151" name="Google Shape;151;p6"/>
            <p:cNvSpPr/>
            <p:nvPr/>
          </p:nvSpPr>
          <p:spPr>
            <a:xfrm>
              <a:off x="-2028357" y="1872104"/>
              <a:ext cx="1440722" cy="145600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52" name="Google Shape;152;p6"/>
            <p:cNvPicPr preferRelativeResize="0"/>
            <p:nvPr/>
          </p:nvPicPr>
          <p:blipFill rotWithShape="1">
            <a:blip r:embed="rId6">
              <a:alphaModFix/>
            </a:blip>
            <a:srcRect/>
            <a:stretch/>
          </p:blipFill>
          <p:spPr>
            <a:xfrm>
              <a:off x="-2108097" y="1800004"/>
              <a:ext cx="1600203" cy="1600203"/>
            </a:xfrm>
            <a:prstGeom prst="rect">
              <a:avLst/>
            </a:prstGeom>
            <a:noFill/>
            <a:ln>
              <a:noFill/>
            </a:ln>
          </p:spPr>
        </p:pic>
      </p:grpSp>
    </p:spTree>
    <p:extLst>
      <p:ext uri="{BB962C8B-B14F-4D97-AF65-F5344CB8AC3E}">
        <p14:creationId xmlns:p14="http://schemas.microsoft.com/office/powerpoint/2010/main" val="14037709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6"/>
          <p:cNvPicPr preferRelativeResize="0"/>
          <p:nvPr/>
        </p:nvPicPr>
        <p:blipFill rotWithShape="1">
          <a:blip r:embed="rId3">
            <a:alphaModFix/>
          </a:blip>
          <a:srcRect/>
          <a:stretch/>
        </p:blipFill>
        <p:spPr>
          <a:xfrm>
            <a:off x="-9272" y="0"/>
            <a:ext cx="12201272" cy="6858000"/>
          </a:xfrm>
          <a:prstGeom prst="rect">
            <a:avLst/>
          </a:prstGeom>
          <a:noFill/>
          <a:ln>
            <a:noFill/>
          </a:ln>
        </p:spPr>
      </p:pic>
      <p:sp>
        <p:nvSpPr>
          <p:cNvPr id="147" name="Google Shape;147;p6"/>
          <p:cNvSpPr/>
          <p:nvPr/>
        </p:nvSpPr>
        <p:spPr>
          <a:xfrm flipH="1">
            <a:off x="401764" y="431800"/>
            <a:ext cx="11379200" cy="5994400"/>
          </a:xfrm>
          <a:prstGeom prst="rect">
            <a:avLst/>
          </a:prstGeom>
          <a:solidFill>
            <a:schemeClr val="lt1"/>
          </a:solidFill>
          <a:ln>
            <a:noFill/>
          </a:ln>
        </p:spPr>
        <p:txBody>
          <a:bodyPr spcFirstLastPara="1" wrap="square" lIns="32000" tIns="32000" rIns="32000" bIns="32000" anchor="ctr" anchorCtr="0">
            <a:noAutofit/>
          </a:bodyPr>
          <a:lstStyle/>
          <a:p>
            <a:endParaRPr lang="en-US" sz="2400" dirty="0"/>
          </a:p>
        </p:txBody>
      </p:sp>
      <p:sp>
        <p:nvSpPr>
          <p:cNvPr id="148" name="Google Shape;148;p6"/>
          <p:cNvSpPr txBox="1">
            <a:spLocks noGrp="1"/>
          </p:cNvSpPr>
          <p:nvPr>
            <p:ph type="title"/>
          </p:nvPr>
        </p:nvSpPr>
        <p:spPr>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Clr>
                <a:srgbClr val="005677"/>
              </a:buClr>
              <a:buSzPts val="2800"/>
              <a:buNone/>
            </a:pPr>
            <a:r>
              <a:rPr lang="en-US" sz="4000" b="1" dirty="0">
                <a:solidFill>
                  <a:srgbClr val="005677"/>
                </a:solidFill>
                <a:latin typeface="Source Sans Pro SemiBold"/>
                <a:ea typeface="Source Sans Pro SemiBold"/>
                <a:cs typeface="Source Sans Pro SemiBold"/>
                <a:sym typeface="Source Sans Pro SemiBold"/>
              </a:rPr>
              <a:t>Key Dates &amp; Contact</a:t>
            </a:r>
            <a:endParaRPr sz="4000" b="1" dirty="0">
              <a:solidFill>
                <a:srgbClr val="005677"/>
              </a:solidFill>
              <a:latin typeface="Source Sans Pro SemiBold"/>
              <a:ea typeface="Source Sans Pro SemiBold"/>
              <a:cs typeface="Source Sans Pro SemiBold"/>
              <a:sym typeface="Source Sans Pro SemiBold"/>
            </a:endParaRPr>
          </a:p>
        </p:txBody>
      </p:sp>
      <p:sp>
        <p:nvSpPr>
          <p:cNvPr id="149" name="Google Shape;149;p6"/>
          <p:cNvSpPr txBox="1">
            <a:spLocks noGrp="1"/>
          </p:cNvSpPr>
          <p:nvPr>
            <p:ph idx="1"/>
          </p:nvPr>
        </p:nvSpPr>
        <p:spPr>
          <a:xfrm>
            <a:off x="838200" y="1074509"/>
            <a:ext cx="10515600" cy="4351338"/>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1800"/>
              <a:buNone/>
            </a:pPr>
            <a:endParaRPr sz="1800" dirty="0"/>
          </a:p>
          <a:p>
            <a:r>
              <a:rPr lang="en-US" dirty="0"/>
              <a:t>October 11</a:t>
            </a:r>
            <a:r>
              <a:rPr lang="en-US" baseline="30000" dirty="0"/>
              <a:t>th </a:t>
            </a:r>
            <a:r>
              <a:rPr lang="en-US" dirty="0"/>
              <a:t> </a:t>
            </a:r>
            <a:r>
              <a:rPr lang="en-US" b="1" dirty="0"/>
              <a:t>Registration Cut Off </a:t>
            </a:r>
            <a:r>
              <a:rPr lang="en-US" dirty="0"/>
              <a:t>(5:00 ET)</a:t>
            </a:r>
          </a:p>
          <a:p>
            <a:r>
              <a:rPr lang="en-US" dirty="0"/>
              <a:t>November  11</a:t>
            </a:r>
            <a:r>
              <a:rPr lang="en-US" baseline="30000" dirty="0"/>
              <a:t>th</a:t>
            </a:r>
            <a:r>
              <a:rPr lang="en-US" dirty="0"/>
              <a:t> </a:t>
            </a:r>
            <a:r>
              <a:rPr lang="en-US" b="1" dirty="0">
                <a:solidFill>
                  <a:srgbClr val="0070C0"/>
                </a:solidFill>
              </a:rPr>
              <a:t>Complete</a:t>
            </a:r>
            <a:r>
              <a:rPr lang="en-US" dirty="0"/>
              <a:t> Course and Post Course Survey</a:t>
            </a:r>
          </a:p>
          <a:p>
            <a:r>
              <a:rPr lang="en-US" dirty="0"/>
              <a:t>November 18</a:t>
            </a:r>
            <a:r>
              <a:rPr lang="en-US" baseline="30000" dirty="0"/>
              <a:t>th</a:t>
            </a:r>
            <a:r>
              <a:rPr lang="en-US" dirty="0"/>
              <a:t> </a:t>
            </a:r>
            <a:r>
              <a:rPr lang="en-US" b="1" dirty="0">
                <a:solidFill>
                  <a:srgbClr val="FF0000"/>
                </a:solidFill>
              </a:rPr>
              <a:t>Second Webinar </a:t>
            </a:r>
            <a:r>
              <a:rPr lang="en-US" dirty="0"/>
              <a:t>(12:00-1:30 ET)</a:t>
            </a:r>
          </a:p>
          <a:p>
            <a:r>
              <a:rPr lang="en-US" dirty="0"/>
              <a:t>Questions or Issues:  Carole  </a:t>
            </a:r>
          </a:p>
          <a:p>
            <a:pPr marL="457200" lvl="1" indent="0">
              <a:buNone/>
            </a:pPr>
            <a:r>
              <a:rPr lang="en-US" sz="3000" dirty="0"/>
              <a:t>Email </a:t>
            </a:r>
            <a:r>
              <a:rPr lang="en-US" sz="3000" dirty="0">
                <a:hlinkClick r:id="rId4"/>
              </a:rPr>
              <a:t>Carole@thelutheranfoundation.org</a:t>
            </a:r>
            <a:r>
              <a:rPr lang="en-US" sz="3000" dirty="0"/>
              <a:t> </a:t>
            </a:r>
          </a:p>
          <a:p>
            <a:pPr marL="457200" lvl="1" indent="0">
              <a:buNone/>
            </a:pPr>
            <a:r>
              <a:rPr lang="en-US" sz="3000" dirty="0"/>
              <a:t>Phone: 260-458-2115</a:t>
            </a:r>
          </a:p>
          <a:p>
            <a:pPr marL="609585" lvl="0" indent="-342888" algn="l" rtl="0">
              <a:lnSpc>
                <a:spcPct val="100000"/>
              </a:lnSpc>
              <a:spcBef>
                <a:spcPts val="0"/>
              </a:spcBef>
              <a:spcAft>
                <a:spcPts val="0"/>
              </a:spcAft>
              <a:buClr>
                <a:schemeClr val="dk1"/>
              </a:buClr>
              <a:buSzPts val="1800"/>
              <a:buNone/>
            </a:pPr>
            <a:endParaRPr dirty="0"/>
          </a:p>
          <a:p>
            <a:pPr marL="0" lvl="0" indent="0">
              <a:buNone/>
            </a:pPr>
            <a:endParaRPr sz="3600" dirty="0"/>
          </a:p>
          <a:p>
            <a:pPr marL="0" lvl="0" indent="0" algn="l" rtl="0">
              <a:lnSpc>
                <a:spcPct val="100000"/>
              </a:lnSpc>
              <a:spcBef>
                <a:spcPts val="0"/>
              </a:spcBef>
              <a:spcAft>
                <a:spcPts val="0"/>
              </a:spcAft>
              <a:buClr>
                <a:schemeClr val="dk1"/>
              </a:buClr>
              <a:buSzPts val="1800"/>
              <a:buNone/>
            </a:pPr>
            <a:endParaRPr sz="2933" dirty="0"/>
          </a:p>
        </p:txBody>
      </p:sp>
      <p:grpSp>
        <p:nvGrpSpPr>
          <p:cNvPr id="150" name="Google Shape;150;p6"/>
          <p:cNvGrpSpPr/>
          <p:nvPr/>
        </p:nvGrpSpPr>
        <p:grpSpPr>
          <a:xfrm>
            <a:off x="10570755" y="5277507"/>
            <a:ext cx="972255" cy="972255"/>
            <a:chOff x="-2108097" y="1800004"/>
            <a:chExt cx="1600203" cy="1600203"/>
          </a:xfrm>
        </p:grpSpPr>
        <p:sp>
          <p:nvSpPr>
            <p:cNvPr id="151" name="Google Shape;151;p6"/>
            <p:cNvSpPr/>
            <p:nvPr/>
          </p:nvSpPr>
          <p:spPr>
            <a:xfrm>
              <a:off x="-2028357" y="1872104"/>
              <a:ext cx="1440722" cy="145600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52" name="Google Shape;152;p6"/>
            <p:cNvPicPr preferRelativeResize="0"/>
            <p:nvPr/>
          </p:nvPicPr>
          <p:blipFill rotWithShape="1">
            <a:blip r:embed="rId5">
              <a:alphaModFix/>
            </a:blip>
            <a:srcRect/>
            <a:stretch/>
          </p:blipFill>
          <p:spPr>
            <a:xfrm>
              <a:off x="-2108097" y="1800004"/>
              <a:ext cx="1600203" cy="1600203"/>
            </a:xfrm>
            <a:prstGeom prst="rect">
              <a:avLst/>
            </a:prstGeom>
            <a:noFill/>
            <a:ln>
              <a:noFill/>
            </a:ln>
          </p:spPr>
        </p:pic>
      </p:grpSp>
    </p:spTree>
    <p:extLst>
      <p:ext uri="{BB962C8B-B14F-4D97-AF65-F5344CB8AC3E}">
        <p14:creationId xmlns:p14="http://schemas.microsoft.com/office/powerpoint/2010/main" val="13097316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p24"/>
          <p:cNvPicPr preferRelativeResize="0"/>
          <p:nvPr/>
        </p:nvPicPr>
        <p:blipFill rotWithShape="1">
          <a:blip r:embed="rId4">
            <a:alphaModFix/>
          </a:blip>
          <a:srcRect l="-28413" t="13260" r="28412" b="-13260"/>
          <a:stretch/>
        </p:blipFill>
        <p:spPr>
          <a:xfrm>
            <a:off x="-4839000" y="0"/>
            <a:ext cx="17031000" cy="9698208"/>
          </a:xfrm>
          <a:prstGeom prst="rect">
            <a:avLst/>
          </a:prstGeom>
          <a:noFill/>
          <a:ln>
            <a:noFill/>
          </a:ln>
        </p:spPr>
      </p:pic>
      <p:sp>
        <p:nvSpPr>
          <p:cNvPr id="359" name="Google Shape;359;p24"/>
          <p:cNvSpPr/>
          <p:nvPr/>
        </p:nvSpPr>
        <p:spPr>
          <a:xfrm rot="5400000" flipH="1">
            <a:off x="1875688" y="-1888588"/>
            <a:ext cx="8427726" cy="12204899"/>
          </a:xfrm>
          <a:prstGeom prst="rect">
            <a:avLst/>
          </a:prstGeom>
          <a:gradFill>
            <a:gsLst>
              <a:gs pos="0">
                <a:srgbClr val="5ED0DF">
                  <a:alpha val="80000"/>
                </a:srgbClr>
              </a:gs>
              <a:gs pos="15000">
                <a:srgbClr val="4EBBCD">
                  <a:alpha val="89019"/>
                </a:srgbClr>
              </a:gs>
              <a:gs pos="68000">
                <a:srgbClr val="005677">
                  <a:alpha val="76078"/>
                </a:srgbClr>
              </a:gs>
              <a:gs pos="100000">
                <a:srgbClr val="005677">
                  <a:alpha val="89019"/>
                </a:srgbClr>
              </a:gs>
            </a:gsLst>
            <a:path path="circle">
              <a:fillToRect l="50000" t="50000" r="50000" b="50000"/>
            </a:path>
            <a:tileRect/>
          </a:gradFill>
          <a:ln>
            <a:noFill/>
          </a:ln>
        </p:spPr>
        <p:txBody>
          <a:bodyPr spcFirstLastPara="1" wrap="square" lIns="24000" tIns="24000" rIns="24000" bIns="240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Source Sans Pro Light"/>
              <a:ea typeface="Source Sans Pro Light"/>
              <a:cs typeface="Source Sans Pro Light"/>
              <a:sym typeface="Source Sans Pro Light"/>
            </a:endParaRPr>
          </a:p>
        </p:txBody>
      </p:sp>
      <p:sp>
        <p:nvSpPr>
          <p:cNvPr id="360" name="Google Shape;360;p24"/>
          <p:cNvSpPr txBox="1"/>
          <p:nvPr/>
        </p:nvSpPr>
        <p:spPr>
          <a:xfrm>
            <a:off x="611118" y="1291283"/>
            <a:ext cx="5317073" cy="117698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Calibri"/>
              <a:buNone/>
            </a:pPr>
            <a:r>
              <a:rPr lang="en-US" sz="7200" b="1" i="0" u="none" strike="noStrike" cap="none" dirty="0">
                <a:solidFill>
                  <a:schemeClr val="lt1"/>
                </a:solidFill>
                <a:latin typeface="Calibri"/>
                <a:ea typeface="Calibri"/>
                <a:cs typeface="Calibri"/>
                <a:sym typeface="Calibri"/>
              </a:rPr>
              <a:t>Thank you</a:t>
            </a:r>
            <a:endParaRPr sz="2000" dirty="0"/>
          </a:p>
        </p:txBody>
      </p:sp>
      <p:sp>
        <p:nvSpPr>
          <p:cNvPr id="361" name="Google Shape;361;p24"/>
          <p:cNvSpPr txBox="1"/>
          <p:nvPr/>
        </p:nvSpPr>
        <p:spPr>
          <a:xfrm>
            <a:off x="187287" y="3729344"/>
            <a:ext cx="6852491" cy="117698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Calibri"/>
              <a:buNone/>
            </a:pPr>
            <a:r>
              <a:rPr lang="en-US" sz="3200" b="1" dirty="0" err="1">
                <a:solidFill>
                  <a:schemeClr val="bg1"/>
                </a:solidFill>
                <a:latin typeface="Calibri"/>
                <a:ea typeface="Calibri"/>
                <a:cs typeface="Calibri"/>
                <a:sym typeface="Calibri"/>
              </a:rPr>
              <a:t>g</a:t>
            </a:r>
            <a:r>
              <a:rPr lang="en-US" sz="3200" b="1" i="0" strike="noStrike" cap="none" dirty="0" err="1">
                <a:solidFill>
                  <a:schemeClr val="bg1"/>
                </a:solidFill>
                <a:latin typeface="Calibri"/>
                <a:ea typeface="Calibri"/>
                <a:cs typeface="Calibri"/>
                <a:sym typeface="Calibri"/>
              </a:rPr>
              <a:t>len.bloomstrom@livingworks.net</a:t>
            </a:r>
            <a:endParaRPr lang="en-US" sz="3200" b="1" i="0" strike="noStrike" cap="none" dirty="0">
              <a:solidFill>
                <a:schemeClr val="bg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2800"/>
              <a:buFont typeface="Calibri"/>
              <a:buNone/>
            </a:pPr>
            <a:r>
              <a:rPr lang="en-US" sz="3200" b="1" dirty="0">
                <a:solidFill>
                  <a:schemeClr val="lt1"/>
                </a:solidFill>
                <a:latin typeface="Calibri"/>
                <a:ea typeface="Calibri"/>
                <a:cs typeface="Calibri"/>
                <a:sym typeface="Calibri"/>
              </a:rPr>
              <a:t>(612)-824-1395</a:t>
            </a:r>
            <a:endParaRPr lang="en-US" sz="3200" b="1" i="0" u="none" strike="noStrike" cap="none" dirty="0">
              <a:solidFill>
                <a:schemeClr val="lt1"/>
              </a:solidFill>
              <a:latin typeface="Calibri"/>
              <a:ea typeface="Calibri"/>
              <a:cs typeface="Calibri"/>
              <a:sym typeface="Calibri"/>
            </a:endParaRPr>
          </a:p>
        </p:txBody>
      </p:sp>
      <p:sp>
        <p:nvSpPr>
          <p:cNvPr id="6" name="Google Shape;292;p19">
            <a:extLst>
              <a:ext uri="{FF2B5EF4-FFF2-40B4-BE49-F238E27FC236}">
                <a16:creationId xmlns:a16="http://schemas.microsoft.com/office/drawing/2014/main" id="{AAE445C2-72B8-42AE-A54A-74A714B51B20}"/>
              </a:ext>
            </a:extLst>
          </p:cNvPr>
          <p:cNvSpPr txBox="1"/>
          <p:nvPr/>
        </p:nvSpPr>
        <p:spPr>
          <a:xfrm>
            <a:off x="3276365" y="7265043"/>
            <a:ext cx="5639270" cy="687356"/>
          </a:xfrm>
          <a:prstGeom prst="rect">
            <a:avLst/>
          </a:prstGeom>
          <a:noFill/>
          <a:ln>
            <a:noFill/>
          </a:ln>
        </p:spPr>
        <p:txBody>
          <a:bodyPr spcFirstLastPara="1" wrap="square" lIns="121900" tIns="121900" rIns="121900" bIns="121900" anchor="t" anchorCtr="0">
            <a:noAutofit/>
          </a:bodyPr>
          <a:lstStyle/>
          <a:p>
            <a:pPr marL="0" marR="0" lvl="0" indent="0" algn="l" rtl="0">
              <a:lnSpc>
                <a:spcPct val="90000"/>
              </a:lnSpc>
              <a:spcBef>
                <a:spcPts val="0"/>
              </a:spcBef>
              <a:spcAft>
                <a:spcPts val="0"/>
              </a:spcAft>
              <a:buClr>
                <a:srgbClr val="005677"/>
              </a:buClr>
              <a:buSzPts val="3600"/>
              <a:buFont typeface="Source Sans Pro SemiBold"/>
              <a:buNone/>
            </a:pPr>
            <a:r>
              <a:rPr lang="en-US" sz="3600" b="1" dirty="0">
                <a:solidFill>
                  <a:schemeClr val="bg1"/>
                </a:solidFill>
                <a:latin typeface="Source Sans Pro SemiBold"/>
                <a:ea typeface="Source Sans Pro SemiBold"/>
                <a:sym typeface="Source Sans Pro SemiBold"/>
              </a:rPr>
              <a:t>www.livingworks.net/faith</a:t>
            </a:r>
            <a:endParaRPr dirty="0">
              <a:solidFill>
                <a:schemeClr val="bg1"/>
              </a:solidFill>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6"/>
          <p:cNvPicPr preferRelativeResize="0"/>
          <p:nvPr/>
        </p:nvPicPr>
        <p:blipFill rotWithShape="1">
          <a:blip r:embed="rId3">
            <a:alphaModFix/>
          </a:blip>
          <a:srcRect/>
          <a:stretch/>
        </p:blipFill>
        <p:spPr>
          <a:xfrm>
            <a:off x="-9272" y="0"/>
            <a:ext cx="12201272" cy="6858000"/>
          </a:xfrm>
          <a:prstGeom prst="rect">
            <a:avLst/>
          </a:prstGeom>
          <a:noFill/>
          <a:ln>
            <a:noFill/>
          </a:ln>
        </p:spPr>
      </p:pic>
      <p:sp>
        <p:nvSpPr>
          <p:cNvPr id="147" name="Google Shape;147;p6"/>
          <p:cNvSpPr/>
          <p:nvPr/>
        </p:nvSpPr>
        <p:spPr>
          <a:xfrm flipH="1">
            <a:off x="401764" y="431800"/>
            <a:ext cx="11379200" cy="5994400"/>
          </a:xfrm>
          <a:prstGeom prst="rect">
            <a:avLst/>
          </a:prstGeom>
          <a:solidFill>
            <a:schemeClr val="lt1"/>
          </a:solidFill>
          <a:ln>
            <a:noFill/>
          </a:ln>
        </p:spPr>
        <p:txBody>
          <a:bodyPr spcFirstLastPara="1" wrap="square" lIns="32000" tIns="32000" rIns="32000" bIns="320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Source Sans Pro Light"/>
              <a:ea typeface="Source Sans Pro Light"/>
              <a:cs typeface="Source Sans Pro Light"/>
              <a:sym typeface="Source Sans Pro Light"/>
            </a:endParaRPr>
          </a:p>
        </p:txBody>
      </p:sp>
      <p:sp>
        <p:nvSpPr>
          <p:cNvPr id="148" name="Google Shape;148;p6"/>
          <p:cNvSpPr txBox="1">
            <a:spLocks noGrp="1"/>
          </p:cNvSpPr>
          <p:nvPr>
            <p:ph type="title"/>
          </p:nvPr>
        </p:nvSpPr>
        <p:spPr>
          <a:xfrm>
            <a:off x="365725" y="493617"/>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rgbClr val="005677"/>
              </a:buClr>
              <a:buSzPts val="2800"/>
              <a:buNone/>
            </a:pPr>
            <a:r>
              <a:rPr lang="en-US" sz="4000" b="1" dirty="0">
                <a:solidFill>
                  <a:srgbClr val="005677"/>
                </a:solidFill>
                <a:latin typeface="Source Sans Pro SemiBold"/>
                <a:ea typeface="Source Sans Pro SemiBold"/>
                <a:cs typeface="Source Sans Pro SemiBold"/>
                <a:sym typeface="Source Sans Pro SemiBold"/>
              </a:rPr>
              <a:t>Big Picture: Suicide rising across the US</a:t>
            </a:r>
            <a:endParaRPr sz="4000" b="1" dirty="0">
              <a:solidFill>
                <a:srgbClr val="005677"/>
              </a:solidFill>
              <a:latin typeface="Source Sans Pro SemiBold"/>
              <a:ea typeface="Source Sans Pro SemiBold"/>
              <a:cs typeface="Source Sans Pro SemiBold"/>
              <a:sym typeface="Source Sans Pro SemiBold"/>
            </a:endParaRPr>
          </a:p>
        </p:txBody>
      </p:sp>
      <p:sp>
        <p:nvSpPr>
          <p:cNvPr id="4" name="Text Placeholder 3">
            <a:extLst>
              <a:ext uri="{FF2B5EF4-FFF2-40B4-BE49-F238E27FC236}">
                <a16:creationId xmlns:a16="http://schemas.microsoft.com/office/drawing/2014/main" id="{B60051CB-B57A-CC4F-ACB0-213A2E1FA4B7}"/>
              </a:ext>
            </a:extLst>
          </p:cNvPr>
          <p:cNvSpPr>
            <a:spLocks noGrp="1"/>
          </p:cNvSpPr>
          <p:nvPr>
            <p:ph type="body" idx="1"/>
          </p:nvPr>
        </p:nvSpPr>
        <p:spPr/>
        <p:txBody>
          <a:bodyPr/>
          <a:lstStyle/>
          <a:p>
            <a:endParaRPr lang="en-US"/>
          </a:p>
        </p:txBody>
      </p:sp>
      <p:pic>
        <p:nvPicPr>
          <p:cNvPr id="3" name="Picture 2" descr="A picture containing chart&#10;&#10;Description automatically generated">
            <a:extLst>
              <a:ext uri="{FF2B5EF4-FFF2-40B4-BE49-F238E27FC236}">
                <a16:creationId xmlns:a16="http://schemas.microsoft.com/office/drawing/2014/main" id="{D678766F-9EC9-034A-A3FA-6E3D559697FF}"/>
              </a:ext>
            </a:extLst>
          </p:cNvPr>
          <p:cNvPicPr>
            <a:picLocks noChangeAspect="1"/>
          </p:cNvPicPr>
          <p:nvPr/>
        </p:nvPicPr>
        <p:blipFill>
          <a:blip r:embed="rId4"/>
          <a:stretch>
            <a:fillRect/>
          </a:stretch>
        </p:blipFill>
        <p:spPr>
          <a:xfrm>
            <a:off x="435014" y="1534108"/>
            <a:ext cx="11324761" cy="4750305"/>
          </a:xfrm>
          <a:prstGeom prst="rect">
            <a:avLst/>
          </a:prstGeom>
        </p:spPr>
      </p:pic>
      <p:pic>
        <p:nvPicPr>
          <p:cNvPr id="6" name="Picture 5" descr="Logo&#10;&#10;Description automatically generated">
            <a:extLst>
              <a:ext uri="{FF2B5EF4-FFF2-40B4-BE49-F238E27FC236}">
                <a16:creationId xmlns:a16="http://schemas.microsoft.com/office/drawing/2014/main" id="{08B1CADB-DF0E-414B-BD01-E65932517D71}"/>
              </a:ext>
            </a:extLst>
          </p:cNvPr>
          <p:cNvPicPr>
            <a:picLocks noChangeAspect="1"/>
          </p:cNvPicPr>
          <p:nvPr/>
        </p:nvPicPr>
        <p:blipFill>
          <a:blip r:embed="rId5"/>
          <a:stretch>
            <a:fillRect/>
          </a:stretch>
        </p:blipFill>
        <p:spPr>
          <a:xfrm>
            <a:off x="9720032" y="506025"/>
            <a:ext cx="1614524" cy="1182992"/>
          </a:xfrm>
          <a:prstGeom prst="rect">
            <a:avLst/>
          </a:prstGeom>
        </p:spPr>
      </p:pic>
    </p:spTree>
    <p:extLst>
      <p:ext uri="{BB962C8B-B14F-4D97-AF65-F5344CB8AC3E}">
        <p14:creationId xmlns:p14="http://schemas.microsoft.com/office/powerpoint/2010/main" val="1837061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6"/>
          <p:cNvPicPr preferRelativeResize="0"/>
          <p:nvPr/>
        </p:nvPicPr>
        <p:blipFill rotWithShape="1">
          <a:blip r:embed="rId3">
            <a:alphaModFix/>
          </a:blip>
          <a:srcRect/>
          <a:stretch/>
        </p:blipFill>
        <p:spPr>
          <a:xfrm>
            <a:off x="-9272" y="0"/>
            <a:ext cx="12201272" cy="6858000"/>
          </a:xfrm>
          <a:prstGeom prst="rect">
            <a:avLst/>
          </a:prstGeom>
          <a:noFill/>
          <a:ln>
            <a:noFill/>
          </a:ln>
        </p:spPr>
      </p:pic>
      <p:sp>
        <p:nvSpPr>
          <p:cNvPr id="147" name="Google Shape;147;p6"/>
          <p:cNvSpPr/>
          <p:nvPr/>
        </p:nvSpPr>
        <p:spPr>
          <a:xfrm flipH="1">
            <a:off x="285386" y="431800"/>
            <a:ext cx="11379200" cy="5994400"/>
          </a:xfrm>
          <a:prstGeom prst="rect">
            <a:avLst/>
          </a:prstGeom>
          <a:solidFill>
            <a:schemeClr val="lt1"/>
          </a:solidFill>
          <a:ln>
            <a:noFill/>
          </a:ln>
        </p:spPr>
        <p:txBody>
          <a:bodyPr spcFirstLastPara="1" wrap="square" lIns="32000" tIns="32000" rIns="32000" bIns="320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Source Sans Pro Light"/>
              <a:ea typeface="Source Sans Pro Light"/>
              <a:cs typeface="Source Sans Pro Light"/>
              <a:sym typeface="Source Sans Pro Light"/>
            </a:endParaRPr>
          </a:p>
        </p:txBody>
      </p:sp>
      <p:pic>
        <p:nvPicPr>
          <p:cNvPr id="4" name="Picture 3">
            <a:extLst>
              <a:ext uri="{FF2B5EF4-FFF2-40B4-BE49-F238E27FC236}">
                <a16:creationId xmlns:a16="http://schemas.microsoft.com/office/drawing/2014/main" id="{5E6CDE92-123F-944C-B003-49EB509B9E57}"/>
              </a:ext>
            </a:extLst>
          </p:cNvPr>
          <p:cNvPicPr>
            <a:picLocks noChangeAspect="1"/>
          </p:cNvPicPr>
          <p:nvPr/>
        </p:nvPicPr>
        <p:blipFill>
          <a:blip r:embed="rId4"/>
          <a:stretch>
            <a:fillRect/>
          </a:stretch>
        </p:blipFill>
        <p:spPr>
          <a:xfrm>
            <a:off x="285386" y="431801"/>
            <a:ext cx="11379200" cy="5994400"/>
          </a:xfrm>
          <a:prstGeom prst="rect">
            <a:avLst/>
          </a:prstGeom>
        </p:spPr>
      </p:pic>
    </p:spTree>
    <p:extLst>
      <p:ext uri="{BB962C8B-B14F-4D97-AF65-F5344CB8AC3E}">
        <p14:creationId xmlns:p14="http://schemas.microsoft.com/office/powerpoint/2010/main" val="1969710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6"/>
          <p:cNvPicPr preferRelativeResize="0"/>
          <p:nvPr/>
        </p:nvPicPr>
        <p:blipFill rotWithShape="1">
          <a:blip r:embed="rId3">
            <a:alphaModFix/>
          </a:blip>
          <a:srcRect/>
          <a:stretch/>
        </p:blipFill>
        <p:spPr>
          <a:xfrm>
            <a:off x="-9272" y="0"/>
            <a:ext cx="12201272" cy="6858000"/>
          </a:xfrm>
          <a:prstGeom prst="rect">
            <a:avLst/>
          </a:prstGeom>
          <a:noFill/>
          <a:ln>
            <a:noFill/>
          </a:ln>
        </p:spPr>
      </p:pic>
      <p:sp>
        <p:nvSpPr>
          <p:cNvPr id="147" name="Google Shape;147;p6"/>
          <p:cNvSpPr/>
          <p:nvPr/>
        </p:nvSpPr>
        <p:spPr>
          <a:xfrm flipH="1">
            <a:off x="401764" y="431800"/>
            <a:ext cx="11379200" cy="5994400"/>
          </a:xfrm>
          <a:prstGeom prst="rect">
            <a:avLst/>
          </a:prstGeom>
          <a:solidFill>
            <a:schemeClr val="lt1"/>
          </a:solidFill>
          <a:ln>
            <a:noFill/>
          </a:ln>
        </p:spPr>
        <p:txBody>
          <a:bodyPr spcFirstLastPara="1" wrap="square" lIns="32000" tIns="32000" rIns="32000" bIns="320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Source Sans Pro Light"/>
              <a:ea typeface="Source Sans Pro Light"/>
              <a:cs typeface="Source Sans Pro Light"/>
              <a:sym typeface="Source Sans Pro Light"/>
            </a:endParaRPr>
          </a:p>
        </p:txBody>
      </p:sp>
      <p:sp>
        <p:nvSpPr>
          <p:cNvPr id="148" name="Google Shape;148;p6"/>
          <p:cNvSpPr txBox="1">
            <a:spLocks noGrp="1"/>
          </p:cNvSpPr>
          <p:nvPr>
            <p:ph type="title"/>
          </p:nvPr>
        </p:nvSpPr>
        <p:spPr>
          <a:xfrm>
            <a:off x="365725" y="493617"/>
            <a:ext cx="11360800" cy="7636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Clr>
                <a:srgbClr val="005677"/>
              </a:buClr>
              <a:buSzPts val="2800"/>
              <a:buNone/>
            </a:pPr>
            <a:r>
              <a:rPr lang="en-US" sz="4000" b="1" dirty="0">
                <a:solidFill>
                  <a:srgbClr val="005677"/>
                </a:solidFill>
                <a:latin typeface="Source Sans Pro SemiBold"/>
                <a:ea typeface="Source Sans Pro SemiBold"/>
                <a:cs typeface="Source Sans Pro SemiBold"/>
                <a:sym typeface="Source Sans Pro SemiBold"/>
              </a:rPr>
              <a:t>Causes, Triggers and Contributors</a:t>
            </a:r>
            <a:endParaRPr sz="4000" b="1" dirty="0">
              <a:solidFill>
                <a:srgbClr val="005677"/>
              </a:solidFill>
              <a:latin typeface="Source Sans Pro SemiBold"/>
              <a:ea typeface="Source Sans Pro SemiBold"/>
              <a:cs typeface="Source Sans Pro SemiBold"/>
              <a:sym typeface="Source Sans Pro SemiBold"/>
            </a:endParaRPr>
          </a:p>
        </p:txBody>
      </p:sp>
      <p:sp>
        <p:nvSpPr>
          <p:cNvPr id="4" name="Text Placeholder 3">
            <a:extLst>
              <a:ext uri="{FF2B5EF4-FFF2-40B4-BE49-F238E27FC236}">
                <a16:creationId xmlns:a16="http://schemas.microsoft.com/office/drawing/2014/main" id="{B60051CB-B57A-CC4F-ACB0-213A2E1FA4B7}"/>
              </a:ext>
            </a:extLst>
          </p:cNvPr>
          <p:cNvSpPr>
            <a:spLocks noGrp="1"/>
          </p:cNvSpPr>
          <p:nvPr>
            <p:ph type="body" idx="1"/>
          </p:nvPr>
        </p:nvSpPr>
        <p:spPr/>
        <p:txBody>
          <a:bodyPr/>
          <a:lstStyle/>
          <a:p>
            <a:endParaRPr lang="en-US"/>
          </a:p>
        </p:txBody>
      </p:sp>
      <p:pic>
        <p:nvPicPr>
          <p:cNvPr id="12" name="Picture 11" descr="A screenshot of a cell phone&#10;&#10;Description automatically generated">
            <a:extLst>
              <a:ext uri="{FF2B5EF4-FFF2-40B4-BE49-F238E27FC236}">
                <a16:creationId xmlns:a16="http://schemas.microsoft.com/office/drawing/2014/main" id="{3FDA7CD7-0AE9-5145-80DE-60454DC212CF}"/>
              </a:ext>
            </a:extLst>
          </p:cNvPr>
          <p:cNvPicPr>
            <a:picLocks noChangeAspect="1"/>
          </p:cNvPicPr>
          <p:nvPr/>
        </p:nvPicPr>
        <p:blipFill>
          <a:blip r:embed="rId4"/>
          <a:stretch>
            <a:fillRect/>
          </a:stretch>
        </p:blipFill>
        <p:spPr>
          <a:xfrm>
            <a:off x="411036" y="1338802"/>
            <a:ext cx="11379200" cy="5025581"/>
          </a:xfrm>
          <a:prstGeom prst="rect">
            <a:avLst/>
          </a:prstGeom>
        </p:spPr>
      </p:pic>
      <p:pic>
        <p:nvPicPr>
          <p:cNvPr id="7" name="Picture 6" descr="Logo&#10;&#10;Description automatically generated">
            <a:extLst>
              <a:ext uri="{FF2B5EF4-FFF2-40B4-BE49-F238E27FC236}">
                <a16:creationId xmlns:a16="http://schemas.microsoft.com/office/drawing/2014/main" id="{CA82A792-302D-064E-8034-55B1194E9379}"/>
              </a:ext>
            </a:extLst>
          </p:cNvPr>
          <p:cNvPicPr>
            <a:picLocks noChangeAspect="1"/>
          </p:cNvPicPr>
          <p:nvPr/>
        </p:nvPicPr>
        <p:blipFill>
          <a:blip r:embed="rId5"/>
          <a:stretch>
            <a:fillRect/>
          </a:stretch>
        </p:blipFill>
        <p:spPr>
          <a:xfrm>
            <a:off x="10346059" y="455018"/>
            <a:ext cx="1102991" cy="808182"/>
          </a:xfrm>
          <a:prstGeom prst="rect">
            <a:avLst/>
          </a:prstGeom>
        </p:spPr>
      </p:pic>
    </p:spTree>
    <p:extLst>
      <p:ext uri="{BB962C8B-B14F-4D97-AF65-F5344CB8AC3E}">
        <p14:creationId xmlns:p14="http://schemas.microsoft.com/office/powerpoint/2010/main" val="27469540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6"/>
          <p:cNvPicPr preferRelativeResize="0"/>
          <p:nvPr/>
        </p:nvPicPr>
        <p:blipFill rotWithShape="1">
          <a:blip r:embed="rId3">
            <a:alphaModFix/>
          </a:blip>
          <a:srcRect/>
          <a:stretch/>
        </p:blipFill>
        <p:spPr>
          <a:xfrm>
            <a:off x="-9272" y="0"/>
            <a:ext cx="12201272" cy="6858000"/>
          </a:xfrm>
          <a:prstGeom prst="rect">
            <a:avLst/>
          </a:prstGeom>
          <a:noFill/>
          <a:ln>
            <a:noFill/>
          </a:ln>
        </p:spPr>
      </p:pic>
      <p:sp>
        <p:nvSpPr>
          <p:cNvPr id="147" name="Google Shape;147;p6"/>
          <p:cNvSpPr/>
          <p:nvPr/>
        </p:nvSpPr>
        <p:spPr>
          <a:xfrm flipH="1">
            <a:off x="401764" y="431800"/>
            <a:ext cx="11379200" cy="5994400"/>
          </a:xfrm>
          <a:prstGeom prst="rect">
            <a:avLst/>
          </a:prstGeom>
          <a:solidFill>
            <a:schemeClr val="lt1"/>
          </a:solidFill>
          <a:ln>
            <a:noFill/>
          </a:ln>
        </p:spPr>
        <p:txBody>
          <a:bodyPr spcFirstLastPara="1" wrap="square" lIns="32000" tIns="32000" rIns="32000" bIns="320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Source Sans Pro Light"/>
              <a:ea typeface="Source Sans Pro Light"/>
              <a:cs typeface="Source Sans Pro Light"/>
              <a:sym typeface="Source Sans Pro Light"/>
            </a:endParaRPr>
          </a:p>
        </p:txBody>
      </p:sp>
      <p:sp>
        <p:nvSpPr>
          <p:cNvPr id="148" name="Google Shape;148;p6"/>
          <p:cNvSpPr txBox="1">
            <a:spLocks noGrp="1"/>
          </p:cNvSpPr>
          <p:nvPr>
            <p:ph type="title"/>
          </p:nvPr>
        </p:nvSpPr>
        <p:spPr>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Clr>
                <a:srgbClr val="005677"/>
              </a:buClr>
              <a:buSzPts val="2800"/>
              <a:buNone/>
            </a:pPr>
            <a:r>
              <a:rPr lang="en-US" sz="4000" b="1" dirty="0">
                <a:solidFill>
                  <a:srgbClr val="005677"/>
                </a:solidFill>
                <a:latin typeface="Source Sans Pro SemiBold"/>
                <a:ea typeface="Source Sans Pro SemiBold"/>
                <a:cs typeface="Source Sans Pro SemiBold"/>
                <a:sym typeface="Source Sans Pro SemiBold"/>
              </a:rPr>
              <a:t>Polling Questions</a:t>
            </a:r>
            <a:endParaRPr sz="4000" b="1" dirty="0">
              <a:solidFill>
                <a:srgbClr val="005677"/>
              </a:solidFill>
              <a:latin typeface="Source Sans Pro SemiBold"/>
              <a:ea typeface="Source Sans Pro SemiBold"/>
              <a:cs typeface="Source Sans Pro SemiBold"/>
              <a:sym typeface="Source Sans Pro SemiBold"/>
            </a:endParaRPr>
          </a:p>
        </p:txBody>
      </p:sp>
      <p:sp>
        <p:nvSpPr>
          <p:cNvPr id="149" name="Google Shape;149;p6"/>
          <p:cNvSpPr txBox="1">
            <a:spLocks noGrp="1"/>
          </p:cNvSpPr>
          <p:nvPr>
            <p:ph idx="1"/>
          </p:nvPr>
        </p:nvSpPr>
        <p:spPr>
          <a:xfrm>
            <a:off x="838200" y="1158875"/>
            <a:ext cx="10515600" cy="4351338"/>
          </a:xfrm>
          <a:prstGeom prst="rect">
            <a:avLst/>
          </a:prstGeom>
          <a:noFill/>
          <a:ln>
            <a:noFill/>
          </a:ln>
        </p:spPr>
        <p:txBody>
          <a:bodyPr spcFirstLastPara="1" wrap="square" lIns="121900" tIns="121900" rIns="121900" bIns="121900" anchor="t" anchorCtr="0">
            <a:noAutofit/>
          </a:bodyPr>
          <a:lstStyle/>
          <a:p>
            <a:pPr marL="609585" lvl="0" indent="-342888" algn="l" rtl="0">
              <a:lnSpc>
                <a:spcPct val="100000"/>
              </a:lnSpc>
              <a:spcBef>
                <a:spcPts val="0"/>
              </a:spcBef>
              <a:spcAft>
                <a:spcPts val="0"/>
              </a:spcAft>
              <a:buClr>
                <a:schemeClr val="dk1"/>
              </a:buClr>
              <a:buSzPts val="1800"/>
              <a:buNone/>
            </a:pPr>
            <a:endParaRPr dirty="0"/>
          </a:p>
          <a:p>
            <a:pPr marL="514350" lvl="0" indent="-514350">
              <a:buFont typeface="+mj-lt"/>
              <a:buAutoNum type="arabicPeriod"/>
            </a:pPr>
            <a:r>
              <a:rPr lang="en-US" dirty="0"/>
              <a:t>Have you known someone (personally or professionally) who has died by suicide?  Yes / No</a:t>
            </a:r>
          </a:p>
          <a:p>
            <a:pPr marL="514350" lvl="0" indent="-514350">
              <a:buFont typeface="+mj-lt"/>
              <a:buAutoNum type="arabicPeriod"/>
            </a:pPr>
            <a:r>
              <a:rPr lang="en-US" dirty="0"/>
              <a:t>Have you supported someone after having suicide thoughts or behaviors?  Yes / No</a:t>
            </a:r>
          </a:p>
          <a:p>
            <a:pPr marL="514350" lvl="0" indent="-514350">
              <a:buFont typeface="+mj-lt"/>
              <a:buAutoNum type="arabicPeriod"/>
            </a:pPr>
            <a:r>
              <a:rPr lang="en-US" dirty="0"/>
              <a:t>On a scale of zero to 5, how prepared did you feel in providing ministry support to them? (scale 0-5)</a:t>
            </a:r>
          </a:p>
          <a:p>
            <a:pPr marL="609585" lvl="0" indent="-342888" algn="l" rtl="0">
              <a:lnSpc>
                <a:spcPct val="100000"/>
              </a:lnSpc>
              <a:spcBef>
                <a:spcPts val="0"/>
              </a:spcBef>
              <a:spcAft>
                <a:spcPts val="0"/>
              </a:spcAft>
              <a:buClr>
                <a:schemeClr val="dk1"/>
              </a:buClr>
              <a:buSzPts val="1800"/>
              <a:buNone/>
            </a:pPr>
            <a:endParaRPr sz="3600" dirty="0"/>
          </a:p>
          <a:p>
            <a:pPr marL="0" lvl="0" indent="0" algn="l" rtl="0">
              <a:lnSpc>
                <a:spcPct val="100000"/>
              </a:lnSpc>
              <a:spcBef>
                <a:spcPts val="0"/>
              </a:spcBef>
              <a:spcAft>
                <a:spcPts val="0"/>
              </a:spcAft>
              <a:buClr>
                <a:schemeClr val="dk1"/>
              </a:buClr>
              <a:buSzPts val="1800"/>
              <a:buNone/>
            </a:pPr>
            <a:endParaRPr sz="2933" dirty="0"/>
          </a:p>
        </p:txBody>
      </p:sp>
      <p:grpSp>
        <p:nvGrpSpPr>
          <p:cNvPr id="150" name="Google Shape;150;p6"/>
          <p:cNvGrpSpPr/>
          <p:nvPr/>
        </p:nvGrpSpPr>
        <p:grpSpPr>
          <a:xfrm>
            <a:off x="10570755" y="5277507"/>
            <a:ext cx="972255" cy="972255"/>
            <a:chOff x="-2108097" y="1800004"/>
            <a:chExt cx="1600203" cy="1600203"/>
          </a:xfrm>
        </p:grpSpPr>
        <p:sp>
          <p:nvSpPr>
            <p:cNvPr id="151" name="Google Shape;151;p6"/>
            <p:cNvSpPr/>
            <p:nvPr/>
          </p:nvSpPr>
          <p:spPr>
            <a:xfrm>
              <a:off x="-2028357" y="1872104"/>
              <a:ext cx="1440722" cy="145600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52" name="Google Shape;152;p6"/>
            <p:cNvPicPr preferRelativeResize="0"/>
            <p:nvPr/>
          </p:nvPicPr>
          <p:blipFill rotWithShape="1">
            <a:blip r:embed="rId4">
              <a:alphaModFix/>
            </a:blip>
            <a:srcRect/>
            <a:stretch/>
          </p:blipFill>
          <p:spPr>
            <a:xfrm>
              <a:off x="-2108097" y="1800004"/>
              <a:ext cx="1600203" cy="1600203"/>
            </a:xfrm>
            <a:prstGeom prst="rect">
              <a:avLst/>
            </a:prstGeom>
            <a:noFill/>
            <a:ln>
              <a:noFill/>
            </a:ln>
          </p:spPr>
        </p:pic>
      </p:grpSp>
    </p:spTree>
    <p:extLst>
      <p:ext uri="{BB962C8B-B14F-4D97-AF65-F5344CB8AC3E}">
        <p14:creationId xmlns:p14="http://schemas.microsoft.com/office/powerpoint/2010/main" val="4201422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6"/>
          <p:cNvPicPr preferRelativeResize="0"/>
          <p:nvPr/>
        </p:nvPicPr>
        <p:blipFill rotWithShape="1">
          <a:blip r:embed="rId3">
            <a:alphaModFix/>
          </a:blip>
          <a:srcRect/>
          <a:stretch/>
        </p:blipFill>
        <p:spPr>
          <a:xfrm>
            <a:off x="-9272" y="0"/>
            <a:ext cx="12201272" cy="6858000"/>
          </a:xfrm>
          <a:prstGeom prst="rect">
            <a:avLst/>
          </a:prstGeom>
          <a:noFill/>
          <a:ln>
            <a:noFill/>
          </a:ln>
        </p:spPr>
      </p:pic>
      <p:sp>
        <p:nvSpPr>
          <p:cNvPr id="147" name="Google Shape;147;p6"/>
          <p:cNvSpPr/>
          <p:nvPr/>
        </p:nvSpPr>
        <p:spPr>
          <a:xfrm flipH="1">
            <a:off x="401764" y="431800"/>
            <a:ext cx="11379200" cy="5994400"/>
          </a:xfrm>
          <a:prstGeom prst="rect">
            <a:avLst/>
          </a:prstGeom>
          <a:solidFill>
            <a:schemeClr val="lt1"/>
          </a:solidFill>
          <a:ln>
            <a:noFill/>
          </a:ln>
        </p:spPr>
        <p:txBody>
          <a:bodyPr spcFirstLastPara="1" wrap="square" lIns="32000" tIns="32000" rIns="32000" bIns="320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Source Sans Pro Light"/>
              <a:ea typeface="Source Sans Pro Light"/>
              <a:cs typeface="Source Sans Pro Light"/>
              <a:sym typeface="Source Sans Pro Light"/>
            </a:endParaRPr>
          </a:p>
        </p:txBody>
      </p:sp>
      <p:sp>
        <p:nvSpPr>
          <p:cNvPr id="148" name="Google Shape;148;p6"/>
          <p:cNvSpPr txBox="1">
            <a:spLocks noGrp="1"/>
          </p:cNvSpPr>
          <p:nvPr>
            <p:ph type="title"/>
          </p:nvPr>
        </p:nvSpPr>
        <p:spPr>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Clr>
                <a:srgbClr val="005677"/>
              </a:buClr>
              <a:buSzPts val="2800"/>
              <a:buNone/>
            </a:pPr>
            <a:r>
              <a:rPr lang="en-US" sz="4000" b="1" dirty="0">
                <a:solidFill>
                  <a:srgbClr val="005677"/>
                </a:solidFill>
                <a:latin typeface="Source Sans Pro SemiBold"/>
                <a:ea typeface="Source Sans Pro SemiBold"/>
                <a:cs typeface="Source Sans Pro SemiBold"/>
                <a:sym typeface="Source Sans Pro SemiBold"/>
              </a:rPr>
              <a:t>Definitions: What is Suicide Prevention?</a:t>
            </a:r>
            <a:endParaRPr sz="4000" b="1" dirty="0">
              <a:solidFill>
                <a:srgbClr val="005677"/>
              </a:solidFill>
              <a:latin typeface="Source Sans Pro SemiBold"/>
              <a:ea typeface="Source Sans Pro SemiBold"/>
              <a:cs typeface="Source Sans Pro SemiBold"/>
              <a:sym typeface="Source Sans Pro SemiBold"/>
            </a:endParaRPr>
          </a:p>
        </p:txBody>
      </p:sp>
      <p:sp>
        <p:nvSpPr>
          <p:cNvPr id="149" name="Google Shape;149;p6"/>
          <p:cNvSpPr txBox="1">
            <a:spLocks noGrp="1"/>
          </p:cNvSpPr>
          <p:nvPr>
            <p:ph sz="half" idx="1"/>
          </p:nvPr>
        </p:nvSpPr>
        <p:spPr>
          <a:prstGeom prst="rect">
            <a:avLst/>
          </a:prstGeom>
          <a:noFill/>
          <a:ln>
            <a:noFill/>
          </a:ln>
        </p:spPr>
        <p:txBody>
          <a:bodyPr spcFirstLastPara="1" wrap="square" lIns="121900" tIns="121900" rIns="121900" bIns="121900" anchor="t" anchorCtr="0">
            <a:noAutofit/>
          </a:bodyPr>
          <a:lstStyle/>
          <a:p>
            <a:pPr marL="114300" lvl="0" indent="0" algn="l" rtl="0">
              <a:lnSpc>
                <a:spcPct val="100000"/>
              </a:lnSpc>
              <a:spcBef>
                <a:spcPts val="0"/>
              </a:spcBef>
              <a:spcAft>
                <a:spcPts val="0"/>
              </a:spcAft>
              <a:buClr>
                <a:schemeClr val="dk1"/>
              </a:buClr>
              <a:buSzPts val="1800"/>
              <a:buNone/>
            </a:pPr>
            <a:endParaRPr lang="en-US" dirty="0"/>
          </a:p>
          <a:p>
            <a:pPr marL="0" lvl="0" indent="0" algn="l" rtl="0">
              <a:lnSpc>
                <a:spcPct val="100000"/>
              </a:lnSpc>
              <a:spcBef>
                <a:spcPts val="0"/>
              </a:spcBef>
              <a:spcAft>
                <a:spcPts val="0"/>
              </a:spcAft>
              <a:buSzPts val="1800"/>
              <a:buNone/>
            </a:pPr>
            <a:endParaRPr sz="1800" dirty="0"/>
          </a:p>
          <a:p>
            <a:pPr marL="609585" lvl="0" indent="-342888" algn="l" rtl="0">
              <a:lnSpc>
                <a:spcPct val="100000"/>
              </a:lnSpc>
              <a:spcBef>
                <a:spcPts val="0"/>
              </a:spcBef>
              <a:spcAft>
                <a:spcPts val="0"/>
              </a:spcAft>
              <a:buClr>
                <a:schemeClr val="dk1"/>
              </a:buClr>
              <a:buSzPts val="1800"/>
              <a:buNone/>
            </a:pPr>
            <a:endParaRPr dirty="0"/>
          </a:p>
          <a:p>
            <a:pPr marL="609585" lvl="0" indent="-342888" algn="l" rtl="0">
              <a:lnSpc>
                <a:spcPct val="100000"/>
              </a:lnSpc>
              <a:spcBef>
                <a:spcPts val="0"/>
              </a:spcBef>
              <a:spcAft>
                <a:spcPts val="0"/>
              </a:spcAft>
              <a:buClr>
                <a:schemeClr val="dk1"/>
              </a:buClr>
              <a:buSzPts val="1800"/>
              <a:buNone/>
            </a:pPr>
            <a:endParaRPr sz="3600" dirty="0"/>
          </a:p>
          <a:p>
            <a:pPr marL="0" lvl="0" indent="0" algn="l" rtl="0">
              <a:lnSpc>
                <a:spcPct val="100000"/>
              </a:lnSpc>
              <a:spcBef>
                <a:spcPts val="0"/>
              </a:spcBef>
              <a:spcAft>
                <a:spcPts val="0"/>
              </a:spcAft>
              <a:buClr>
                <a:schemeClr val="dk1"/>
              </a:buClr>
              <a:buSzPts val="1800"/>
              <a:buNone/>
            </a:pPr>
            <a:endParaRPr sz="2933" dirty="0"/>
          </a:p>
        </p:txBody>
      </p:sp>
      <p:grpSp>
        <p:nvGrpSpPr>
          <p:cNvPr id="150" name="Google Shape;150;p6"/>
          <p:cNvGrpSpPr/>
          <p:nvPr/>
        </p:nvGrpSpPr>
        <p:grpSpPr>
          <a:xfrm>
            <a:off x="10570755" y="5277507"/>
            <a:ext cx="972255" cy="972255"/>
            <a:chOff x="-2108097" y="1800004"/>
            <a:chExt cx="1600203" cy="1600203"/>
          </a:xfrm>
        </p:grpSpPr>
        <p:sp>
          <p:nvSpPr>
            <p:cNvPr id="151" name="Google Shape;151;p6"/>
            <p:cNvSpPr/>
            <p:nvPr/>
          </p:nvSpPr>
          <p:spPr>
            <a:xfrm>
              <a:off x="-2028357" y="1872104"/>
              <a:ext cx="1440722" cy="145600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52" name="Google Shape;152;p6"/>
            <p:cNvPicPr preferRelativeResize="0"/>
            <p:nvPr/>
          </p:nvPicPr>
          <p:blipFill rotWithShape="1">
            <a:blip r:embed="rId4">
              <a:alphaModFix/>
            </a:blip>
            <a:srcRect/>
            <a:stretch/>
          </p:blipFill>
          <p:spPr>
            <a:xfrm>
              <a:off x="-2108097" y="1800004"/>
              <a:ext cx="1600203" cy="1600203"/>
            </a:xfrm>
            <a:prstGeom prst="rect">
              <a:avLst/>
            </a:prstGeom>
            <a:noFill/>
            <a:ln>
              <a:noFill/>
            </a:ln>
          </p:spPr>
        </p:pic>
      </p:grpSp>
      <p:sp>
        <p:nvSpPr>
          <p:cNvPr id="13" name="Content Placeholder 2">
            <a:extLst>
              <a:ext uri="{FF2B5EF4-FFF2-40B4-BE49-F238E27FC236}">
                <a16:creationId xmlns:a16="http://schemas.microsoft.com/office/drawing/2014/main" id="{EFDB9938-5D8D-5F43-BEBC-1CFD3C8C0B5F}"/>
              </a:ext>
            </a:extLst>
          </p:cNvPr>
          <p:cNvSpPr>
            <a:spLocks noGrp="1"/>
          </p:cNvSpPr>
          <p:nvPr>
            <p:ph sz="half" idx="2"/>
          </p:nvPr>
        </p:nvSpPr>
        <p:spPr>
          <a:xfrm>
            <a:off x="6477000" y="1425575"/>
            <a:ext cx="5181600" cy="4351338"/>
          </a:xfrm>
        </p:spPr>
        <p:txBody>
          <a:bodyPr>
            <a:normAutofit fontScale="92500" lnSpcReduction="10000"/>
          </a:bodyPr>
          <a:lstStyle/>
          <a:p>
            <a:pPr marL="0" lvl="0" indent="0">
              <a:buNone/>
            </a:pPr>
            <a:r>
              <a:rPr lang="en-US" sz="3000" dirty="0">
                <a:solidFill>
                  <a:srgbClr val="005778"/>
                </a:solidFill>
              </a:rPr>
              <a:t>Clergy are viewed as a source of help</a:t>
            </a:r>
          </a:p>
          <a:p>
            <a:pPr marL="0" lvl="0" indent="0">
              <a:buNone/>
            </a:pPr>
            <a:endParaRPr lang="en-US" sz="1200" dirty="0">
              <a:solidFill>
                <a:srgbClr val="005778"/>
              </a:solidFill>
            </a:endParaRPr>
          </a:p>
          <a:p>
            <a:pPr marL="0" lvl="0" indent="0">
              <a:buNone/>
            </a:pPr>
            <a:r>
              <a:rPr lang="en-US" sz="3000" dirty="0">
                <a:solidFill>
                  <a:srgbClr val="005778"/>
                </a:solidFill>
              </a:rPr>
              <a:t>Clergy say that people seek their help</a:t>
            </a:r>
          </a:p>
          <a:p>
            <a:pPr marL="0" lvl="0" indent="0">
              <a:buNone/>
            </a:pPr>
            <a:endParaRPr lang="en-US" sz="1200" dirty="0">
              <a:solidFill>
                <a:srgbClr val="005778"/>
              </a:solidFill>
            </a:endParaRPr>
          </a:p>
          <a:p>
            <a:pPr marL="0" lvl="0" indent="0">
              <a:buNone/>
            </a:pPr>
            <a:r>
              <a:rPr lang="en-US" sz="3000" dirty="0">
                <a:solidFill>
                  <a:srgbClr val="005778"/>
                </a:solidFill>
              </a:rPr>
              <a:t>Faith leaders engage suicide broadly</a:t>
            </a:r>
          </a:p>
          <a:p>
            <a:pPr marL="0" lvl="0" indent="0">
              <a:buNone/>
            </a:pPr>
            <a:endParaRPr lang="en-US" sz="1200" dirty="0">
              <a:solidFill>
                <a:srgbClr val="005778"/>
              </a:solidFill>
            </a:endParaRPr>
          </a:p>
          <a:p>
            <a:pPr marL="0" lvl="0" indent="0">
              <a:buNone/>
            </a:pPr>
            <a:r>
              <a:rPr lang="en-US" sz="3000" dirty="0">
                <a:solidFill>
                  <a:srgbClr val="005778"/>
                </a:solidFill>
              </a:rPr>
              <a:t>People of faith play a vital role in</a:t>
            </a:r>
            <a:br>
              <a:rPr lang="en-US" sz="3000" dirty="0">
                <a:solidFill>
                  <a:srgbClr val="005778"/>
                </a:solidFill>
              </a:rPr>
            </a:br>
            <a:r>
              <a:rPr lang="en-US" sz="3000" dirty="0">
                <a:solidFill>
                  <a:srgbClr val="005778"/>
                </a:solidFill>
              </a:rPr>
              <a:t>safety from suicide</a:t>
            </a:r>
          </a:p>
        </p:txBody>
      </p:sp>
      <p:grpSp>
        <p:nvGrpSpPr>
          <p:cNvPr id="14" name="Group 13">
            <a:extLst>
              <a:ext uri="{FF2B5EF4-FFF2-40B4-BE49-F238E27FC236}">
                <a16:creationId xmlns:a16="http://schemas.microsoft.com/office/drawing/2014/main" id="{1CCC3077-3A41-354F-876A-60E18F0306B7}"/>
              </a:ext>
            </a:extLst>
          </p:cNvPr>
          <p:cNvGrpSpPr/>
          <p:nvPr/>
        </p:nvGrpSpPr>
        <p:grpSpPr>
          <a:xfrm>
            <a:off x="5757537" y="2135188"/>
            <a:ext cx="387631" cy="2720300"/>
            <a:chOff x="5399695" y="2592285"/>
            <a:chExt cx="387631" cy="2720300"/>
          </a:xfrm>
        </p:grpSpPr>
        <p:sp>
          <p:nvSpPr>
            <p:cNvPr id="15" name="Right Arrow 14">
              <a:extLst>
                <a:ext uri="{FF2B5EF4-FFF2-40B4-BE49-F238E27FC236}">
                  <a16:creationId xmlns:a16="http://schemas.microsoft.com/office/drawing/2014/main" id="{0054C88C-6C83-0D4B-8A8D-CFA52CDD59E6}"/>
                </a:ext>
              </a:extLst>
            </p:cNvPr>
            <p:cNvSpPr/>
            <p:nvPr/>
          </p:nvSpPr>
          <p:spPr>
            <a:xfrm>
              <a:off x="5399695" y="2592285"/>
              <a:ext cx="387631" cy="409995"/>
            </a:xfrm>
            <a:prstGeom prst="rightArrow">
              <a:avLst/>
            </a:prstGeom>
            <a:solidFill>
              <a:srgbClr val="3F7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22B723EC-5FD6-D143-B88E-E216CD1636C3}"/>
                </a:ext>
              </a:extLst>
            </p:cNvPr>
            <p:cNvSpPr/>
            <p:nvPr/>
          </p:nvSpPr>
          <p:spPr>
            <a:xfrm>
              <a:off x="5399695" y="3358710"/>
              <a:ext cx="387631" cy="409995"/>
            </a:xfrm>
            <a:prstGeom prst="rightArrow">
              <a:avLst/>
            </a:prstGeom>
            <a:solidFill>
              <a:srgbClr val="3F738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extLst>
                <a:ext uri="{FF2B5EF4-FFF2-40B4-BE49-F238E27FC236}">
                  <a16:creationId xmlns:a16="http://schemas.microsoft.com/office/drawing/2014/main" id="{A9723BEF-BAEB-3E45-9811-652FBD39B65D}"/>
                </a:ext>
              </a:extLst>
            </p:cNvPr>
            <p:cNvSpPr/>
            <p:nvPr/>
          </p:nvSpPr>
          <p:spPr>
            <a:xfrm>
              <a:off x="5399695" y="4126640"/>
              <a:ext cx="387631" cy="409995"/>
            </a:xfrm>
            <a:prstGeom prst="rightArrow">
              <a:avLst/>
            </a:prstGeom>
            <a:solidFill>
              <a:srgbClr val="89A8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12BA73E0-6BE9-164D-83C5-039551195567}"/>
                </a:ext>
              </a:extLst>
            </p:cNvPr>
            <p:cNvSpPr/>
            <p:nvPr/>
          </p:nvSpPr>
          <p:spPr>
            <a:xfrm>
              <a:off x="5399695" y="4902590"/>
              <a:ext cx="387631" cy="409995"/>
            </a:xfrm>
            <a:prstGeom prst="rightArrow">
              <a:avLst/>
            </a:prstGeom>
            <a:solidFill>
              <a:srgbClr val="B0C4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587D5272-BF9C-FB4E-A007-4FBF577BA2D5}"/>
              </a:ext>
            </a:extLst>
          </p:cNvPr>
          <p:cNvPicPr>
            <a:picLocks noChangeAspect="1"/>
          </p:cNvPicPr>
          <p:nvPr/>
        </p:nvPicPr>
        <p:blipFill>
          <a:blip r:embed="rId5"/>
          <a:stretch>
            <a:fillRect/>
          </a:stretch>
        </p:blipFill>
        <p:spPr>
          <a:xfrm>
            <a:off x="879019" y="1358900"/>
            <a:ext cx="4686300" cy="4140200"/>
          </a:xfrm>
          <a:prstGeom prst="rect">
            <a:avLst/>
          </a:prstGeom>
        </p:spPr>
      </p:pic>
      <p:pic>
        <p:nvPicPr>
          <p:cNvPr id="6" name="Picture 5" descr="Diagram&#10;&#10;Description automatically generated">
            <a:extLst>
              <a:ext uri="{FF2B5EF4-FFF2-40B4-BE49-F238E27FC236}">
                <a16:creationId xmlns:a16="http://schemas.microsoft.com/office/drawing/2014/main" id="{D94E38FC-22BD-6646-B2EE-A1BEE9DB59AF}"/>
              </a:ext>
            </a:extLst>
          </p:cNvPr>
          <p:cNvPicPr>
            <a:picLocks noChangeAspect="1"/>
          </p:cNvPicPr>
          <p:nvPr/>
        </p:nvPicPr>
        <p:blipFill>
          <a:blip r:embed="rId6"/>
          <a:stretch>
            <a:fillRect/>
          </a:stretch>
        </p:blipFill>
        <p:spPr>
          <a:xfrm>
            <a:off x="1222911" y="1706961"/>
            <a:ext cx="4231743" cy="3893744"/>
          </a:xfrm>
          <a:prstGeom prst="rect">
            <a:avLst/>
          </a:prstGeom>
        </p:spPr>
      </p:pic>
    </p:spTree>
    <p:extLst>
      <p:ext uri="{BB962C8B-B14F-4D97-AF65-F5344CB8AC3E}">
        <p14:creationId xmlns:p14="http://schemas.microsoft.com/office/powerpoint/2010/main" val="2388512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6"/>
          <p:cNvPicPr preferRelativeResize="0"/>
          <p:nvPr/>
        </p:nvPicPr>
        <p:blipFill rotWithShape="1">
          <a:blip r:embed="rId3">
            <a:alphaModFix/>
          </a:blip>
          <a:srcRect/>
          <a:stretch/>
        </p:blipFill>
        <p:spPr>
          <a:xfrm>
            <a:off x="-9272" y="0"/>
            <a:ext cx="12201272" cy="6858000"/>
          </a:xfrm>
          <a:prstGeom prst="rect">
            <a:avLst/>
          </a:prstGeom>
          <a:noFill/>
          <a:ln>
            <a:noFill/>
          </a:ln>
        </p:spPr>
      </p:pic>
      <p:sp>
        <p:nvSpPr>
          <p:cNvPr id="147" name="Google Shape;147;p6"/>
          <p:cNvSpPr/>
          <p:nvPr/>
        </p:nvSpPr>
        <p:spPr>
          <a:xfrm flipH="1">
            <a:off x="401764" y="431800"/>
            <a:ext cx="11379200" cy="5994400"/>
          </a:xfrm>
          <a:prstGeom prst="rect">
            <a:avLst/>
          </a:prstGeom>
          <a:solidFill>
            <a:schemeClr val="lt1"/>
          </a:solidFill>
          <a:ln>
            <a:noFill/>
          </a:ln>
        </p:spPr>
        <p:txBody>
          <a:bodyPr spcFirstLastPara="1" wrap="square" lIns="32000" tIns="32000" rIns="32000" bIns="320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Source Sans Pro Light"/>
              <a:ea typeface="Source Sans Pro Light"/>
              <a:cs typeface="Source Sans Pro Light"/>
              <a:sym typeface="Source Sans Pro Light"/>
            </a:endParaRPr>
          </a:p>
        </p:txBody>
      </p:sp>
      <p:sp>
        <p:nvSpPr>
          <p:cNvPr id="148" name="Google Shape;148;p6"/>
          <p:cNvSpPr txBox="1">
            <a:spLocks noGrp="1"/>
          </p:cNvSpPr>
          <p:nvPr>
            <p:ph type="title"/>
          </p:nvPr>
        </p:nvSpPr>
        <p:spPr>
          <a:xfrm>
            <a:off x="657225" y="461460"/>
            <a:ext cx="10608561" cy="7636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Clr>
                <a:srgbClr val="005677"/>
              </a:buClr>
              <a:buSzPts val="2800"/>
              <a:buNone/>
            </a:pPr>
            <a:r>
              <a:rPr lang="en-US" sz="3600" b="1" dirty="0">
                <a:solidFill>
                  <a:srgbClr val="005677"/>
                </a:solidFill>
                <a:latin typeface="Source Sans Pro SemiBold"/>
                <a:ea typeface="Source Sans Pro SemiBold"/>
                <a:cs typeface="Source Sans Pro SemiBold"/>
                <a:sym typeface="Source Sans Pro SemiBold"/>
              </a:rPr>
              <a:t>Definitions: what is Suicide and who are Survivors? </a:t>
            </a:r>
            <a:endParaRPr sz="3600" b="1" dirty="0">
              <a:solidFill>
                <a:srgbClr val="005677"/>
              </a:solidFill>
              <a:latin typeface="Source Sans Pro SemiBold"/>
              <a:ea typeface="Source Sans Pro SemiBold"/>
              <a:cs typeface="Source Sans Pro SemiBold"/>
              <a:sym typeface="Source Sans Pro SemiBold"/>
            </a:endParaRPr>
          </a:p>
        </p:txBody>
      </p:sp>
      <p:sp>
        <p:nvSpPr>
          <p:cNvPr id="149" name="Google Shape;149;p6"/>
          <p:cNvSpPr txBox="1">
            <a:spLocks noGrp="1"/>
          </p:cNvSpPr>
          <p:nvPr>
            <p:ph type="body" idx="1"/>
          </p:nvPr>
        </p:nvSpPr>
        <p:spPr>
          <a:xfrm>
            <a:off x="657225" y="1559944"/>
            <a:ext cx="10608561" cy="3241484"/>
          </a:xfrm>
          <a:prstGeom prst="rect">
            <a:avLst/>
          </a:prstGeom>
          <a:noFill/>
          <a:ln>
            <a:noFill/>
          </a:ln>
        </p:spPr>
        <p:txBody>
          <a:bodyPr spcFirstLastPara="1" wrap="square" lIns="121900" tIns="121900" rIns="121900" bIns="121900" anchor="t" anchorCtr="0">
            <a:noAutofit/>
          </a:bodyPr>
          <a:lstStyle/>
          <a:p>
            <a:r>
              <a:rPr lang="en-US" b="1" dirty="0"/>
              <a:t>Suicidal thoughts</a:t>
            </a:r>
            <a:r>
              <a:rPr lang="en-US" dirty="0"/>
              <a:t>: thoughts &amp; ruminations about taking one’s life.</a:t>
            </a:r>
          </a:p>
          <a:p>
            <a:endParaRPr lang="en-US" dirty="0"/>
          </a:p>
          <a:p>
            <a:r>
              <a:rPr lang="en-US" b="1" dirty="0"/>
              <a:t>Suicide attempts</a:t>
            </a:r>
            <a:r>
              <a:rPr lang="en-US" dirty="0"/>
              <a:t>: person engages in behavior that involves a deliberate attempt to take one’s own life</a:t>
            </a:r>
          </a:p>
          <a:p>
            <a:pPr lvl="1">
              <a:spcBef>
                <a:spcPts val="0"/>
              </a:spcBef>
            </a:pPr>
            <a:r>
              <a:rPr lang="en-US" dirty="0"/>
              <a:t>Not the same as cutting goal is NOT to end one’s life </a:t>
            </a:r>
          </a:p>
          <a:p>
            <a:pPr marL="596900" lvl="1" indent="0">
              <a:spcBef>
                <a:spcPts val="0"/>
              </a:spcBef>
              <a:buNone/>
            </a:pPr>
            <a:endParaRPr lang="en-US" dirty="0"/>
          </a:p>
          <a:p>
            <a:r>
              <a:rPr lang="en-US" b="1" dirty="0"/>
              <a:t>Suicide death</a:t>
            </a:r>
            <a:r>
              <a:rPr lang="en-US" dirty="0"/>
              <a:t>: Self initiated action that results in death </a:t>
            </a:r>
          </a:p>
          <a:p>
            <a:endParaRPr lang="en-US" dirty="0"/>
          </a:p>
          <a:p>
            <a:r>
              <a:rPr lang="en-US" b="1" i="1" dirty="0"/>
              <a:t>Survivor</a:t>
            </a:r>
            <a:r>
              <a:rPr lang="en-US" dirty="0"/>
              <a:t>: One who survived an attempt (lived experience), </a:t>
            </a:r>
            <a:r>
              <a:rPr lang="en-US" i="1" dirty="0"/>
              <a:t>or</a:t>
            </a:r>
            <a:r>
              <a:rPr lang="en-US" dirty="0"/>
              <a:t> loved ones or friends with a relationship left after a death by suicide</a:t>
            </a:r>
          </a:p>
          <a:p>
            <a:pPr marL="114300" lvl="0" indent="0" algn="l" rtl="0">
              <a:lnSpc>
                <a:spcPct val="100000"/>
              </a:lnSpc>
              <a:spcBef>
                <a:spcPts val="0"/>
              </a:spcBef>
              <a:spcAft>
                <a:spcPts val="0"/>
              </a:spcAft>
              <a:buClr>
                <a:schemeClr val="dk1"/>
              </a:buClr>
              <a:buSzPts val="1800"/>
              <a:buNone/>
            </a:pPr>
            <a:endParaRPr lang="en-US" dirty="0"/>
          </a:p>
          <a:p>
            <a:pPr marL="0" lvl="0" indent="0" algn="l" rtl="0">
              <a:lnSpc>
                <a:spcPct val="100000"/>
              </a:lnSpc>
              <a:spcBef>
                <a:spcPts val="0"/>
              </a:spcBef>
              <a:spcAft>
                <a:spcPts val="0"/>
              </a:spcAft>
              <a:buSzPts val="1800"/>
              <a:buNone/>
            </a:pPr>
            <a:endParaRPr sz="1800" dirty="0"/>
          </a:p>
          <a:p>
            <a:pPr marL="609585" lvl="0" indent="-342888" algn="l" rtl="0">
              <a:lnSpc>
                <a:spcPct val="100000"/>
              </a:lnSpc>
              <a:spcBef>
                <a:spcPts val="0"/>
              </a:spcBef>
              <a:spcAft>
                <a:spcPts val="0"/>
              </a:spcAft>
              <a:buClr>
                <a:schemeClr val="dk1"/>
              </a:buClr>
              <a:buSzPts val="1800"/>
              <a:buNone/>
            </a:pPr>
            <a:endParaRPr dirty="0"/>
          </a:p>
          <a:p>
            <a:pPr marL="609585" lvl="0" indent="-342888" algn="l" rtl="0">
              <a:lnSpc>
                <a:spcPct val="100000"/>
              </a:lnSpc>
              <a:spcBef>
                <a:spcPts val="0"/>
              </a:spcBef>
              <a:spcAft>
                <a:spcPts val="0"/>
              </a:spcAft>
              <a:buClr>
                <a:schemeClr val="dk1"/>
              </a:buClr>
              <a:buSzPts val="1800"/>
              <a:buNone/>
            </a:pPr>
            <a:endParaRPr sz="3600" dirty="0"/>
          </a:p>
          <a:p>
            <a:pPr marL="0" lvl="0" indent="0" algn="l" rtl="0">
              <a:lnSpc>
                <a:spcPct val="100000"/>
              </a:lnSpc>
              <a:spcBef>
                <a:spcPts val="0"/>
              </a:spcBef>
              <a:spcAft>
                <a:spcPts val="0"/>
              </a:spcAft>
              <a:buClr>
                <a:schemeClr val="dk1"/>
              </a:buClr>
              <a:buSzPts val="1800"/>
              <a:buNone/>
            </a:pPr>
            <a:endParaRPr sz="2933" dirty="0"/>
          </a:p>
        </p:txBody>
      </p:sp>
      <p:grpSp>
        <p:nvGrpSpPr>
          <p:cNvPr id="150" name="Google Shape;150;p6"/>
          <p:cNvGrpSpPr/>
          <p:nvPr/>
        </p:nvGrpSpPr>
        <p:grpSpPr>
          <a:xfrm>
            <a:off x="10570755" y="5277507"/>
            <a:ext cx="972255" cy="972255"/>
            <a:chOff x="-2108097" y="1800004"/>
            <a:chExt cx="1600203" cy="1600203"/>
          </a:xfrm>
        </p:grpSpPr>
        <p:sp>
          <p:nvSpPr>
            <p:cNvPr id="151" name="Google Shape;151;p6"/>
            <p:cNvSpPr/>
            <p:nvPr/>
          </p:nvSpPr>
          <p:spPr>
            <a:xfrm>
              <a:off x="-2028357" y="1872104"/>
              <a:ext cx="1440722" cy="145600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52" name="Google Shape;152;p6"/>
            <p:cNvPicPr preferRelativeResize="0"/>
            <p:nvPr/>
          </p:nvPicPr>
          <p:blipFill rotWithShape="1">
            <a:blip r:embed="rId4">
              <a:alphaModFix/>
            </a:blip>
            <a:srcRect/>
            <a:stretch/>
          </p:blipFill>
          <p:spPr>
            <a:xfrm>
              <a:off x="-2108097" y="1800004"/>
              <a:ext cx="1600203" cy="1600203"/>
            </a:xfrm>
            <a:prstGeom prst="rect">
              <a:avLst/>
            </a:prstGeom>
            <a:noFill/>
            <a:ln>
              <a:noFill/>
            </a:ln>
          </p:spPr>
        </p:pic>
      </p:grpSp>
    </p:spTree>
    <p:extLst>
      <p:ext uri="{BB962C8B-B14F-4D97-AF65-F5344CB8AC3E}">
        <p14:creationId xmlns:p14="http://schemas.microsoft.com/office/powerpoint/2010/main" val="18449505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29265</TotalTime>
  <Words>1895</Words>
  <Application>Microsoft Office PowerPoint</Application>
  <PresentationFormat>Widescreen</PresentationFormat>
  <Paragraphs>335</Paragraphs>
  <Slides>35</Slides>
  <Notes>35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Calibri</vt:lpstr>
      <vt:lpstr>Calibri Light</vt:lpstr>
      <vt:lpstr>Noto Sans Symbols</vt:lpstr>
      <vt:lpstr>Source Sans Pro Light</vt:lpstr>
      <vt:lpstr>Source Sans Pro SemiBold</vt:lpstr>
      <vt:lpstr>Office Theme</vt:lpstr>
      <vt:lpstr>PowerPoint Presentation</vt:lpstr>
      <vt:lpstr>Why are we here today?</vt:lpstr>
      <vt:lpstr>Workshop Agenda</vt:lpstr>
      <vt:lpstr>Big Picture: Suicide rising across the US</vt:lpstr>
      <vt:lpstr>PowerPoint Presentation</vt:lpstr>
      <vt:lpstr>Causes, Triggers and Contributors</vt:lpstr>
      <vt:lpstr>Polling Questions</vt:lpstr>
      <vt:lpstr>Definitions: What is Suicide Prevention?</vt:lpstr>
      <vt:lpstr>Definitions: what is Suicide and who are Survivors? </vt:lpstr>
      <vt:lpstr>The Impact of a Suicide Death</vt:lpstr>
      <vt:lpstr>Why Ministry Leaders?</vt:lpstr>
      <vt:lpstr>Polling Question</vt:lpstr>
      <vt:lpstr>Ways Ministry Leaders are Involved</vt:lpstr>
      <vt:lpstr>Ministry Leaders… Congregational Perceptions</vt:lpstr>
      <vt:lpstr>The Problem – a lack of training and stigma</vt:lpstr>
      <vt:lpstr>Polling Question</vt:lpstr>
      <vt:lpstr>Our greatest safety from suicide challenge:  Stigma</vt:lpstr>
      <vt:lpstr>What is suicide Stigma</vt:lpstr>
      <vt:lpstr>Barriers to addressing suicide stigma</vt:lpstr>
      <vt:lpstr>Ways to address stigma in church</vt:lpstr>
      <vt:lpstr>What to train and who to train?</vt:lpstr>
      <vt:lpstr>Introducing LivingWorks</vt:lpstr>
      <vt:lpstr>PowerPoint Presentation</vt:lpstr>
      <vt:lpstr>Suicide Prevention Competencies for Faith Leaders</vt:lpstr>
      <vt:lpstr>PowerPoint Presentation</vt:lpstr>
      <vt:lpstr>LivingWorks Faith: Course Content</vt:lpstr>
      <vt:lpstr>Course Outcomes and Benefits</vt:lpstr>
      <vt:lpstr>Application Examples </vt:lpstr>
      <vt:lpstr>Data Trends n200+</vt:lpstr>
      <vt:lpstr>PowerPoint Presentation</vt:lpstr>
      <vt:lpstr>PowerPoint Presentation</vt:lpstr>
      <vt:lpstr>Trivia Questions - Quiz</vt:lpstr>
      <vt:lpstr>Ready to Get Started? … What’s Next?</vt:lpstr>
      <vt:lpstr>Key Dates &amp; Contact</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Suicide Prevention Stigma</dc:title>
  <dc:subject/>
  <dc:creator>Microsoft Office User</dc:creator>
  <cp:keywords/>
  <dc:description/>
  <cp:lastModifiedBy>Carole Terkula</cp:lastModifiedBy>
  <cp:revision>53</cp:revision>
  <dcterms:created xsi:type="dcterms:W3CDTF">2021-07-20T17:09:01Z</dcterms:created>
  <dcterms:modified xsi:type="dcterms:W3CDTF">2021-09-30T20:10:52Z</dcterms:modified>
  <cp:category/>
</cp:coreProperties>
</file>