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0"/>
  </p:notesMasterIdLst>
  <p:sldIdLst>
    <p:sldId id="856" r:id="rId2"/>
    <p:sldId id="764" r:id="rId3"/>
    <p:sldId id="765" r:id="rId4"/>
    <p:sldId id="859" r:id="rId5"/>
    <p:sldId id="881" r:id="rId6"/>
    <p:sldId id="809" r:id="rId7"/>
    <p:sldId id="438" r:id="rId8"/>
    <p:sldId id="442" r:id="rId9"/>
    <p:sldId id="486" r:id="rId10"/>
    <p:sldId id="439" r:id="rId11"/>
    <p:sldId id="782" r:id="rId12"/>
    <p:sldId id="781" r:id="rId13"/>
    <p:sldId id="514" r:id="rId14"/>
    <p:sldId id="560" r:id="rId15"/>
    <p:sldId id="783" r:id="rId16"/>
    <p:sldId id="784" r:id="rId17"/>
    <p:sldId id="785" r:id="rId18"/>
    <p:sldId id="786" r:id="rId19"/>
    <p:sldId id="810" r:id="rId20"/>
    <p:sldId id="832" r:id="rId21"/>
    <p:sldId id="848" r:id="rId22"/>
    <p:sldId id="840" r:id="rId23"/>
    <p:sldId id="844" r:id="rId24"/>
    <p:sldId id="842" r:id="rId25"/>
    <p:sldId id="883" r:id="rId26"/>
    <p:sldId id="855" r:id="rId27"/>
    <p:sldId id="829" r:id="rId28"/>
    <p:sldId id="882"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31"/>
    <a:srgbClr val="404040"/>
    <a:srgbClr val="70AC47"/>
    <a:srgbClr val="4EB943"/>
    <a:srgbClr val="49BF64"/>
    <a:srgbClr val="4DC58D"/>
    <a:srgbClr val="55C9B7"/>
    <a:srgbClr val="55BCD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5"/>
    <p:restoredTop sz="94673"/>
  </p:normalViewPr>
  <p:slideViewPr>
    <p:cSldViewPr snapToGrid="0" snapToObjects="1">
      <p:cViewPr varScale="1">
        <p:scale>
          <a:sx n="129" d="100"/>
          <a:sy n="129" d="100"/>
        </p:scale>
        <p:origin x="108" y="117"/>
      </p:cViewPr>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Neue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Neue Regular" charset="0"/>
              </a:defRPr>
            </a:lvl1pPr>
          </a:lstStyle>
          <a:p>
            <a:fld id="{FB4485A7-CF42-AA43-B1D0-5C9C614A9D6C}" type="datetimeFigureOut">
              <a:rPr lang="en-US" smtClean="0"/>
              <a:pPr/>
              <a:t>3/16/2021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Neue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Neue Regular" charset="0"/>
              </a:defRPr>
            </a:lvl1pPr>
          </a:lstStyle>
          <a:p>
            <a:fld id="{C8DEE9C1-860C-9844-93FD-703EC2475EDA}" type="slidenum">
              <a:rPr lang="en-US" smtClean="0"/>
              <a:pPr/>
              <a:t>‹#›</a:t>
            </a:fld>
            <a:endParaRPr lang="en-US" dirty="0"/>
          </a:p>
        </p:txBody>
      </p:sp>
    </p:spTree>
    <p:extLst>
      <p:ext uri="{BB962C8B-B14F-4D97-AF65-F5344CB8AC3E}">
        <p14:creationId xmlns:p14="http://schemas.microsoft.com/office/powerpoint/2010/main" val="16211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Regular" charset="0"/>
        <a:ea typeface="+mn-ea"/>
        <a:cs typeface="+mn-cs"/>
      </a:defRPr>
    </a:lvl1pPr>
    <a:lvl2pPr marL="457200" algn="l" defTabSz="914400" rtl="0" eaLnBrk="1" latinLnBrk="0" hangingPunct="1">
      <a:defRPr sz="1200" b="0" i="0" kern="1200">
        <a:solidFill>
          <a:schemeClr val="tx1"/>
        </a:solidFill>
        <a:latin typeface="Helvetica Neue Regular" charset="0"/>
        <a:ea typeface="+mn-ea"/>
        <a:cs typeface="+mn-cs"/>
      </a:defRPr>
    </a:lvl2pPr>
    <a:lvl3pPr marL="914400" algn="l" defTabSz="914400" rtl="0" eaLnBrk="1" latinLnBrk="0" hangingPunct="1">
      <a:defRPr sz="1200" b="0" i="0" kern="1200">
        <a:solidFill>
          <a:schemeClr val="tx1"/>
        </a:solidFill>
        <a:latin typeface="Helvetica Neue Regular" charset="0"/>
        <a:ea typeface="+mn-ea"/>
        <a:cs typeface="+mn-cs"/>
      </a:defRPr>
    </a:lvl3pPr>
    <a:lvl4pPr marL="1371600" algn="l" defTabSz="914400" rtl="0" eaLnBrk="1" latinLnBrk="0" hangingPunct="1">
      <a:defRPr sz="1200" b="0" i="0" kern="1200">
        <a:solidFill>
          <a:schemeClr val="tx1"/>
        </a:solidFill>
        <a:latin typeface="Helvetica Neue Regular" charset="0"/>
        <a:ea typeface="+mn-ea"/>
        <a:cs typeface="+mn-cs"/>
      </a:defRPr>
    </a:lvl4pPr>
    <a:lvl5pPr marL="1828800" algn="l" defTabSz="914400" rtl="0" eaLnBrk="1" latinLnBrk="0" hangingPunct="1">
      <a:defRPr sz="1200" b="0" i="0" kern="1200">
        <a:solidFill>
          <a:schemeClr val="tx1"/>
        </a:solidFill>
        <a:latin typeface="Helvetica Neue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EE9C1-860C-9844-93FD-703EC2475EDA}" type="slidenum">
              <a:rPr lang="en-US" smtClean="0"/>
              <a:pPr/>
              <a:t>5</a:t>
            </a:fld>
            <a:endParaRPr lang="en-US" dirty="0"/>
          </a:p>
        </p:txBody>
      </p:sp>
    </p:spTree>
    <p:extLst>
      <p:ext uri="{BB962C8B-B14F-4D97-AF65-F5344CB8AC3E}">
        <p14:creationId xmlns:p14="http://schemas.microsoft.com/office/powerpoint/2010/main" val="273267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685800" y="1143000"/>
            <a:ext cx="5486400" cy="3086100"/>
          </a:xfrm>
          <a:ln/>
        </p:spPr>
      </p:sp>
      <p:sp>
        <p:nvSpPr>
          <p:cNvPr id="1863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4980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EE9C1-860C-9844-93FD-703EC2475EDA}" type="slidenum">
              <a:rPr lang="en-US" smtClean="0"/>
              <a:pPr/>
              <a:t>21</a:t>
            </a:fld>
            <a:endParaRPr lang="en-US" dirty="0"/>
          </a:p>
        </p:txBody>
      </p:sp>
    </p:spTree>
    <p:extLst>
      <p:ext uri="{BB962C8B-B14F-4D97-AF65-F5344CB8AC3E}">
        <p14:creationId xmlns:p14="http://schemas.microsoft.com/office/powerpoint/2010/main" val="3405474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3A960-813A-C34A-B49E-5BC574CBF2A1}" type="slidenum">
              <a:rPr lang="en-US" smtClean="0"/>
              <a:t>‹#›</a:t>
            </a:fld>
            <a:endParaRPr lang="en-US" dirty="0"/>
          </a:p>
        </p:txBody>
      </p:sp>
      <p:pic>
        <p:nvPicPr>
          <p:cNvPr id="7" name="Picture 6">
            <a:extLst>
              <a:ext uri="{FF2B5EF4-FFF2-40B4-BE49-F238E27FC236}">
                <a16:creationId xmlns:a16="http://schemas.microsoft.com/office/drawing/2014/main" id="{3E58CCE4-4ECB-7143-B4AC-D3385CF3EE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2912" y="4337685"/>
            <a:ext cx="1841087" cy="796271"/>
          </a:xfrm>
          <a:prstGeom prst="rect">
            <a:avLst/>
          </a:prstGeom>
        </p:spPr>
      </p:pic>
    </p:spTree>
    <p:extLst>
      <p:ext uri="{BB962C8B-B14F-4D97-AF65-F5344CB8AC3E}">
        <p14:creationId xmlns:p14="http://schemas.microsoft.com/office/powerpoint/2010/main" val="20518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3A960-813A-C34A-B49E-5BC574CBF2A1}" type="slidenum">
              <a:rPr lang="en-US" smtClean="0"/>
              <a:t>‹#›</a:t>
            </a:fld>
            <a:endParaRPr lang="en-US" dirty="0"/>
          </a:p>
        </p:txBody>
      </p:sp>
      <p:pic>
        <p:nvPicPr>
          <p:cNvPr id="7" name="Picture 6">
            <a:extLst>
              <a:ext uri="{FF2B5EF4-FFF2-40B4-BE49-F238E27FC236}">
                <a16:creationId xmlns:a16="http://schemas.microsoft.com/office/drawing/2014/main" id="{7A5BA86E-7BEF-0D48-B7EF-21A665C9C4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9385" y="4251961"/>
            <a:ext cx="1824615" cy="789146"/>
          </a:xfrm>
          <a:prstGeom prst="rect">
            <a:avLst/>
          </a:prstGeom>
        </p:spPr>
      </p:pic>
    </p:spTree>
    <p:extLst>
      <p:ext uri="{BB962C8B-B14F-4D97-AF65-F5344CB8AC3E}">
        <p14:creationId xmlns:p14="http://schemas.microsoft.com/office/powerpoint/2010/main" val="277803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3A960-813A-C34A-B49E-5BC574CBF2A1}" type="slidenum">
              <a:rPr lang="en-US" smtClean="0"/>
              <a:t>‹#›</a:t>
            </a:fld>
            <a:endParaRPr lang="en-US" dirty="0"/>
          </a:p>
        </p:txBody>
      </p:sp>
      <p:pic>
        <p:nvPicPr>
          <p:cNvPr id="7" name="Picture 6">
            <a:extLst>
              <a:ext uri="{FF2B5EF4-FFF2-40B4-BE49-F238E27FC236}">
                <a16:creationId xmlns:a16="http://schemas.microsoft.com/office/drawing/2014/main" id="{AC887D3C-5085-B347-A0DB-9A6C975A91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487" y="4354830"/>
            <a:ext cx="1823512" cy="788669"/>
          </a:xfrm>
          <a:prstGeom prst="rect">
            <a:avLst/>
          </a:prstGeom>
        </p:spPr>
      </p:pic>
    </p:spTree>
    <p:extLst>
      <p:ext uri="{BB962C8B-B14F-4D97-AF65-F5344CB8AC3E}">
        <p14:creationId xmlns:p14="http://schemas.microsoft.com/office/powerpoint/2010/main" val="315814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B3A960-813A-C34A-B49E-5BC574CBF2A1}" type="slidenum">
              <a:rPr lang="en-US" smtClean="0"/>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9383" y="4251960"/>
            <a:ext cx="1824617" cy="789147"/>
          </a:xfrm>
          <a:prstGeom prst="rect">
            <a:avLst/>
          </a:prstGeom>
        </p:spPr>
      </p:pic>
    </p:spTree>
    <p:extLst>
      <p:ext uri="{BB962C8B-B14F-4D97-AF65-F5344CB8AC3E}">
        <p14:creationId xmlns:p14="http://schemas.microsoft.com/office/powerpoint/2010/main" val="343258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3A960-813A-C34A-B49E-5BC574CBF2A1}" type="slidenum">
              <a:rPr lang="en-US" smtClean="0"/>
              <a:t>‹#›</a:t>
            </a:fld>
            <a:endParaRPr lang="en-US" dirty="0"/>
          </a:p>
        </p:txBody>
      </p:sp>
      <p:pic>
        <p:nvPicPr>
          <p:cNvPr id="7" name="Picture 6">
            <a:extLst>
              <a:ext uri="{FF2B5EF4-FFF2-40B4-BE49-F238E27FC236}">
                <a16:creationId xmlns:a16="http://schemas.microsoft.com/office/drawing/2014/main" id="{08C2992D-9190-E04E-8651-F0AB4F71F4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9383" y="4251960"/>
            <a:ext cx="1824616" cy="789147"/>
          </a:xfrm>
          <a:prstGeom prst="rect">
            <a:avLst/>
          </a:prstGeom>
        </p:spPr>
      </p:pic>
    </p:spTree>
    <p:extLst>
      <p:ext uri="{BB962C8B-B14F-4D97-AF65-F5344CB8AC3E}">
        <p14:creationId xmlns:p14="http://schemas.microsoft.com/office/powerpoint/2010/main" val="255704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3A960-813A-C34A-B49E-5BC574CBF2A1}" type="slidenum">
              <a:rPr lang="en-US" smtClean="0"/>
              <a:t>‹#›</a:t>
            </a:fld>
            <a:endParaRPr lang="en-US" dirty="0"/>
          </a:p>
        </p:txBody>
      </p:sp>
      <p:pic>
        <p:nvPicPr>
          <p:cNvPr id="7" name="Picture 6">
            <a:extLst>
              <a:ext uri="{FF2B5EF4-FFF2-40B4-BE49-F238E27FC236}">
                <a16:creationId xmlns:a16="http://schemas.microsoft.com/office/drawing/2014/main" id="{9AB8EC37-ADFA-7341-86B2-95198AAFF2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485" y="4354830"/>
            <a:ext cx="1823514" cy="788670"/>
          </a:xfrm>
          <a:prstGeom prst="rect">
            <a:avLst/>
          </a:prstGeom>
        </p:spPr>
      </p:pic>
    </p:spTree>
    <p:extLst>
      <p:ext uri="{BB962C8B-B14F-4D97-AF65-F5344CB8AC3E}">
        <p14:creationId xmlns:p14="http://schemas.microsoft.com/office/powerpoint/2010/main" val="7659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3A960-813A-C34A-B49E-5BC574CBF2A1}" type="slidenum">
              <a:rPr lang="en-US" smtClean="0"/>
              <a:t>‹#›</a:t>
            </a:fld>
            <a:endParaRPr lang="en-US" dirty="0"/>
          </a:p>
        </p:txBody>
      </p:sp>
      <p:pic>
        <p:nvPicPr>
          <p:cNvPr id="8" name="Picture 7">
            <a:extLst>
              <a:ext uri="{FF2B5EF4-FFF2-40B4-BE49-F238E27FC236}">
                <a16:creationId xmlns:a16="http://schemas.microsoft.com/office/drawing/2014/main" id="{B7D6DB83-3D64-664F-8F62-F5677C248D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5190" y="4351571"/>
            <a:ext cx="1831048" cy="791928"/>
          </a:xfrm>
          <a:prstGeom prst="rect">
            <a:avLst/>
          </a:prstGeom>
        </p:spPr>
      </p:pic>
    </p:spTree>
    <p:extLst>
      <p:ext uri="{BB962C8B-B14F-4D97-AF65-F5344CB8AC3E}">
        <p14:creationId xmlns:p14="http://schemas.microsoft.com/office/powerpoint/2010/main" val="337762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B3A960-813A-C34A-B49E-5BC574CBF2A1}" type="slidenum">
              <a:rPr lang="en-US" smtClean="0"/>
              <a:t>‹#›</a:t>
            </a:fld>
            <a:endParaRPr lang="en-US" dirty="0"/>
          </a:p>
        </p:txBody>
      </p:sp>
      <p:pic>
        <p:nvPicPr>
          <p:cNvPr id="10" name="Picture 9">
            <a:extLst>
              <a:ext uri="{FF2B5EF4-FFF2-40B4-BE49-F238E27FC236}">
                <a16:creationId xmlns:a16="http://schemas.microsoft.com/office/drawing/2014/main" id="{2E79BB5B-753B-A140-9320-56B947A210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5201" y="4250151"/>
            <a:ext cx="1828799" cy="790956"/>
          </a:xfrm>
          <a:prstGeom prst="rect">
            <a:avLst/>
          </a:prstGeom>
        </p:spPr>
      </p:pic>
    </p:spTree>
    <p:extLst>
      <p:ext uri="{BB962C8B-B14F-4D97-AF65-F5344CB8AC3E}">
        <p14:creationId xmlns:p14="http://schemas.microsoft.com/office/powerpoint/2010/main" val="36281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B3A960-813A-C34A-B49E-5BC574CBF2A1}" type="slidenum">
              <a:rPr lang="en-US" smtClean="0"/>
              <a:t>‹#›</a:t>
            </a:fld>
            <a:endParaRPr lang="en-US" dirty="0"/>
          </a:p>
        </p:txBody>
      </p:sp>
      <p:pic>
        <p:nvPicPr>
          <p:cNvPr id="6" name="Picture 5">
            <a:extLst>
              <a:ext uri="{FF2B5EF4-FFF2-40B4-BE49-F238E27FC236}">
                <a16:creationId xmlns:a16="http://schemas.microsoft.com/office/drawing/2014/main" id="{1E9EB1B6-BCBF-AC43-BF4C-74DD1FCEA3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9385" y="4251961"/>
            <a:ext cx="1824615" cy="789146"/>
          </a:xfrm>
          <a:prstGeom prst="rect">
            <a:avLst/>
          </a:prstGeom>
        </p:spPr>
      </p:pic>
    </p:spTree>
    <p:extLst>
      <p:ext uri="{BB962C8B-B14F-4D97-AF65-F5344CB8AC3E}">
        <p14:creationId xmlns:p14="http://schemas.microsoft.com/office/powerpoint/2010/main" val="110197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B3A960-813A-C34A-B49E-5BC574CBF2A1}" type="slidenum">
              <a:rPr lang="en-US" smtClean="0"/>
              <a:t>‹#›</a:t>
            </a:fld>
            <a:endParaRPr lang="en-US" dirty="0"/>
          </a:p>
        </p:txBody>
      </p:sp>
      <p:pic>
        <p:nvPicPr>
          <p:cNvPr id="5" name="Picture 4">
            <a:extLst>
              <a:ext uri="{FF2B5EF4-FFF2-40B4-BE49-F238E27FC236}">
                <a16:creationId xmlns:a16="http://schemas.microsoft.com/office/drawing/2014/main" id="{2B6F4062-A829-0343-AA56-AFD7E4886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488" y="4354831"/>
            <a:ext cx="1823512" cy="788669"/>
          </a:xfrm>
          <a:prstGeom prst="rect">
            <a:avLst/>
          </a:prstGeom>
        </p:spPr>
      </p:pic>
    </p:spTree>
    <p:extLst>
      <p:ext uri="{BB962C8B-B14F-4D97-AF65-F5344CB8AC3E}">
        <p14:creationId xmlns:p14="http://schemas.microsoft.com/office/powerpoint/2010/main" val="27485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3A960-813A-C34A-B49E-5BC574CBF2A1}" type="slidenum">
              <a:rPr lang="en-US" smtClean="0"/>
              <a:t>‹#›</a:t>
            </a:fld>
            <a:endParaRPr lang="en-US" dirty="0"/>
          </a:p>
        </p:txBody>
      </p:sp>
      <p:pic>
        <p:nvPicPr>
          <p:cNvPr id="8" name="Picture 7">
            <a:extLst>
              <a:ext uri="{FF2B5EF4-FFF2-40B4-BE49-F238E27FC236}">
                <a16:creationId xmlns:a16="http://schemas.microsoft.com/office/drawing/2014/main" id="{3327C0D7-28DE-C14A-9DB1-9B0C4619ED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6631" y="4255095"/>
            <a:ext cx="1817369" cy="786012"/>
          </a:xfrm>
          <a:prstGeom prst="rect">
            <a:avLst/>
          </a:prstGeom>
        </p:spPr>
      </p:pic>
    </p:spTree>
    <p:extLst>
      <p:ext uri="{BB962C8B-B14F-4D97-AF65-F5344CB8AC3E}">
        <p14:creationId xmlns:p14="http://schemas.microsoft.com/office/powerpoint/2010/main" val="15927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E6D34A8-417C-534D-9F5D-87D13FA07EA8}"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3A960-813A-C34A-B49E-5BC574CBF2A1}" type="slidenum">
              <a:rPr lang="en-US" smtClean="0"/>
              <a:t>‹#›</a:t>
            </a:fld>
            <a:endParaRPr lang="en-US" dirty="0"/>
          </a:p>
        </p:txBody>
      </p:sp>
      <p:pic>
        <p:nvPicPr>
          <p:cNvPr id="8" name="Picture 7">
            <a:extLst>
              <a:ext uri="{FF2B5EF4-FFF2-40B4-BE49-F238E27FC236}">
                <a16:creationId xmlns:a16="http://schemas.microsoft.com/office/drawing/2014/main" id="{524C0FAF-71BD-8243-BE3D-0AC40766C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5189" y="4395788"/>
            <a:ext cx="1728811" cy="747711"/>
          </a:xfrm>
          <a:prstGeom prst="rect">
            <a:avLst/>
          </a:prstGeom>
        </p:spPr>
      </p:pic>
    </p:spTree>
    <p:extLst>
      <p:ext uri="{BB962C8B-B14F-4D97-AF65-F5344CB8AC3E}">
        <p14:creationId xmlns:p14="http://schemas.microsoft.com/office/powerpoint/2010/main" val="27833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13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Helvetica Neue" panose="02000503000000020004" pitchFamily="2" charset="0"/>
              </a:defRPr>
            </a:lvl1pPr>
          </a:lstStyle>
          <a:p>
            <a:fld id="{8E6D34A8-417C-534D-9F5D-87D13FA07EA8}" type="datetimeFigureOut">
              <a:rPr lang="en-US" smtClean="0"/>
              <a:pPr/>
              <a:t>3/16/2021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Helvetica Neue" panose="02000503000000020004" pitchFamily="2"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Helvetica Neue" panose="02000503000000020004" pitchFamily="2" charset="0"/>
              </a:defRPr>
            </a:lvl1pPr>
          </a:lstStyle>
          <a:p>
            <a:fld id="{B2B3A960-813A-C34A-B49E-5BC574CBF2A1}" type="slidenum">
              <a:rPr lang="en-US" smtClean="0"/>
              <a:pPr/>
              <a:t>‹#›</a:t>
            </a:fld>
            <a:endParaRPr lang="en-US" dirty="0"/>
          </a:p>
        </p:txBody>
      </p:sp>
    </p:spTree>
    <p:extLst>
      <p:ext uri="{BB962C8B-B14F-4D97-AF65-F5344CB8AC3E}">
        <p14:creationId xmlns:p14="http://schemas.microsoft.com/office/powerpoint/2010/main" val="25978599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Helvetica Neue" panose="02000503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Neue" panose="0200050300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Neue" panose="0200050300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eue" panose="0200050300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eue" panose="0200050300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13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79109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1A63E11-52C1-164F-9041-B6EB64237FCA}"/>
              </a:ext>
            </a:extLst>
          </p:cNvPr>
          <p:cNvSpPr>
            <a:spLocks noGrp="1"/>
          </p:cNvSpPr>
          <p:nvPr>
            <p:ph type="title"/>
          </p:nvPr>
        </p:nvSpPr>
        <p:spPr>
          <a:xfrm>
            <a:off x="0" y="1"/>
            <a:ext cx="4579240" cy="1933902"/>
          </a:xfrm>
          <a:solidFill>
            <a:srgbClr val="333131"/>
          </a:solidFill>
        </p:spPr>
        <p:txBody>
          <a:bodyPr vert="horz" lIns="91440" tIns="45720" rIns="91440" bIns="45720" rtlCol="0" anchor="b">
            <a:normAutofit/>
          </a:bodyPr>
          <a:lstStyle/>
          <a:p>
            <a:pPr algn="ctr" defTabSz="914400"/>
            <a:r>
              <a:rPr lang="en-US" sz="3200" b="1" dirty="0">
                <a:solidFill>
                  <a:schemeClr val="bg1"/>
                </a:solidFill>
                <a:latin typeface="Helvetica" pitchFamily="2" charset="0"/>
              </a:rPr>
              <a:t>Why your church needs a mental health inclusion strategy</a:t>
            </a:r>
          </a:p>
        </p:txBody>
      </p:sp>
      <p:pic>
        <p:nvPicPr>
          <p:cNvPr id="8" name="Content Placeholder 7">
            <a:extLst>
              <a:ext uri="{FF2B5EF4-FFF2-40B4-BE49-F238E27FC236}">
                <a16:creationId xmlns:a16="http://schemas.microsoft.com/office/drawing/2014/main" id="{82627280-5002-7647-B50D-CE82AC570EF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71999" y="10"/>
            <a:ext cx="4579241" cy="5143490"/>
          </a:xfrm>
          <a:prstGeom prst="rect">
            <a:avLst/>
          </a:prstGeom>
        </p:spPr>
      </p:pic>
      <p:sp>
        <p:nvSpPr>
          <p:cNvPr id="6" name="Text Placeholder 5">
            <a:extLst>
              <a:ext uri="{FF2B5EF4-FFF2-40B4-BE49-F238E27FC236}">
                <a16:creationId xmlns:a16="http://schemas.microsoft.com/office/drawing/2014/main" id="{450609EB-5604-4A4E-B94A-1AD0D6268055}"/>
              </a:ext>
            </a:extLst>
          </p:cNvPr>
          <p:cNvSpPr>
            <a:spLocks noGrp="1"/>
          </p:cNvSpPr>
          <p:nvPr>
            <p:ph type="body" sz="half" idx="2"/>
          </p:nvPr>
        </p:nvSpPr>
        <p:spPr>
          <a:xfrm>
            <a:off x="0" y="1933902"/>
            <a:ext cx="4571999" cy="3209597"/>
          </a:xfrm>
          <a:solidFill>
            <a:srgbClr val="333131"/>
          </a:solidFill>
        </p:spPr>
        <p:txBody>
          <a:bodyPr>
            <a:normAutofit/>
          </a:bodyPr>
          <a:lstStyle/>
          <a:p>
            <a:pPr algn="ctr"/>
            <a:endParaRPr lang="en-US" sz="1800" dirty="0">
              <a:ea typeface="Helvetica Neue" panose="02000503000000020004" pitchFamily="2" charset="0"/>
              <a:cs typeface="Helvetica Neue" panose="02000503000000020004" pitchFamily="2" charset="0"/>
            </a:endParaRPr>
          </a:p>
          <a:p>
            <a:pPr algn="ctr"/>
            <a:endParaRPr lang="en-US" sz="1800" dirty="0">
              <a:ea typeface="Helvetica Neue" panose="02000503000000020004" pitchFamily="2" charset="0"/>
              <a:cs typeface="Helvetica Neue" panose="02000503000000020004" pitchFamily="2" charset="0"/>
            </a:endParaRPr>
          </a:p>
          <a:p>
            <a:pPr algn="ctr"/>
            <a:r>
              <a:rPr lang="en-US" sz="2000" b="1" dirty="0">
                <a:ea typeface="Helvetica Neue" panose="02000503000000020004" pitchFamily="2" charset="0"/>
                <a:cs typeface="Helvetica Neue" panose="02000503000000020004" pitchFamily="2" charset="0"/>
              </a:rPr>
              <a:t>Stephen Grcevich, MD</a:t>
            </a:r>
          </a:p>
          <a:p>
            <a:pPr algn="ctr"/>
            <a:r>
              <a:rPr lang="en-US" sz="2000" b="1" dirty="0">
                <a:ea typeface="Helvetica Neue" panose="02000503000000020004" pitchFamily="2" charset="0"/>
                <a:cs typeface="Helvetica Neue" panose="02000503000000020004" pitchFamily="2" charset="0"/>
              </a:rPr>
              <a:t>President and Founder, Key Ministry</a:t>
            </a:r>
          </a:p>
          <a:p>
            <a:pPr algn="ctr"/>
            <a:r>
              <a:rPr lang="en-US" sz="2000" b="1" dirty="0">
                <a:ea typeface="Helvetica Neue" panose="02000503000000020004" pitchFamily="2" charset="0"/>
                <a:cs typeface="Helvetica Neue" panose="02000503000000020004" pitchFamily="2" charset="0"/>
              </a:rPr>
              <a:t>Lutheran Foundation</a:t>
            </a:r>
          </a:p>
          <a:p>
            <a:pPr algn="ctr"/>
            <a:r>
              <a:rPr lang="en-US" sz="2000" b="1" dirty="0">
                <a:ea typeface="Helvetica Neue" panose="02000503000000020004" pitchFamily="2" charset="0"/>
                <a:cs typeface="Helvetica Neue" panose="02000503000000020004" pitchFamily="2" charset="0"/>
              </a:rPr>
              <a:t>Fort Wayne, IN</a:t>
            </a:r>
          </a:p>
          <a:p>
            <a:pPr algn="ctr"/>
            <a:r>
              <a:rPr lang="en-US" sz="2000" b="1" dirty="0">
                <a:ea typeface="Helvetica Neue" panose="02000503000000020004" pitchFamily="2" charset="0"/>
                <a:cs typeface="Helvetica Neue" panose="02000503000000020004" pitchFamily="2" charset="0"/>
              </a:rPr>
              <a:t>March 30, 2021</a:t>
            </a:r>
          </a:p>
          <a:p>
            <a:pPr algn="ctr"/>
            <a:endParaRPr lang="en-US" sz="1800" dirty="0">
              <a:ea typeface="Helvetica Neue" panose="02000503000000020004" pitchFamily="2" charset="0"/>
              <a:cs typeface="Helvetica Neue" panose="02000503000000020004" pitchFamily="2" charset="0"/>
            </a:endParaRPr>
          </a:p>
          <a:p>
            <a:pPr algn="ctr"/>
            <a:endParaRPr lang="en-US" sz="1800" dirty="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560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3186" r="9091" b="20205"/>
          <a:stretch/>
        </p:blipFill>
        <p:spPr>
          <a:xfrm>
            <a:off x="20" y="10"/>
            <a:ext cx="9143980" cy="5143490"/>
          </a:xfrm>
          <a:prstGeom prst="rect">
            <a:avLst/>
          </a:prstGeom>
        </p:spPr>
      </p:pic>
      <p:sp>
        <p:nvSpPr>
          <p:cNvPr id="2" name="Title 1"/>
          <p:cNvSpPr>
            <a:spLocks noGrp="1"/>
          </p:cNvSpPr>
          <p:nvPr>
            <p:ph type="title"/>
          </p:nvPr>
        </p:nvSpPr>
        <p:spPr>
          <a:xfrm>
            <a:off x="199697" y="474742"/>
            <a:ext cx="3409966" cy="782557"/>
          </a:xfrm>
        </p:spPr>
        <p:txBody>
          <a:bodyPr vert="horz" lIns="91440" tIns="45720" rIns="91440" bIns="45720" rtlCol="0" anchor="ctr">
            <a:normAutofit/>
          </a:bodyPr>
          <a:lstStyle/>
          <a:p>
            <a:pPr algn="ctr" defTabSz="914400"/>
            <a:r>
              <a:rPr lang="en-US" sz="3600" b="1" dirty="0">
                <a:solidFill>
                  <a:schemeClr val="bg1"/>
                </a:solidFill>
                <a:latin typeface="Helvetica" pitchFamily="2" charset="0"/>
              </a:rPr>
              <a:t>Anxiety</a:t>
            </a:r>
            <a:endParaRPr lang="en-US" sz="3600" b="1" dirty="0">
              <a:solidFill>
                <a:schemeClr val="bg1"/>
              </a:solidFill>
              <a:latin typeface="+mj-lt"/>
            </a:endParaRPr>
          </a:p>
        </p:txBody>
      </p:sp>
      <p:sp>
        <p:nvSpPr>
          <p:cNvPr id="4" name="Text Placeholder 3"/>
          <p:cNvSpPr>
            <a:spLocks noGrp="1"/>
          </p:cNvSpPr>
          <p:nvPr>
            <p:ph type="body" sz="half" idx="2"/>
          </p:nvPr>
        </p:nvSpPr>
        <p:spPr>
          <a:xfrm>
            <a:off x="199697" y="1525255"/>
            <a:ext cx="3731171" cy="3067765"/>
          </a:xfrm>
        </p:spPr>
        <p:txBody>
          <a:bodyPr vert="horz" lIns="91440" tIns="45720" rIns="91440" bIns="45720" rtlCol="0" anchor="t">
            <a:normAutofit/>
          </a:bodyPr>
          <a:lstStyle/>
          <a:p>
            <a:pPr algn="ctr" defTabSz="914400"/>
            <a:r>
              <a:rPr lang="en-US" sz="1800" b="1" dirty="0">
                <a:solidFill>
                  <a:schemeClr val="bg1"/>
                </a:solidFill>
                <a:latin typeface="Helvetica" pitchFamily="2" charset="0"/>
              </a:rPr>
              <a:t>People with anxiety overestimate threat, risk in unfamiliar situations</a:t>
            </a:r>
          </a:p>
          <a:p>
            <a:pPr indent="-228600" defTabSz="914400">
              <a:buFont typeface="Arial" panose="020B0604020202020204" pitchFamily="34" charset="0"/>
              <a:buChar char="•"/>
            </a:pPr>
            <a:endParaRPr lang="en-US" sz="1300" dirty="0">
              <a:solidFill>
                <a:schemeClr val="bg1"/>
              </a:solidFill>
              <a:latin typeface="Helvetica" pitchFamily="2" charset="0"/>
            </a:endParaRPr>
          </a:p>
          <a:p>
            <a:pPr marL="160735" indent="-228600" defTabSz="914400">
              <a:buFont typeface="Arial" panose="020B0604020202020204" pitchFamily="34" charset="0"/>
              <a:buChar char="•"/>
            </a:pPr>
            <a:r>
              <a:rPr lang="en-US" sz="1800" dirty="0">
                <a:solidFill>
                  <a:schemeClr val="bg1"/>
                </a:solidFill>
                <a:latin typeface="Helvetica" pitchFamily="2" charset="0"/>
                <a:ea typeface="Helvetica Neue" panose="02000503000000020004" pitchFamily="2" charset="0"/>
                <a:cs typeface="Helvetica Neue" panose="02000503000000020004" pitchFamily="2" charset="0"/>
              </a:rPr>
              <a:t>Social anxiety</a:t>
            </a:r>
          </a:p>
          <a:p>
            <a:pPr marL="160735" indent="-228600" defTabSz="914400">
              <a:buFont typeface="Arial" panose="020B0604020202020204" pitchFamily="34" charset="0"/>
              <a:buChar char="•"/>
            </a:pPr>
            <a:r>
              <a:rPr lang="en-US" sz="1800" dirty="0">
                <a:solidFill>
                  <a:schemeClr val="bg1"/>
                </a:solidFill>
                <a:latin typeface="Helvetica" pitchFamily="2" charset="0"/>
                <a:ea typeface="Helvetica Neue" panose="02000503000000020004" pitchFamily="2" charset="0"/>
                <a:cs typeface="Helvetica Neue" panose="02000503000000020004" pitchFamily="2" charset="0"/>
              </a:rPr>
              <a:t>Separation anxiety</a:t>
            </a:r>
          </a:p>
          <a:p>
            <a:pPr marL="160735" indent="-228600" defTabSz="914400">
              <a:buFont typeface="Arial" panose="020B0604020202020204" pitchFamily="34" charset="0"/>
              <a:buChar char="•"/>
            </a:pPr>
            <a:r>
              <a:rPr lang="en-US" sz="1800" dirty="0">
                <a:solidFill>
                  <a:schemeClr val="bg1"/>
                </a:solidFill>
                <a:latin typeface="Helvetica" pitchFamily="2" charset="0"/>
                <a:ea typeface="Helvetica Neue" panose="02000503000000020004" pitchFamily="2" charset="0"/>
                <a:cs typeface="Helvetica Neue" panose="02000503000000020004" pitchFamily="2" charset="0"/>
              </a:rPr>
              <a:t>Agoraphobia</a:t>
            </a:r>
          </a:p>
          <a:p>
            <a:pPr marL="160735" indent="-228600" defTabSz="914400">
              <a:buFont typeface="Arial" panose="020B0604020202020204" pitchFamily="34" charset="0"/>
              <a:buChar char="•"/>
            </a:pPr>
            <a:r>
              <a:rPr lang="en-US" sz="1800" dirty="0">
                <a:solidFill>
                  <a:schemeClr val="bg1"/>
                </a:solidFill>
                <a:latin typeface="Helvetica" pitchFamily="2" charset="0"/>
                <a:ea typeface="Helvetica Neue" panose="02000503000000020004" pitchFamily="2" charset="0"/>
                <a:cs typeface="Helvetica Neue" panose="02000503000000020004" pitchFamily="2" charset="0"/>
              </a:rPr>
              <a:t>Obsessive-Compulsive Disorder</a:t>
            </a:r>
          </a:p>
          <a:p>
            <a:pPr indent="-228600" defTabSz="914400">
              <a:buFont typeface="Arial" panose="020B0604020202020204" pitchFamily="34" charset="0"/>
              <a:buChar char="•"/>
            </a:pPr>
            <a:endParaRPr lang="en-US" sz="1300" dirty="0">
              <a:latin typeface="+mn-lt"/>
            </a:endParaRPr>
          </a:p>
          <a:p>
            <a:pPr indent="-228600" defTabSz="914400">
              <a:buFont typeface="Arial" panose="020B0604020202020204" pitchFamily="34" charset="0"/>
              <a:buChar char="•"/>
            </a:pPr>
            <a:endParaRPr lang="en-US" sz="1300" dirty="0">
              <a:latin typeface="+mn-lt"/>
            </a:endParaRPr>
          </a:p>
        </p:txBody>
      </p:sp>
    </p:spTree>
    <p:extLst>
      <p:ext uri="{BB962C8B-B14F-4D97-AF65-F5344CB8AC3E}">
        <p14:creationId xmlns:p14="http://schemas.microsoft.com/office/powerpoint/2010/main" val="42225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A picture containing person, woman, young, girl&#10;&#10;Description automatically generated">
            <a:extLst>
              <a:ext uri="{FF2B5EF4-FFF2-40B4-BE49-F238E27FC236}">
                <a16:creationId xmlns:a16="http://schemas.microsoft.com/office/drawing/2014/main" id="{6F9318C5-4FA1-4844-B675-F537B36BA4DB}"/>
              </a:ext>
            </a:extLst>
          </p:cNvPr>
          <p:cNvPicPr>
            <a:picLocks noGrp="1" noChangeAspect="1"/>
          </p:cNvPicPr>
          <p:nvPr>
            <p:ph sz="half" idx="1"/>
          </p:nvPr>
        </p:nvPicPr>
        <p:blipFill rotWithShape="1">
          <a:blip r:embed="rId2" cstate="print">
            <a:alphaModFix amt="35000"/>
            <a:extLst>
              <a:ext uri="{28A0092B-C50C-407E-A947-70E740481C1C}">
                <a14:useLocalDpi xmlns:a14="http://schemas.microsoft.com/office/drawing/2010/main"/>
              </a:ext>
            </a:extLst>
          </a:blip>
          <a:srcRect t="18232" b="25518"/>
          <a:stretch/>
        </p:blipFill>
        <p:spPr>
          <a:xfrm>
            <a:off x="20" y="10"/>
            <a:ext cx="9143979" cy="5143490"/>
          </a:xfrm>
          <a:prstGeom prst="rect">
            <a:avLst/>
          </a:prstGeom>
        </p:spPr>
      </p:pic>
      <p:sp>
        <p:nvSpPr>
          <p:cNvPr id="3" name="Title 2"/>
          <p:cNvSpPr>
            <a:spLocks noGrp="1"/>
          </p:cNvSpPr>
          <p:nvPr>
            <p:ph type="title"/>
          </p:nvPr>
        </p:nvSpPr>
        <p:spPr>
          <a:xfrm>
            <a:off x="628650" y="799396"/>
            <a:ext cx="2484873" cy="3544707"/>
          </a:xfrm>
        </p:spPr>
        <p:txBody>
          <a:bodyPr vert="horz" lIns="91440" tIns="45720" rIns="91440" bIns="45720" rtlCol="0" anchor="ctr">
            <a:normAutofit/>
          </a:bodyPr>
          <a:lstStyle/>
          <a:p>
            <a:pPr algn="ctr" defTabSz="914400"/>
            <a:r>
              <a:rPr lang="en-US" sz="2800" b="1" dirty="0">
                <a:solidFill>
                  <a:srgbClr val="FFFFFF"/>
                </a:solidFill>
                <a:latin typeface="Helvetica" pitchFamily="2" charset="0"/>
              </a:rPr>
              <a:t>What church activities are challenging for children and teens with anxiety?</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1714500"/>
            <a:ext cx="0" cy="1714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6767704-100F-0F49-957E-FD6E61605A90}"/>
              </a:ext>
            </a:extLst>
          </p:cNvPr>
          <p:cNvSpPr>
            <a:spLocks noGrp="1"/>
          </p:cNvSpPr>
          <p:nvPr>
            <p:ph sz="half" idx="2"/>
          </p:nvPr>
        </p:nvSpPr>
        <p:spPr>
          <a:xfrm>
            <a:off x="3866534" y="799396"/>
            <a:ext cx="4308514" cy="4014342"/>
          </a:xfrm>
        </p:spPr>
        <p:txBody>
          <a:bodyPr vert="horz" lIns="91440" tIns="45720" rIns="91440" bIns="45720" rtlCol="0" anchor="ctr">
            <a:normAutofit/>
          </a:bodyPr>
          <a:lstStyle/>
          <a:p>
            <a:pPr indent="-228600" defTabSz="914400"/>
            <a:r>
              <a:rPr lang="en-US" sz="2000" dirty="0">
                <a:solidFill>
                  <a:srgbClr val="FFFFFF"/>
                </a:solidFill>
                <a:latin typeface="Helvetica" pitchFamily="2" charset="0"/>
              </a:rPr>
              <a:t>Separating from parents at worship</a:t>
            </a:r>
          </a:p>
          <a:p>
            <a:pPr indent="-228600" defTabSz="914400"/>
            <a:r>
              <a:rPr lang="en-US" sz="2000" dirty="0">
                <a:solidFill>
                  <a:srgbClr val="FFFFFF"/>
                </a:solidFill>
                <a:latin typeface="Helvetica" pitchFamily="2" charset="0"/>
              </a:rPr>
              <a:t>Unfamiliar situations… retreats/mission trips</a:t>
            </a:r>
          </a:p>
          <a:p>
            <a:pPr indent="-228600" defTabSz="914400"/>
            <a:r>
              <a:rPr lang="en-US" sz="2000" dirty="0">
                <a:solidFill>
                  <a:srgbClr val="FFFFFF"/>
                </a:solidFill>
                <a:latin typeface="Helvetica" pitchFamily="2" charset="0"/>
              </a:rPr>
              <a:t>Self-disclosure in small groups</a:t>
            </a:r>
          </a:p>
          <a:p>
            <a:pPr indent="-228600" defTabSz="914400"/>
            <a:r>
              <a:rPr lang="en-US" sz="2000" dirty="0">
                <a:solidFill>
                  <a:srgbClr val="FFFFFF"/>
                </a:solidFill>
                <a:latin typeface="Helvetica" pitchFamily="2" charset="0"/>
              </a:rPr>
              <a:t>Large group social situations</a:t>
            </a:r>
          </a:p>
          <a:p>
            <a:pPr indent="-228600" defTabSz="914400"/>
            <a:r>
              <a:rPr lang="en-US" sz="2000" dirty="0">
                <a:solidFill>
                  <a:srgbClr val="FFFFFF"/>
                </a:solidFill>
                <a:latin typeface="Helvetica" pitchFamily="2" charset="0"/>
              </a:rPr>
              <a:t>Transitions between age-group ministries</a:t>
            </a:r>
          </a:p>
          <a:p>
            <a:pPr indent="-228600" defTabSz="914400"/>
            <a:endParaRPr lang="en-US" sz="1500" dirty="0">
              <a:solidFill>
                <a:srgbClr val="FFFFFF"/>
              </a:solidFill>
              <a:latin typeface="+mn-lt"/>
            </a:endParaRPr>
          </a:p>
        </p:txBody>
      </p:sp>
    </p:spTree>
    <p:extLst>
      <p:ext uri="{BB962C8B-B14F-4D97-AF65-F5344CB8AC3E}">
        <p14:creationId xmlns:p14="http://schemas.microsoft.com/office/powerpoint/2010/main" val="7580850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tanding in a room&#10;&#10;Description automatically generated">
            <a:extLst>
              <a:ext uri="{FF2B5EF4-FFF2-40B4-BE49-F238E27FC236}">
                <a16:creationId xmlns:a16="http://schemas.microsoft.com/office/drawing/2014/main" id="{2193A43A-DB79-5E4F-A2C1-FF0CB0D2041E}"/>
              </a:ext>
            </a:extLst>
          </p:cNvPr>
          <p:cNvPicPr>
            <a:picLocks noGrp="1" noChangeAspect="1"/>
          </p:cNvPicPr>
          <p:nvPr>
            <p:ph sz="half" idx="1"/>
          </p:nvPr>
        </p:nvPicPr>
        <p:blipFill rotWithShape="1">
          <a:blip r:embed="rId2" cstate="print">
            <a:alphaModFix amt="35000"/>
            <a:extLst>
              <a:ext uri="{28A0092B-C50C-407E-A947-70E740481C1C}">
                <a14:useLocalDpi xmlns:a14="http://schemas.microsoft.com/office/drawing/2010/main"/>
              </a:ext>
            </a:extLst>
          </a:blip>
          <a:srcRect t="12500" b="31250"/>
          <a:stretch/>
        </p:blipFill>
        <p:spPr>
          <a:xfrm>
            <a:off x="20" y="10"/>
            <a:ext cx="9143980" cy="5143490"/>
          </a:xfrm>
          <a:prstGeom prst="rect">
            <a:avLst/>
          </a:prstGeom>
        </p:spPr>
      </p:pic>
      <p:sp>
        <p:nvSpPr>
          <p:cNvPr id="3" name="Title 2"/>
          <p:cNvSpPr>
            <a:spLocks noGrp="1"/>
          </p:cNvSpPr>
          <p:nvPr>
            <p:ph type="title"/>
          </p:nvPr>
        </p:nvSpPr>
        <p:spPr>
          <a:xfrm>
            <a:off x="628650" y="799396"/>
            <a:ext cx="2484873" cy="3544707"/>
          </a:xfrm>
        </p:spPr>
        <p:txBody>
          <a:bodyPr vert="horz" lIns="91440" tIns="45720" rIns="91440" bIns="45720" rtlCol="0" anchor="ctr">
            <a:normAutofit/>
          </a:bodyPr>
          <a:lstStyle/>
          <a:p>
            <a:pPr algn="ctr" defTabSz="914400"/>
            <a:r>
              <a:rPr lang="en-US" sz="3200" b="1" dirty="0">
                <a:solidFill>
                  <a:srgbClr val="FFFFFF"/>
                </a:solidFill>
                <a:latin typeface="Helvetica" pitchFamily="2" charset="0"/>
              </a:rPr>
              <a:t>Challenges at church for adults with anxiety</a:t>
            </a:r>
          </a:p>
        </p:txBody>
      </p:sp>
      <p:sp>
        <p:nvSpPr>
          <p:cNvPr id="7" name="Content Placeholder 6"/>
          <p:cNvSpPr>
            <a:spLocks noGrp="1"/>
          </p:cNvSpPr>
          <p:nvPr>
            <p:ph sz="half" idx="2"/>
          </p:nvPr>
        </p:nvSpPr>
        <p:spPr>
          <a:xfrm>
            <a:off x="3866533" y="1184948"/>
            <a:ext cx="4751945" cy="3544707"/>
          </a:xfrm>
        </p:spPr>
        <p:txBody>
          <a:bodyPr vert="horz" lIns="91440" tIns="45720" rIns="91440" bIns="45720" rtlCol="0" anchor="ctr">
            <a:normAutofit/>
          </a:bodyPr>
          <a:lstStyle/>
          <a:p>
            <a:pPr indent="-228600" defTabSz="914400"/>
            <a:r>
              <a:rPr lang="en-US" sz="2200" dirty="0">
                <a:solidFill>
                  <a:srgbClr val="FFFFFF"/>
                </a:solidFill>
                <a:ea typeface="Helvetica Neue" panose="02000503000000020004" pitchFamily="2" charset="0"/>
                <a:cs typeface="Helvetica Neue" panose="02000503000000020004" pitchFamily="2" charset="0"/>
              </a:rPr>
              <a:t>Visiting a church for the first time</a:t>
            </a:r>
          </a:p>
          <a:p>
            <a:pPr indent="-228600" defTabSz="914400"/>
            <a:r>
              <a:rPr lang="en-US" sz="2200" dirty="0">
                <a:solidFill>
                  <a:srgbClr val="FFFFFF"/>
                </a:solidFill>
                <a:ea typeface="Helvetica Neue" panose="02000503000000020004" pitchFamily="2" charset="0"/>
                <a:cs typeface="Helvetica Neue" panose="02000503000000020004" pitchFamily="2" charset="0"/>
              </a:rPr>
              <a:t>Fear becoming focus of attention</a:t>
            </a:r>
          </a:p>
          <a:p>
            <a:pPr indent="-228600" defTabSz="914400"/>
            <a:r>
              <a:rPr lang="en-US" sz="2200" dirty="0">
                <a:solidFill>
                  <a:srgbClr val="FFFFFF"/>
                </a:solidFill>
                <a:ea typeface="Helvetica Neue" panose="02000503000000020004" pitchFamily="2" charset="0"/>
                <a:cs typeface="Helvetica Neue" panose="02000503000000020004" pitchFamily="2" charset="0"/>
              </a:rPr>
              <a:t>Seating near an exit (agoraphobia)</a:t>
            </a:r>
          </a:p>
          <a:p>
            <a:pPr indent="-228600" defTabSz="914400"/>
            <a:r>
              <a:rPr lang="en-US" sz="2200" dirty="0">
                <a:solidFill>
                  <a:srgbClr val="FFFFFF"/>
                </a:solidFill>
                <a:ea typeface="Helvetica Neue" panose="02000503000000020004" pitchFamily="2" charset="0"/>
                <a:cs typeface="Helvetica Neue" panose="02000503000000020004" pitchFamily="2" charset="0"/>
              </a:rPr>
              <a:t>Meeting new people</a:t>
            </a:r>
          </a:p>
          <a:p>
            <a:pPr indent="-228600" defTabSz="914400"/>
            <a:r>
              <a:rPr lang="en-US" sz="2200" dirty="0">
                <a:solidFill>
                  <a:srgbClr val="FFFFFF"/>
                </a:solidFill>
                <a:ea typeface="Helvetica Neue" panose="02000503000000020004" pitchFamily="2" charset="0"/>
                <a:cs typeface="Helvetica Neue" panose="02000503000000020004" pitchFamily="2" charset="0"/>
              </a:rPr>
              <a:t>Joining a small group</a:t>
            </a:r>
          </a:p>
          <a:p>
            <a:pPr indent="-228600" defTabSz="914400"/>
            <a:r>
              <a:rPr lang="en-US" sz="2200" dirty="0">
                <a:solidFill>
                  <a:srgbClr val="FFFFFF"/>
                </a:solidFill>
                <a:ea typeface="Helvetica Neue" panose="02000503000000020004" pitchFamily="2" charset="0"/>
                <a:cs typeface="Helvetica Neue" panose="02000503000000020004" pitchFamily="2" charset="0"/>
              </a:rPr>
              <a:t>Self- disclosure</a:t>
            </a:r>
          </a:p>
          <a:p>
            <a:pPr indent="-228600" defTabSz="914400"/>
            <a:r>
              <a:rPr lang="en-US" sz="2200" dirty="0">
                <a:solidFill>
                  <a:srgbClr val="FFFFFF"/>
                </a:solidFill>
                <a:ea typeface="Helvetica Neue" panose="02000503000000020004" pitchFamily="2" charset="0"/>
                <a:cs typeface="Helvetica Neue" panose="02000503000000020004" pitchFamily="2" charset="0"/>
              </a:rPr>
              <a:t>Using the phone</a:t>
            </a:r>
          </a:p>
          <a:p>
            <a:pPr marL="0" indent="-228600" defTabSz="914400"/>
            <a:endParaRPr lang="en-US" sz="1500" dirty="0">
              <a:solidFill>
                <a:srgbClr val="FFFFFF"/>
              </a:solidFill>
              <a:latin typeface="+mn-lt"/>
            </a:endParaRPr>
          </a:p>
          <a:p>
            <a:pPr marL="0" indent="-228600" defTabSz="914400"/>
            <a:endParaRPr lang="en-US" sz="1500" dirty="0">
              <a:solidFill>
                <a:srgbClr val="FFFFFF"/>
              </a:solidFill>
              <a:latin typeface="+mn-lt"/>
            </a:endParaRPr>
          </a:p>
        </p:txBody>
      </p:sp>
    </p:spTree>
    <p:extLst>
      <p:ext uri="{BB962C8B-B14F-4D97-AF65-F5344CB8AC3E}">
        <p14:creationId xmlns:p14="http://schemas.microsoft.com/office/powerpoint/2010/main" val="2940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itting in front of a building&#10;&#10;Description automatically generated"/>
          <p:cNvPicPr>
            <a:picLocks noGrp="1" noChangeAspect="1"/>
          </p:cNvPicPr>
          <p:nvPr>
            <p:ph sz="half" idx="1"/>
          </p:nvPr>
        </p:nvPicPr>
        <p:blipFill rotWithShape="1">
          <a:blip r:embed="rId2" cstate="print">
            <a:alphaModFix amt="35000"/>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2" name="Title 1"/>
          <p:cNvSpPr>
            <a:spLocks noGrp="1"/>
          </p:cNvSpPr>
          <p:nvPr>
            <p:ph type="title"/>
          </p:nvPr>
        </p:nvSpPr>
        <p:spPr>
          <a:xfrm>
            <a:off x="628650" y="799396"/>
            <a:ext cx="2484873" cy="3544707"/>
          </a:xfrm>
        </p:spPr>
        <p:txBody>
          <a:bodyPr vert="horz" lIns="91440" tIns="45720" rIns="91440" bIns="45720" rtlCol="0" anchor="ctr">
            <a:normAutofit/>
          </a:bodyPr>
          <a:lstStyle/>
          <a:p>
            <a:pPr algn="ctr" defTabSz="914400"/>
            <a:r>
              <a:rPr lang="en-US" sz="3000" dirty="0">
                <a:solidFill>
                  <a:srgbClr val="FFFFFF"/>
                </a:solidFill>
                <a:latin typeface="Helvetica" pitchFamily="2" charset="0"/>
              </a:rPr>
              <a:t>S</a:t>
            </a:r>
            <a:r>
              <a:rPr lang="en-US" sz="3000" b="1" dirty="0">
                <a:solidFill>
                  <a:srgbClr val="FFFFFF"/>
                </a:solidFill>
                <a:latin typeface="Helvetica" pitchFamily="2" charset="0"/>
              </a:rPr>
              <a:t>elf-control</a:t>
            </a:r>
            <a:r>
              <a:rPr lang="en-US" sz="3000" b="1" dirty="0">
                <a:solidFill>
                  <a:srgbClr val="FFFFFF"/>
                </a:solidFill>
                <a:latin typeface="+mj-lt"/>
              </a:rPr>
              <a:t> </a:t>
            </a:r>
            <a:br>
              <a:rPr lang="en-US" sz="3000" b="1" dirty="0">
                <a:solidFill>
                  <a:srgbClr val="FFFFFF"/>
                </a:solidFill>
                <a:latin typeface="+mj-lt"/>
              </a:rPr>
            </a:br>
            <a:br>
              <a:rPr lang="en-US" sz="3000" b="1" dirty="0">
                <a:solidFill>
                  <a:srgbClr val="FFFFFF"/>
                </a:solidFill>
                <a:latin typeface="+mj-lt"/>
              </a:rPr>
            </a:br>
            <a:endParaRPr lang="en-US" sz="3000" b="1" dirty="0">
              <a:solidFill>
                <a:srgbClr val="FFFFFF"/>
              </a:solidFill>
              <a:latin typeface="+mj-lt"/>
            </a:endParaRPr>
          </a:p>
        </p:txBody>
      </p:sp>
      <p:sp>
        <p:nvSpPr>
          <p:cNvPr id="3" name="Text Placeholder 2"/>
          <p:cNvSpPr>
            <a:spLocks noGrp="1"/>
          </p:cNvSpPr>
          <p:nvPr>
            <p:ph sz="half" idx="2"/>
          </p:nvPr>
        </p:nvSpPr>
        <p:spPr>
          <a:xfrm>
            <a:off x="3866533" y="799396"/>
            <a:ext cx="4579877" cy="4262798"/>
          </a:xfrm>
        </p:spPr>
        <p:txBody>
          <a:bodyPr vert="horz" lIns="91440" tIns="45720" rIns="91440" bIns="45720" rtlCol="0" anchor="ctr">
            <a:normAutofit/>
          </a:bodyPr>
          <a:lstStyle/>
          <a:p>
            <a:pPr marL="0" indent="0" defTabSz="914400">
              <a:buNone/>
            </a:pPr>
            <a:endParaRPr lang="en-US" sz="1500" b="1" dirty="0">
              <a:solidFill>
                <a:srgbClr val="FFFFFF"/>
              </a:solidFill>
              <a:latin typeface="+mn-lt"/>
            </a:endParaRPr>
          </a:p>
          <a:p>
            <a:pPr marL="0" indent="0" defTabSz="914400">
              <a:buNone/>
            </a:pPr>
            <a:endParaRPr lang="en-US" sz="1500" b="1" dirty="0">
              <a:solidFill>
                <a:srgbClr val="FFFFFF"/>
              </a:solidFill>
              <a:latin typeface="+mn-lt"/>
            </a:endParaRPr>
          </a:p>
          <a:p>
            <a:pPr marL="0" indent="0" algn="ctr" defTabSz="914400">
              <a:buNone/>
            </a:pPr>
            <a:r>
              <a:rPr lang="en-US" sz="2000" b="1" dirty="0">
                <a:solidFill>
                  <a:srgbClr val="FFFFFF"/>
                </a:solidFill>
                <a:latin typeface="Helvetica" pitchFamily="2" charset="0"/>
              </a:rPr>
              <a:t>Executive functioning refers to cognitive abilities involved with modulating other abilities and behaviors. </a:t>
            </a:r>
          </a:p>
          <a:p>
            <a:pPr indent="-228600" defTabSz="914400"/>
            <a:endParaRPr lang="en-US" sz="2000" dirty="0">
              <a:solidFill>
                <a:srgbClr val="FFFFFF"/>
              </a:solidFill>
              <a:latin typeface="Helvetica" pitchFamily="2" charset="0"/>
            </a:endParaRPr>
          </a:p>
          <a:p>
            <a:pPr marL="192881" indent="-228600" defTabSz="914400"/>
            <a:r>
              <a:rPr lang="en-US" sz="2000" b="1" dirty="0">
                <a:solidFill>
                  <a:srgbClr val="FFFFFF"/>
                </a:solidFill>
                <a:latin typeface="Helvetica" pitchFamily="2" charset="0"/>
              </a:rPr>
              <a:t>Behavioral inhibition</a:t>
            </a:r>
          </a:p>
          <a:p>
            <a:pPr marL="192881" indent="-228600" defTabSz="914400"/>
            <a:r>
              <a:rPr lang="en-US" sz="2000" b="1" dirty="0">
                <a:solidFill>
                  <a:srgbClr val="FFFFFF"/>
                </a:solidFill>
                <a:latin typeface="Helvetica" pitchFamily="2" charset="0"/>
              </a:rPr>
              <a:t>Verbal working memory</a:t>
            </a:r>
          </a:p>
          <a:p>
            <a:pPr marL="192881" indent="-228600" defTabSz="914400"/>
            <a:r>
              <a:rPr lang="en-US" sz="2000" b="1" dirty="0">
                <a:solidFill>
                  <a:srgbClr val="FFFFFF"/>
                </a:solidFill>
                <a:latin typeface="Helvetica" pitchFamily="2" charset="0"/>
              </a:rPr>
              <a:t>Non-verbal working memory</a:t>
            </a:r>
          </a:p>
          <a:p>
            <a:pPr marL="192881" indent="-228600" defTabSz="914400"/>
            <a:r>
              <a:rPr lang="en-US" sz="2000" b="1" dirty="0">
                <a:solidFill>
                  <a:srgbClr val="FFFFFF"/>
                </a:solidFill>
                <a:latin typeface="Helvetica" pitchFamily="2" charset="0"/>
              </a:rPr>
              <a:t>Emotional self-regulation</a:t>
            </a:r>
          </a:p>
          <a:p>
            <a:pPr marL="192881" indent="-228600" defTabSz="914400"/>
            <a:r>
              <a:rPr lang="en-US" sz="2000" b="1" dirty="0">
                <a:solidFill>
                  <a:srgbClr val="FFFFFF"/>
                </a:solidFill>
                <a:latin typeface="Helvetica" pitchFamily="2" charset="0"/>
              </a:rPr>
              <a:t>Reconstitution</a:t>
            </a:r>
          </a:p>
        </p:txBody>
      </p:sp>
    </p:spTree>
    <p:extLst>
      <p:ext uri="{BB962C8B-B14F-4D97-AF65-F5344CB8AC3E}">
        <p14:creationId xmlns:p14="http://schemas.microsoft.com/office/powerpoint/2010/main" val="242371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2EFE8FD-11DB-3F4F-A3F9-A76F49FCFA5E}"/>
              </a:ext>
            </a:extLst>
          </p:cNvPr>
          <p:cNvPicPr>
            <a:picLocks noGrp="1" noChangeAspect="1"/>
          </p:cNvPicPr>
          <p:nvPr>
            <p:ph sz="half" idx="2"/>
          </p:nvPr>
        </p:nvPicPr>
        <p:blipFill rotWithShape="1">
          <a:blip r:embed="rId2" cstate="screen">
            <a:alphaModFix amt="50000"/>
            <a:extLst>
              <a:ext uri="{28A0092B-C50C-407E-A947-70E740481C1C}">
                <a14:useLocalDpi xmlns:a14="http://schemas.microsoft.com/office/drawing/2010/main"/>
              </a:ext>
            </a:extLst>
          </a:blip>
          <a:srcRect b="15414"/>
          <a:stretch/>
        </p:blipFill>
        <p:spPr>
          <a:xfrm>
            <a:off x="20" y="10"/>
            <a:ext cx="9143980" cy="5143490"/>
          </a:xfrm>
          <a:prstGeom prst="rect">
            <a:avLst/>
          </a:prstGeom>
        </p:spPr>
      </p:pic>
      <p:sp>
        <p:nvSpPr>
          <p:cNvPr id="3" name="Content Placeholder 2">
            <a:extLst>
              <a:ext uri="{FF2B5EF4-FFF2-40B4-BE49-F238E27FC236}">
                <a16:creationId xmlns:a16="http://schemas.microsoft.com/office/drawing/2014/main" id="{892F0B64-D836-3748-A0CF-19487C2306A0}"/>
              </a:ext>
            </a:extLst>
          </p:cNvPr>
          <p:cNvSpPr>
            <a:spLocks noGrp="1"/>
          </p:cNvSpPr>
          <p:nvPr>
            <p:ph sz="half" idx="1"/>
          </p:nvPr>
        </p:nvSpPr>
        <p:spPr>
          <a:xfrm>
            <a:off x="1143000" y="3119552"/>
            <a:ext cx="6858000" cy="1378875"/>
          </a:xfrm>
        </p:spPr>
        <p:txBody>
          <a:bodyPr vert="horz" lIns="91440" tIns="45720" rIns="91440" bIns="45720" rtlCol="0">
            <a:normAutofit/>
          </a:bodyPr>
          <a:lstStyle/>
          <a:p>
            <a:pPr marL="0" indent="0" algn="ctr" defTabSz="914400">
              <a:spcBef>
                <a:spcPts val="1000"/>
              </a:spcBef>
              <a:buNone/>
            </a:pPr>
            <a:r>
              <a:rPr lang="en-US" sz="2400" b="1" dirty="0">
                <a:solidFill>
                  <a:srgbClr val="FFFFFF"/>
                </a:solidFill>
                <a:latin typeface="Helvetica" pitchFamily="2" charset="0"/>
              </a:rPr>
              <a:t>“People in the church believe they can tell when a disability ends and bad parenting begins.”</a:t>
            </a:r>
          </a:p>
        </p:txBody>
      </p:sp>
    </p:spTree>
    <p:extLst>
      <p:ext uri="{BB962C8B-B14F-4D97-AF65-F5344CB8AC3E}">
        <p14:creationId xmlns:p14="http://schemas.microsoft.com/office/powerpoint/2010/main" val="118989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rry image of a street&#10;&#10;Description automatically generated">
            <a:extLst>
              <a:ext uri="{FF2B5EF4-FFF2-40B4-BE49-F238E27FC236}">
                <a16:creationId xmlns:a16="http://schemas.microsoft.com/office/drawing/2014/main" id="{09249E21-B04A-DD46-8A78-7B60E1CAB7F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5509" r="9091" b="3582"/>
          <a:stretch/>
        </p:blipFill>
        <p:spPr>
          <a:xfrm>
            <a:off x="20" y="10"/>
            <a:ext cx="9143980" cy="5143490"/>
          </a:xfrm>
          <a:prstGeom prst="rect">
            <a:avLst/>
          </a:prstGeom>
        </p:spPr>
      </p:pic>
      <p:sp>
        <p:nvSpPr>
          <p:cNvPr id="2" name="Title 1">
            <a:extLst>
              <a:ext uri="{FF2B5EF4-FFF2-40B4-BE49-F238E27FC236}">
                <a16:creationId xmlns:a16="http://schemas.microsoft.com/office/drawing/2014/main" id="{34C33F64-118D-7E48-858D-32CF9A1DACC4}"/>
              </a:ext>
            </a:extLst>
          </p:cNvPr>
          <p:cNvSpPr>
            <a:spLocks noGrp="1"/>
          </p:cNvSpPr>
          <p:nvPr>
            <p:ph type="title"/>
          </p:nvPr>
        </p:nvSpPr>
        <p:spPr>
          <a:xfrm>
            <a:off x="0" y="1"/>
            <a:ext cx="3693746" cy="978402"/>
          </a:xfrm>
        </p:spPr>
        <p:txBody>
          <a:bodyPr vert="horz" lIns="91440" tIns="45720" rIns="91440" bIns="45720" rtlCol="0" anchor="ctr">
            <a:normAutofit/>
          </a:bodyPr>
          <a:lstStyle/>
          <a:p>
            <a:pPr algn="ctr" defTabSz="914400"/>
            <a:r>
              <a:rPr lang="en-US" sz="2700" b="1" dirty="0">
                <a:solidFill>
                  <a:schemeClr val="bg1"/>
                </a:solidFill>
                <a:latin typeface="Helvetica" pitchFamily="2" charset="0"/>
              </a:rPr>
              <a:t>Sensory Processing </a:t>
            </a:r>
          </a:p>
        </p:txBody>
      </p:sp>
      <p:sp>
        <p:nvSpPr>
          <p:cNvPr id="4" name="Content Placeholder 3">
            <a:extLst>
              <a:ext uri="{FF2B5EF4-FFF2-40B4-BE49-F238E27FC236}">
                <a16:creationId xmlns:a16="http://schemas.microsoft.com/office/drawing/2014/main" id="{46F9408C-730E-EA4F-A3EF-E6385F4D1A79}"/>
              </a:ext>
            </a:extLst>
          </p:cNvPr>
          <p:cNvSpPr>
            <a:spLocks noGrp="1"/>
          </p:cNvSpPr>
          <p:nvPr>
            <p:ph sz="half" idx="2"/>
          </p:nvPr>
        </p:nvSpPr>
        <p:spPr>
          <a:xfrm>
            <a:off x="84083" y="978404"/>
            <a:ext cx="3609663" cy="3782782"/>
          </a:xfrm>
        </p:spPr>
        <p:txBody>
          <a:bodyPr vert="horz" lIns="91440" tIns="45720" rIns="91440" bIns="45720" rtlCol="0" anchor="t">
            <a:normAutofit fontScale="85000" lnSpcReduction="10000"/>
          </a:bodyPr>
          <a:lstStyle/>
          <a:p>
            <a:pPr marL="0" indent="0" algn="ctr" defTabSz="914400">
              <a:spcAft>
                <a:spcPts val="338"/>
              </a:spcAft>
              <a:buNone/>
            </a:pPr>
            <a:r>
              <a:rPr lang="en-US" sz="1700" b="1" dirty="0">
                <a:solidFill>
                  <a:schemeClr val="bg1"/>
                </a:solidFill>
                <a:latin typeface="Helvetica" pitchFamily="2" charset="0"/>
                <a:ea typeface="Helvetica Neue" panose="02000503000000020004" pitchFamily="2" charset="0"/>
                <a:cs typeface="Helvetica Neue" panose="02000503000000020004" pitchFamily="2" charset="0"/>
              </a:rPr>
              <a:t>NOISE, LIGHT, TOUCH AND SMELLS THAT OTHERS FIND ENGAGING ARE AVERSIVE</a:t>
            </a:r>
            <a:endParaRPr lang="en-US" sz="1700" dirty="0">
              <a:solidFill>
                <a:schemeClr val="bg1"/>
              </a:solidFill>
              <a:latin typeface="Helvetica" pitchFamily="2" charset="0"/>
              <a:ea typeface="Helvetica Neue" panose="02000503000000020004" pitchFamily="2" charset="0"/>
              <a:cs typeface="Helvetica Neue" panose="02000503000000020004" pitchFamily="2" charset="0"/>
            </a:endParaRPr>
          </a:p>
          <a:p>
            <a:pPr marL="0" indent="0" algn="ctr" defTabSz="914400">
              <a:buNone/>
            </a:pPr>
            <a:r>
              <a:rPr lang="en-US" sz="1900" b="1" u="sng" dirty="0">
                <a:solidFill>
                  <a:schemeClr val="bg1"/>
                </a:solidFill>
                <a:latin typeface="Helvetica" pitchFamily="2" charset="0"/>
                <a:ea typeface="Helvetica Neue" panose="02000503000000020004" pitchFamily="2" charset="0"/>
                <a:cs typeface="Helvetica Neue" panose="02000503000000020004" pitchFamily="2" charset="0"/>
              </a:rPr>
              <a:t>Challenges for kids</a:t>
            </a:r>
            <a:r>
              <a:rPr lang="en-US" sz="1900" dirty="0">
                <a:solidFill>
                  <a:schemeClr val="bg1"/>
                </a:solidFill>
                <a:latin typeface="Helvetica" pitchFamily="2" charset="0"/>
                <a:ea typeface="Helvetica Neue" panose="02000503000000020004" pitchFamily="2" charset="0"/>
                <a:cs typeface="Helvetica Neue" panose="02000503000000020004" pitchFamily="2" charset="0"/>
              </a:rPr>
              <a:t>:</a:t>
            </a:r>
          </a:p>
          <a:p>
            <a:pPr marL="0" indent="0" algn="ctr" defTabSz="914400">
              <a:buNone/>
            </a:pPr>
            <a:r>
              <a:rPr lang="en-US" sz="1900" dirty="0">
                <a:solidFill>
                  <a:schemeClr val="bg1"/>
                </a:solidFill>
                <a:latin typeface="Helvetica" pitchFamily="2" charset="0"/>
                <a:ea typeface="Helvetica Neue" panose="02000503000000020004" pitchFamily="2" charset="0"/>
                <a:cs typeface="Helvetica Neue" panose="02000503000000020004" pitchFamily="2" charset="0"/>
              </a:rPr>
              <a:t>Pick up and drop-off times </a:t>
            </a:r>
          </a:p>
          <a:p>
            <a:pPr marL="0" indent="0" algn="ctr" defTabSz="914400">
              <a:buNone/>
            </a:pPr>
            <a:r>
              <a:rPr lang="en-US" sz="1900" dirty="0">
                <a:solidFill>
                  <a:schemeClr val="bg1"/>
                </a:solidFill>
                <a:latin typeface="Helvetica" pitchFamily="2" charset="0"/>
                <a:ea typeface="Helvetica Neue" panose="02000503000000020004" pitchFamily="2" charset="0"/>
                <a:cs typeface="Helvetica Neue" panose="02000503000000020004" pitchFamily="2" charset="0"/>
              </a:rPr>
              <a:t>High energy worship</a:t>
            </a:r>
          </a:p>
          <a:p>
            <a:pPr marL="0" indent="0" algn="ctr" defTabSz="914400">
              <a:buNone/>
            </a:pPr>
            <a:r>
              <a:rPr lang="en-US" sz="1900" dirty="0">
                <a:solidFill>
                  <a:schemeClr val="bg1"/>
                </a:solidFill>
                <a:latin typeface="Helvetica" pitchFamily="2" charset="0"/>
                <a:ea typeface="Helvetica Neue" panose="02000503000000020004" pitchFamily="2" charset="0"/>
                <a:cs typeface="Helvetica Neue" panose="02000503000000020004" pitchFamily="2" charset="0"/>
              </a:rPr>
              <a:t>Vulnerability to aggressive behavior when overstimulated</a:t>
            </a:r>
          </a:p>
          <a:p>
            <a:pPr marL="0" indent="0" algn="ctr" defTabSz="914400">
              <a:buNone/>
            </a:pPr>
            <a:endParaRPr lang="en-US" sz="1900" dirty="0">
              <a:solidFill>
                <a:schemeClr val="bg1"/>
              </a:solidFill>
              <a:latin typeface="Helvetica" pitchFamily="2" charset="0"/>
              <a:ea typeface="Helvetica Neue" panose="02000503000000020004" pitchFamily="2" charset="0"/>
              <a:cs typeface="Helvetica Neue" panose="02000503000000020004" pitchFamily="2" charset="0"/>
            </a:endParaRPr>
          </a:p>
          <a:p>
            <a:pPr marL="0" indent="0" algn="ctr" defTabSz="914400">
              <a:buNone/>
            </a:pPr>
            <a:r>
              <a:rPr lang="en-US" sz="1900" b="1" u="sng" dirty="0">
                <a:solidFill>
                  <a:schemeClr val="bg1"/>
                </a:solidFill>
                <a:latin typeface="Helvetica" pitchFamily="2" charset="0"/>
                <a:ea typeface="Helvetica Neue" panose="02000503000000020004" pitchFamily="2" charset="0"/>
                <a:cs typeface="Helvetica Neue" panose="02000503000000020004" pitchFamily="2" charset="0"/>
              </a:rPr>
              <a:t>Challenges for adults</a:t>
            </a:r>
            <a:r>
              <a:rPr lang="en-US" sz="1900" dirty="0">
                <a:solidFill>
                  <a:schemeClr val="bg1"/>
                </a:solidFill>
                <a:latin typeface="Helvetica" pitchFamily="2" charset="0"/>
                <a:ea typeface="Helvetica Neue" panose="02000503000000020004" pitchFamily="2" charset="0"/>
                <a:cs typeface="Helvetica Neue" panose="02000503000000020004" pitchFamily="2" charset="0"/>
              </a:rPr>
              <a:t>:</a:t>
            </a:r>
          </a:p>
          <a:p>
            <a:pPr marL="0" indent="0" algn="ctr" defTabSz="914400">
              <a:buNone/>
            </a:pPr>
            <a:r>
              <a:rPr lang="en-US" sz="1900" dirty="0">
                <a:solidFill>
                  <a:schemeClr val="bg1"/>
                </a:solidFill>
                <a:latin typeface="Helvetica" pitchFamily="2" charset="0"/>
                <a:ea typeface="Helvetica Neue" panose="02000503000000020004" pitchFamily="2" charset="0"/>
                <a:cs typeface="Helvetica Neue" panose="02000503000000020004" pitchFamily="2" charset="0"/>
              </a:rPr>
              <a:t>Greeting times (hugging, handshakes)</a:t>
            </a:r>
          </a:p>
          <a:p>
            <a:pPr marL="0" indent="0" algn="ctr" defTabSz="914400">
              <a:buNone/>
            </a:pPr>
            <a:r>
              <a:rPr lang="en-US" sz="1900" dirty="0">
                <a:solidFill>
                  <a:schemeClr val="bg1"/>
                </a:solidFill>
                <a:latin typeface="Helvetica" pitchFamily="2" charset="0"/>
                <a:ea typeface="Helvetica Neue" panose="02000503000000020004" pitchFamily="2" charset="0"/>
                <a:cs typeface="Helvetica Neue" panose="02000503000000020004" pitchFamily="2" charset="0"/>
              </a:rPr>
              <a:t>Decibel level during worship</a:t>
            </a:r>
          </a:p>
          <a:p>
            <a:pPr marL="0" indent="0" algn="ctr" defTabSz="914400">
              <a:buNone/>
            </a:pPr>
            <a:r>
              <a:rPr lang="en-US" sz="1900" dirty="0">
                <a:solidFill>
                  <a:schemeClr val="bg1"/>
                </a:solidFill>
                <a:latin typeface="Helvetica" pitchFamily="2" charset="0"/>
                <a:ea typeface="Helvetica Neue" panose="02000503000000020004" pitchFamily="2" charset="0"/>
                <a:cs typeface="Helvetica Neue" panose="02000503000000020004" pitchFamily="2" charset="0"/>
              </a:rPr>
              <a:t>Multiple conversations within earshot</a:t>
            </a:r>
          </a:p>
          <a:p>
            <a:pPr indent="-228600" defTabSz="914400"/>
            <a:endParaRPr lang="en-US" sz="500" dirty="0">
              <a:latin typeface="+mn-lt"/>
            </a:endParaRPr>
          </a:p>
        </p:txBody>
      </p:sp>
    </p:spTree>
    <p:extLst>
      <p:ext uri="{BB962C8B-B14F-4D97-AF65-F5344CB8AC3E}">
        <p14:creationId xmlns:p14="http://schemas.microsoft.com/office/powerpoint/2010/main" val="14811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person, indoor, man, sitting&#10;&#10;Description automatically generated">
            <a:extLst>
              <a:ext uri="{FF2B5EF4-FFF2-40B4-BE49-F238E27FC236}">
                <a16:creationId xmlns:a16="http://schemas.microsoft.com/office/drawing/2014/main" id="{31FEC813-6A7B-B142-83B3-EACF9BF69F1F}"/>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30620" b="13130"/>
          <a:stretch/>
        </p:blipFill>
        <p:spPr>
          <a:xfrm>
            <a:off x="-59111" y="-1"/>
            <a:ext cx="9143979" cy="5143490"/>
          </a:xfrm>
          <a:prstGeom prst="rect">
            <a:avLst/>
          </a:prstGeom>
        </p:spPr>
      </p:pic>
      <p:sp>
        <p:nvSpPr>
          <p:cNvPr id="2" name="Title 1">
            <a:extLst>
              <a:ext uri="{FF2B5EF4-FFF2-40B4-BE49-F238E27FC236}">
                <a16:creationId xmlns:a16="http://schemas.microsoft.com/office/drawing/2014/main" id="{2D15EF8B-9609-834A-8EDC-ADF45810E678}"/>
              </a:ext>
            </a:extLst>
          </p:cNvPr>
          <p:cNvSpPr>
            <a:spLocks noGrp="1"/>
          </p:cNvSpPr>
          <p:nvPr>
            <p:ph type="title"/>
          </p:nvPr>
        </p:nvSpPr>
        <p:spPr>
          <a:xfrm>
            <a:off x="546537" y="615442"/>
            <a:ext cx="3499945" cy="1423566"/>
          </a:xfrm>
        </p:spPr>
        <p:txBody>
          <a:bodyPr vert="horz" lIns="91440" tIns="45720" rIns="91440" bIns="45720" rtlCol="0" anchor="ctr">
            <a:normAutofit/>
          </a:bodyPr>
          <a:lstStyle/>
          <a:p>
            <a:pPr algn="ctr" defTabSz="914400"/>
            <a:r>
              <a:rPr lang="en-US" sz="2800" b="1" dirty="0">
                <a:solidFill>
                  <a:schemeClr val="bg1"/>
                </a:solidFill>
                <a:latin typeface="Helvetica" pitchFamily="2" charset="0"/>
              </a:rPr>
              <a:t>Social Communication</a:t>
            </a:r>
          </a:p>
        </p:txBody>
      </p:sp>
      <p:sp>
        <p:nvSpPr>
          <p:cNvPr id="4" name="Content Placeholder 3">
            <a:extLst>
              <a:ext uri="{FF2B5EF4-FFF2-40B4-BE49-F238E27FC236}">
                <a16:creationId xmlns:a16="http://schemas.microsoft.com/office/drawing/2014/main" id="{5825338F-4AEE-5F4D-8791-3CFA836D1F2F}"/>
              </a:ext>
            </a:extLst>
          </p:cNvPr>
          <p:cNvSpPr>
            <a:spLocks noGrp="1"/>
          </p:cNvSpPr>
          <p:nvPr>
            <p:ph sz="half" idx="2"/>
          </p:nvPr>
        </p:nvSpPr>
        <p:spPr>
          <a:xfrm>
            <a:off x="394137" y="1723696"/>
            <a:ext cx="3788980" cy="3419793"/>
          </a:xfrm>
        </p:spPr>
        <p:txBody>
          <a:bodyPr vert="horz" lIns="91440" tIns="45720" rIns="91440" bIns="45720" rtlCol="0" anchor="ctr">
            <a:normAutofit/>
          </a:bodyPr>
          <a:lstStyle/>
          <a:p>
            <a:pPr marL="0" indent="0" algn="ctr" defTabSz="914400">
              <a:buNone/>
            </a:pPr>
            <a:r>
              <a:rPr lang="en-US" sz="1600" b="1" dirty="0">
                <a:solidFill>
                  <a:schemeClr val="bg1"/>
                </a:solidFill>
                <a:ea typeface="Helvetica Neue" panose="02000503000000020004" pitchFamily="2" charset="0"/>
                <a:cs typeface="Helvetica Neue" panose="02000503000000020004" pitchFamily="2" charset="0"/>
              </a:rPr>
              <a:t>DIFFICULTIES AT CHURCH FOR PERSONS WHO STRUGGLE TO PROCESS SOCIAL CUES</a:t>
            </a:r>
          </a:p>
          <a:p>
            <a:pPr marL="0" indent="0" defTabSz="914400">
              <a:buNone/>
            </a:pPr>
            <a:endParaRPr lang="en-US" sz="1800" b="1" dirty="0">
              <a:solidFill>
                <a:schemeClr val="bg1"/>
              </a:solidFill>
              <a:ea typeface="Helvetica Neue" panose="02000503000000020004" pitchFamily="2" charset="0"/>
              <a:cs typeface="Helvetica Neue" panose="02000503000000020004" pitchFamily="2" charset="0"/>
            </a:endParaRPr>
          </a:p>
          <a:p>
            <a:pPr marL="0" indent="0" defTabSz="914400">
              <a:buNone/>
            </a:pPr>
            <a:r>
              <a:rPr lang="en-US" sz="1800" b="1" dirty="0">
                <a:solidFill>
                  <a:schemeClr val="bg1"/>
                </a:solidFill>
                <a:ea typeface="Helvetica Neue" panose="02000503000000020004" pitchFamily="2" charset="0"/>
                <a:cs typeface="Helvetica Neue" panose="02000503000000020004" pitchFamily="2" charset="0"/>
              </a:rPr>
              <a:t> </a:t>
            </a:r>
            <a:r>
              <a:rPr lang="en-US" sz="1800" b="1" u="sng" dirty="0">
                <a:solidFill>
                  <a:schemeClr val="bg1"/>
                </a:solidFill>
                <a:ea typeface="Helvetica Neue" panose="02000503000000020004" pitchFamily="2" charset="0"/>
                <a:cs typeface="Helvetica Neue" panose="02000503000000020004" pitchFamily="2" charset="0"/>
              </a:rPr>
              <a:t>Church-specific challenges</a:t>
            </a:r>
            <a:r>
              <a:rPr lang="en-US" sz="1800" b="1" dirty="0">
                <a:solidFill>
                  <a:schemeClr val="bg1"/>
                </a:solidFill>
                <a:ea typeface="Helvetica Neue" panose="02000503000000020004" pitchFamily="2" charset="0"/>
                <a:cs typeface="Helvetica Neue" panose="02000503000000020004" pitchFamily="2" charset="0"/>
              </a:rPr>
              <a:t>:</a:t>
            </a:r>
          </a:p>
          <a:p>
            <a:pPr defTabSz="914400"/>
            <a:r>
              <a:rPr lang="en-US" sz="1800" b="1" dirty="0">
                <a:solidFill>
                  <a:schemeClr val="bg1"/>
                </a:solidFill>
                <a:ea typeface="Helvetica Neue" panose="02000503000000020004" pitchFamily="2" charset="0"/>
                <a:cs typeface="Helvetica Neue" panose="02000503000000020004" pitchFamily="2" charset="0"/>
              </a:rPr>
              <a:t>Small talk</a:t>
            </a:r>
          </a:p>
          <a:p>
            <a:pPr defTabSz="914400"/>
            <a:r>
              <a:rPr lang="en-US" sz="1800" b="1" dirty="0">
                <a:solidFill>
                  <a:schemeClr val="bg1"/>
                </a:solidFill>
                <a:ea typeface="Helvetica Neue" panose="02000503000000020004" pitchFamily="2" charset="0"/>
                <a:cs typeface="Helvetica Neue" panose="02000503000000020004" pitchFamily="2" charset="0"/>
              </a:rPr>
              <a:t>Small groups</a:t>
            </a:r>
          </a:p>
          <a:p>
            <a:pPr defTabSz="914400"/>
            <a:r>
              <a:rPr lang="en-US" sz="1800" b="1" dirty="0">
                <a:solidFill>
                  <a:schemeClr val="bg1"/>
                </a:solidFill>
                <a:ea typeface="Helvetica Neue" panose="02000503000000020004" pitchFamily="2" charset="0"/>
                <a:cs typeface="Helvetica Neue" panose="02000503000000020004" pitchFamily="2" charset="0"/>
              </a:rPr>
              <a:t>Bullies</a:t>
            </a:r>
          </a:p>
          <a:p>
            <a:pPr defTabSz="914400"/>
            <a:r>
              <a:rPr lang="en-US" sz="1800" b="1" dirty="0">
                <a:solidFill>
                  <a:schemeClr val="bg1"/>
                </a:solidFill>
                <a:ea typeface="Helvetica Neue" panose="02000503000000020004" pitchFamily="2" charset="0"/>
                <a:cs typeface="Helvetica Neue" panose="02000503000000020004" pitchFamily="2" charset="0"/>
              </a:rPr>
              <a:t>Unfamiliar situations</a:t>
            </a:r>
          </a:p>
          <a:p>
            <a:pPr indent="-228600" defTabSz="914400"/>
            <a:endParaRPr lang="en-US" sz="1100" dirty="0">
              <a:latin typeface="+mn-lt"/>
            </a:endParaRPr>
          </a:p>
        </p:txBody>
      </p:sp>
    </p:spTree>
    <p:extLst>
      <p:ext uri="{BB962C8B-B14F-4D97-AF65-F5344CB8AC3E}">
        <p14:creationId xmlns:p14="http://schemas.microsoft.com/office/powerpoint/2010/main" val="338467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itting in front of a brick building&#10;&#10;Description automatically generated">
            <a:extLst>
              <a:ext uri="{FF2B5EF4-FFF2-40B4-BE49-F238E27FC236}">
                <a16:creationId xmlns:a16="http://schemas.microsoft.com/office/drawing/2014/main" id="{43C892D5-7649-9C4C-934E-1A0FACEF7B23}"/>
              </a:ext>
            </a:extLst>
          </p:cNvPr>
          <p:cNvPicPr>
            <a:picLocks noGrp="1" noChangeAspect="1"/>
          </p:cNvPicPr>
          <p:nvPr>
            <p:ph sz="half" idx="1"/>
          </p:nvPr>
        </p:nvPicPr>
        <p:blipFill rotWithShape="1">
          <a:blip r:embed="rId2" cstate="print">
            <a:alphaModFix amt="35000"/>
            <a:extLst>
              <a:ext uri="{28A0092B-C50C-407E-A947-70E740481C1C}">
                <a14:useLocalDpi xmlns:a14="http://schemas.microsoft.com/office/drawing/2010/main"/>
              </a:ext>
            </a:extLst>
          </a:blip>
          <a:srcRect t="30665" b="13086"/>
          <a:stretch/>
        </p:blipFill>
        <p:spPr>
          <a:xfrm>
            <a:off x="20" y="10"/>
            <a:ext cx="9143980" cy="5143490"/>
          </a:xfrm>
          <a:prstGeom prst="rect">
            <a:avLst/>
          </a:prstGeom>
        </p:spPr>
      </p:pic>
      <p:sp>
        <p:nvSpPr>
          <p:cNvPr id="5" name="Title 4">
            <a:extLst>
              <a:ext uri="{FF2B5EF4-FFF2-40B4-BE49-F238E27FC236}">
                <a16:creationId xmlns:a16="http://schemas.microsoft.com/office/drawing/2014/main" id="{218236B7-4AB9-0D4F-AE05-1033E306C824}"/>
              </a:ext>
            </a:extLst>
          </p:cNvPr>
          <p:cNvSpPr>
            <a:spLocks noGrp="1"/>
          </p:cNvSpPr>
          <p:nvPr>
            <p:ph type="title"/>
          </p:nvPr>
        </p:nvSpPr>
        <p:spPr>
          <a:xfrm>
            <a:off x="628650" y="799396"/>
            <a:ext cx="2484873" cy="3544707"/>
          </a:xfrm>
        </p:spPr>
        <p:txBody>
          <a:bodyPr vert="horz" lIns="91440" tIns="45720" rIns="91440" bIns="45720" rtlCol="0" anchor="ctr">
            <a:normAutofit/>
          </a:bodyPr>
          <a:lstStyle/>
          <a:p>
            <a:pPr algn="ctr" defTabSz="914400"/>
            <a:r>
              <a:rPr lang="en-US" sz="3600" b="1" dirty="0">
                <a:solidFill>
                  <a:srgbClr val="FFFFFF"/>
                </a:solidFill>
                <a:latin typeface="Helvetica" pitchFamily="2" charset="0"/>
              </a:rPr>
              <a:t>Social Isolation</a:t>
            </a:r>
          </a:p>
        </p:txBody>
      </p:sp>
      <p:sp>
        <p:nvSpPr>
          <p:cNvPr id="7" name="Content Placeholder 6">
            <a:extLst>
              <a:ext uri="{FF2B5EF4-FFF2-40B4-BE49-F238E27FC236}">
                <a16:creationId xmlns:a16="http://schemas.microsoft.com/office/drawing/2014/main" id="{EE5D272A-EB97-AC45-AC1D-656EBCDB7A2B}"/>
              </a:ext>
            </a:extLst>
          </p:cNvPr>
          <p:cNvSpPr>
            <a:spLocks noGrp="1"/>
          </p:cNvSpPr>
          <p:nvPr>
            <p:ph sz="half" idx="2"/>
          </p:nvPr>
        </p:nvSpPr>
        <p:spPr>
          <a:xfrm>
            <a:off x="3866534" y="799396"/>
            <a:ext cx="4308514" cy="4077404"/>
          </a:xfrm>
        </p:spPr>
        <p:txBody>
          <a:bodyPr vert="horz" lIns="91440" tIns="45720" rIns="91440" bIns="45720" rtlCol="0" anchor="ctr">
            <a:normAutofit/>
          </a:bodyPr>
          <a:lstStyle/>
          <a:p>
            <a:pPr marL="0" indent="0" algn="ctr" defTabSz="914400">
              <a:buNone/>
            </a:pPr>
            <a:r>
              <a:rPr lang="en-US" sz="2000" b="1" dirty="0">
                <a:solidFill>
                  <a:srgbClr val="FFFFFF"/>
                </a:solidFill>
                <a:ea typeface="Helvetica Neue" panose="02000503000000020004" pitchFamily="2" charset="0"/>
                <a:cs typeface="Helvetica Neue" panose="02000503000000020004" pitchFamily="2" charset="0"/>
              </a:rPr>
              <a:t>HOW DO PEOPLE FIND YOUR CHURCH IF THEY DON’T KNOW SOMEONE ATTENDING YOUR CHURCH?</a:t>
            </a:r>
          </a:p>
          <a:p>
            <a:pPr marL="0" indent="0" algn="ctr" defTabSz="914400">
              <a:buNone/>
            </a:pPr>
            <a:endParaRPr lang="en-US" sz="2000" b="1" dirty="0">
              <a:solidFill>
                <a:srgbClr val="FFFFFF"/>
              </a:solidFill>
              <a:ea typeface="Helvetica Neue" panose="02000503000000020004" pitchFamily="2" charset="0"/>
              <a:cs typeface="Helvetica Neue" panose="02000503000000020004" pitchFamily="2" charset="0"/>
            </a:endParaRPr>
          </a:p>
          <a:p>
            <a:pPr defTabSz="914400"/>
            <a:r>
              <a:rPr lang="en-US" sz="2000" dirty="0">
                <a:solidFill>
                  <a:srgbClr val="FFFFFF"/>
                </a:solidFill>
                <a:ea typeface="Helvetica Neue" panose="02000503000000020004" pitchFamily="2" charset="0"/>
                <a:cs typeface="Helvetica Neue" panose="02000503000000020004" pitchFamily="2" charset="0"/>
              </a:rPr>
              <a:t>Parents less likely to connect with neighbors through children’s activities, friendships</a:t>
            </a:r>
          </a:p>
          <a:p>
            <a:pPr defTabSz="914400"/>
            <a:r>
              <a:rPr lang="en-US" sz="2000" dirty="0">
                <a:solidFill>
                  <a:srgbClr val="FFFFFF"/>
                </a:solidFill>
                <a:ea typeface="Helvetica Neue" panose="02000503000000020004" pitchFamily="2" charset="0"/>
                <a:cs typeface="Helvetica Neue" panose="02000503000000020004" pitchFamily="2" charset="0"/>
              </a:rPr>
              <a:t>Isolation as a symptom of depression, anxiety</a:t>
            </a:r>
          </a:p>
          <a:p>
            <a:pPr indent="-228600" defTabSz="914400"/>
            <a:endParaRPr lang="en-US" sz="1500" dirty="0">
              <a:solidFill>
                <a:srgbClr val="FFFFFF"/>
              </a:solidFill>
              <a:latin typeface="+mn-lt"/>
            </a:endParaRPr>
          </a:p>
          <a:p>
            <a:pPr marL="0" indent="-228600" defTabSz="914400"/>
            <a:endParaRPr lang="en-US" sz="1500" dirty="0">
              <a:solidFill>
                <a:srgbClr val="FFFFFF"/>
              </a:solidFill>
              <a:latin typeface="+mn-lt"/>
            </a:endParaRPr>
          </a:p>
        </p:txBody>
      </p:sp>
    </p:spTree>
    <p:extLst>
      <p:ext uri="{BB962C8B-B14F-4D97-AF65-F5344CB8AC3E}">
        <p14:creationId xmlns:p14="http://schemas.microsoft.com/office/powerpoint/2010/main" val="36148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using a computer&#10;&#10;Description automatically generated">
            <a:extLst>
              <a:ext uri="{FF2B5EF4-FFF2-40B4-BE49-F238E27FC236}">
                <a16:creationId xmlns:a16="http://schemas.microsoft.com/office/drawing/2014/main" id="{B5D6F3D6-2FB4-DD4D-B6D7-D442A15B30E7}"/>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28368" b="15382"/>
          <a:stretch/>
        </p:blipFill>
        <p:spPr>
          <a:xfrm>
            <a:off x="20" y="10"/>
            <a:ext cx="9143979" cy="5143490"/>
          </a:xfrm>
          <a:prstGeom prst="rect">
            <a:avLst/>
          </a:prstGeom>
        </p:spPr>
      </p:pic>
      <p:sp>
        <p:nvSpPr>
          <p:cNvPr id="2" name="Title 1">
            <a:extLst>
              <a:ext uri="{FF2B5EF4-FFF2-40B4-BE49-F238E27FC236}">
                <a16:creationId xmlns:a16="http://schemas.microsoft.com/office/drawing/2014/main" id="{C1E6E6AC-B24E-CC40-AF27-1C8DB4A0CD80}"/>
              </a:ext>
            </a:extLst>
          </p:cNvPr>
          <p:cNvSpPr>
            <a:spLocks noGrp="1"/>
          </p:cNvSpPr>
          <p:nvPr>
            <p:ph type="title"/>
          </p:nvPr>
        </p:nvSpPr>
        <p:spPr>
          <a:xfrm>
            <a:off x="567558" y="1250732"/>
            <a:ext cx="3117629" cy="966952"/>
          </a:xfrm>
        </p:spPr>
        <p:txBody>
          <a:bodyPr vert="horz" lIns="91440" tIns="45720" rIns="91440" bIns="45720" rtlCol="0" anchor="ctr">
            <a:normAutofit/>
          </a:bodyPr>
          <a:lstStyle/>
          <a:p>
            <a:pPr algn="ctr" defTabSz="914400"/>
            <a:r>
              <a:rPr lang="en-US" sz="2700" b="1" dirty="0">
                <a:solidFill>
                  <a:schemeClr val="bg1"/>
                </a:solidFill>
                <a:latin typeface="Helvetica" pitchFamily="2" charset="0"/>
              </a:rPr>
              <a:t>Past Experiences of Church</a:t>
            </a:r>
          </a:p>
        </p:txBody>
      </p:sp>
      <p:sp>
        <p:nvSpPr>
          <p:cNvPr id="4" name="Content Placeholder 3">
            <a:extLst>
              <a:ext uri="{FF2B5EF4-FFF2-40B4-BE49-F238E27FC236}">
                <a16:creationId xmlns:a16="http://schemas.microsoft.com/office/drawing/2014/main" id="{6134A64D-CAA4-4848-A43A-03803214F717}"/>
              </a:ext>
            </a:extLst>
          </p:cNvPr>
          <p:cNvSpPr>
            <a:spLocks noGrp="1"/>
          </p:cNvSpPr>
          <p:nvPr>
            <p:ph sz="half" idx="2"/>
          </p:nvPr>
        </p:nvSpPr>
        <p:spPr>
          <a:xfrm>
            <a:off x="136634" y="2563178"/>
            <a:ext cx="4141075" cy="2334635"/>
          </a:xfrm>
        </p:spPr>
        <p:txBody>
          <a:bodyPr vert="horz" lIns="91440" tIns="45720" rIns="91440" bIns="45720" rtlCol="0" anchor="ctr">
            <a:normAutofit/>
          </a:bodyPr>
          <a:lstStyle/>
          <a:p>
            <a:pPr marL="0" indent="0" algn="ctr" defTabSz="914400">
              <a:buNone/>
            </a:pPr>
            <a:r>
              <a:rPr lang="en-US" sz="1800" b="1" dirty="0">
                <a:solidFill>
                  <a:schemeClr val="bg1"/>
                </a:solidFill>
                <a:latin typeface="Helvetica" pitchFamily="2" charset="0"/>
              </a:rPr>
              <a:t>THE</a:t>
            </a:r>
            <a:r>
              <a:rPr lang="en-US" sz="1800" b="1" dirty="0">
                <a:solidFill>
                  <a:srgbClr val="404040"/>
                </a:solidFill>
                <a:latin typeface="Helvetica" pitchFamily="2" charset="0"/>
              </a:rPr>
              <a:t> </a:t>
            </a:r>
            <a:r>
              <a:rPr lang="en-US" sz="1800" b="1" dirty="0">
                <a:solidFill>
                  <a:schemeClr val="bg1"/>
                </a:solidFill>
                <a:latin typeface="Helvetica" pitchFamily="2" charset="0"/>
              </a:rPr>
              <a:t>APPLE OFTEN DOESN’T FALL FAR FROM THE TREE!</a:t>
            </a:r>
          </a:p>
          <a:p>
            <a:pPr indent="-228600" defTabSz="914400"/>
            <a:endParaRPr lang="en-US" sz="1100" dirty="0">
              <a:solidFill>
                <a:schemeClr val="bg1"/>
              </a:solidFill>
              <a:latin typeface="Helvetica" pitchFamily="2" charset="0"/>
            </a:endParaRPr>
          </a:p>
          <a:p>
            <a:pPr defTabSz="914400"/>
            <a:r>
              <a:rPr lang="en-US" sz="1400" dirty="0">
                <a:solidFill>
                  <a:schemeClr val="bg1"/>
                </a:solidFill>
                <a:latin typeface="Helvetica" pitchFamily="2" charset="0"/>
              </a:rPr>
              <a:t>Lack of support from church in a time of need</a:t>
            </a:r>
          </a:p>
          <a:p>
            <a:pPr marL="446485" lvl="1" defTabSz="914400"/>
            <a:r>
              <a:rPr lang="en-US" sz="1400" dirty="0">
                <a:solidFill>
                  <a:schemeClr val="bg1"/>
                </a:solidFill>
                <a:latin typeface="Helvetica" pitchFamily="2" charset="0"/>
              </a:rPr>
              <a:t>No one noticed when they were missing</a:t>
            </a:r>
          </a:p>
          <a:p>
            <a:pPr marL="446485" lvl="1" defTabSz="914400"/>
            <a:r>
              <a:rPr lang="en-US" sz="1400" dirty="0">
                <a:solidFill>
                  <a:schemeClr val="bg1"/>
                </a:solidFill>
                <a:latin typeface="Helvetica" pitchFamily="2" charset="0"/>
              </a:rPr>
              <a:t>No help offered when a child experienced struggles</a:t>
            </a:r>
          </a:p>
          <a:p>
            <a:pPr defTabSz="914400"/>
            <a:r>
              <a:rPr lang="en-US" sz="1400" dirty="0">
                <a:solidFill>
                  <a:schemeClr val="bg1"/>
                </a:solidFill>
                <a:latin typeface="Helvetica" pitchFamily="2" charset="0"/>
              </a:rPr>
              <a:t>Adults with mental health concerns as children never got in habit of attending </a:t>
            </a:r>
          </a:p>
          <a:p>
            <a:pPr marL="160735" indent="-228600" defTabSz="914400"/>
            <a:endParaRPr lang="en-US" sz="1100" dirty="0">
              <a:latin typeface="+mn-lt"/>
            </a:endParaRPr>
          </a:p>
        </p:txBody>
      </p:sp>
    </p:spTree>
    <p:extLst>
      <p:ext uri="{BB962C8B-B14F-4D97-AF65-F5344CB8AC3E}">
        <p14:creationId xmlns:p14="http://schemas.microsoft.com/office/powerpoint/2010/main" val="3325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21E81-6EA9-1142-B31B-52312F5BA61B}"/>
              </a:ext>
            </a:extLst>
          </p:cNvPr>
          <p:cNvSpPr>
            <a:spLocks noGrp="1"/>
          </p:cNvSpPr>
          <p:nvPr>
            <p:ph type="title"/>
          </p:nvPr>
        </p:nvSpPr>
        <p:spPr>
          <a:xfrm>
            <a:off x="0" y="0"/>
            <a:ext cx="5643865" cy="1698777"/>
          </a:xfrm>
          <a:solidFill>
            <a:srgbClr val="343435"/>
          </a:solidFill>
        </p:spPr>
        <p:txBody>
          <a:bodyPr vert="horz" lIns="91440" tIns="45720" rIns="91440" bIns="45720" rtlCol="0" anchor="t">
            <a:normAutofit fontScale="90000"/>
          </a:bodyPr>
          <a:lstStyle/>
          <a:p>
            <a:pPr algn="ctr" defTabSz="914400"/>
            <a:br>
              <a:rPr lang="en-US" sz="3200" b="1" dirty="0">
                <a:solidFill>
                  <a:schemeClr val="bg1"/>
                </a:solidFill>
                <a:latin typeface="Helvetica" pitchFamily="2" charset="0"/>
              </a:rPr>
            </a:br>
            <a:r>
              <a:rPr lang="en-US" sz="3200" b="1" dirty="0">
                <a:solidFill>
                  <a:schemeClr val="bg1"/>
                </a:solidFill>
                <a:latin typeface="Helvetica" pitchFamily="2" charset="0"/>
              </a:rPr>
              <a:t>The foundation of Key Ministry’s mental health inclusion ministry model</a:t>
            </a:r>
          </a:p>
        </p:txBody>
      </p:sp>
      <p:sp>
        <p:nvSpPr>
          <p:cNvPr id="6" name="Content Placeholder 5">
            <a:extLst>
              <a:ext uri="{FF2B5EF4-FFF2-40B4-BE49-F238E27FC236}">
                <a16:creationId xmlns:a16="http://schemas.microsoft.com/office/drawing/2014/main" id="{38BB9476-A18A-CD42-ACA2-C2874103D255}"/>
              </a:ext>
            </a:extLst>
          </p:cNvPr>
          <p:cNvSpPr>
            <a:spLocks noGrp="1"/>
          </p:cNvSpPr>
          <p:nvPr>
            <p:ph sz="half" idx="1"/>
          </p:nvPr>
        </p:nvSpPr>
        <p:spPr>
          <a:xfrm>
            <a:off x="0" y="1698777"/>
            <a:ext cx="5643865" cy="3444723"/>
          </a:xfrm>
          <a:solidFill>
            <a:srgbClr val="343435"/>
          </a:solidFill>
        </p:spPr>
        <p:txBody>
          <a:bodyPr vert="horz" lIns="91440" tIns="45720" rIns="91440" bIns="45720" rtlCol="0">
            <a:noAutofit/>
          </a:bodyPr>
          <a:lstStyle/>
          <a:p>
            <a:pPr marL="0" indent="0" defTabSz="914400">
              <a:buNone/>
            </a:pPr>
            <a:endParaRPr lang="en-US" sz="2400" dirty="0">
              <a:solidFill>
                <a:schemeClr val="bg1"/>
              </a:solidFill>
              <a:ea typeface="Helvetica Neue" panose="02000503000000020004" pitchFamily="2" charset="0"/>
              <a:cs typeface="Helvetica Neue" panose="02000503000000020004" pitchFamily="2" charset="0"/>
            </a:endParaRPr>
          </a:p>
          <a:p>
            <a:pPr defTabSz="914400"/>
            <a:r>
              <a:rPr lang="en-US" sz="2400" dirty="0">
                <a:solidFill>
                  <a:schemeClr val="bg1"/>
                </a:solidFill>
                <a:ea typeface="Helvetica Neue" panose="02000503000000020004" pitchFamily="2" charset="0"/>
                <a:cs typeface="Helvetica Neue" panose="02000503000000020004" pitchFamily="2" charset="0"/>
              </a:rPr>
              <a:t>Recognize non-essential features of ministry activities, environments, that make church attendance more difficult</a:t>
            </a:r>
          </a:p>
          <a:p>
            <a:pPr defTabSz="914400"/>
            <a:endParaRPr lang="en-US" sz="2400" dirty="0">
              <a:solidFill>
                <a:schemeClr val="bg1"/>
              </a:solidFill>
              <a:ea typeface="Helvetica Neue" panose="02000503000000020004" pitchFamily="2" charset="0"/>
              <a:cs typeface="Helvetica Neue" panose="02000503000000020004" pitchFamily="2" charset="0"/>
            </a:endParaRPr>
          </a:p>
          <a:p>
            <a:pPr defTabSz="914400"/>
            <a:r>
              <a:rPr lang="en-US" sz="2400" dirty="0">
                <a:solidFill>
                  <a:schemeClr val="bg1"/>
                </a:solidFill>
                <a:ea typeface="Helvetica Neue" panose="02000503000000020004" pitchFamily="2" charset="0"/>
                <a:cs typeface="Helvetica Neue" panose="02000503000000020004" pitchFamily="2" charset="0"/>
              </a:rPr>
              <a:t>Implementation of strategies across all areas of ministry to welcome children, adults and their families </a:t>
            </a:r>
          </a:p>
        </p:txBody>
      </p:sp>
      <p:pic>
        <p:nvPicPr>
          <p:cNvPr id="4" name="Content Placeholder 3">
            <a:extLst>
              <a:ext uri="{FF2B5EF4-FFF2-40B4-BE49-F238E27FC236}">
                <a16:creationId xmlns:a16="http://schemas.microsoft.com/office/drawing/2014/main" id="{40D8E98A-1C99-0546-868A-B981EECA052D}"/>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r="-3"/>
          <a:stretch/>
        </p:blipFill>
        <p:spPr>
          <a:xfrm>
            <a:off x="5643874" y="10"/>
            <a:ext cx="3500126" cy="5143490"/>
          </a:xfrm>
          <a:prstGeom prst="rect">
            <a:avLst/>
          </a:prstGeom>
        </p:spPr>
      </p:pic>
    </p:spTree>
    <p:extLst>
      <p:ext uri="{BB962C8B-B14F-4D97-AF65-F5344CB8AC3E}">
        <p14:creationId xmlns:p14="http://schemas.microsoft.com/office/powerpoint/2010/main" val="200195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D53B-FC40-AC43-816E-35CE27D69282}"/>
              </a:ext>
            </a:extLst>
          </p:cNvPr>
          <p:cNvSpPr>
            <a:spLocks noGrp="1"/>
          </p:cNvSpPr>
          <p:nvPr>
            <p:ph type="title"/>
          </p:nvPr>
        </p:nvSpPr>
        <p:spPr/>
        <p:txBody>
          <a:bodyPr/>
          <a:lstStyle/>
          <a:p>
            <a:pPr algn="ctr"/>
            <a:r>
              <a:rPr lang="en-US" b="1" dirty="0">
                <a:latin typeface="Helvetica" pitchFamily="2" charset="0"/>
              </a:rPr>
              <a:t>Our objectives today…</a:t>
            </a:r>
          </a:p>
        </p:txBody>
      </p:sp>
      <p:sp>
        <p:nvSpPr>
          <p:cNvPr id="3" name="Content Placeholder 2">
            <a:extLst>
              <a:ext uri="{FF2B5EF4-FFF2-40B4-BE49-F238E27FC236}">
                <a16:creationId xmlns:a16="http://schemas.microsoft.com/office/drawing/2014/main" id="{C6975361-A6E0-5347-BCA8-7C62FBA32EA9}"/>
              </a:ext>
            </a:extLst>
          </p:cNvPr>
          <p:cNvSpPr>
            <a:spLocks noGrp="1"/>
          </p:cNvSpPr>
          <p:nvPr>
            <p:ph idx="1"/>
          </p:nvPr>
        </p:nvSpPr>
        <p:spPr/>
        <p:txBody>
          <a:bodyPr>
            <a:normAutofit/>
          </a:bodyPr>
          <a:lstStyle/>
          <a:p>
            <a:r>
              <a:rPr lang="en-US" sz="2400" dirty="0"/>
              <a:t>Examine available research addressing the impacts of mental illness on church attendance/participation.</a:t>
            </a:r>
          </a:p>
          <a:p>
            <a:r>
              <a:rPr lang="en-US" sz="2400" dirty="0"/>
              <a:t>Recognize barriers to assimilation for children and adults with common mental health conditions.</a:t>
            </a:r>
          </a:p>
          <a:p>
            <a:r>
              <a:rPr lang="en-US" sz="2400" dirty="0"/>
              <a:t>Introduce a mental health inclusion model adaptable to churches of all sizes and denominations. </a:t>
            </a:r>
          </a:p>
          <a:p>
            <a:r>
              <a:rPr lang="en-US" sz="2400" dirty="0"/>
              <a:t>Explore innovative examples from churches pursuing mental health inclusion</a:t>
            </a:r>
          </a:p>
        </p:txBody>
      </p:sp>
    </p:spTree>
    <p:extLst>
      <p:ext uri="{BB962C8B-B14F-4D97-AF65-F5344CB8AC3E}">
        <p14:creationId xmlns:p14="http://schemas.microsoft.com/office/powerpoint/2010/main" val="121726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p:txBody>
          <a:bodyPr>
            <a:noAutofit/>
          </a:bodyPr>
          <a:lstStyle/>
          <a:p>
            <a:pPr algn="ctr"/>
            <a:r>
              <a:rPr lang="en-US" sz="3000" b="1" dirty="0">
                <a:latin typeface="Helvetica" charset="0"/>
                <a:ea typeface="Helvetica" charset="0"/>
                <a:cs typeface="Helvetica" charset="0"/>
              </a:rPr>
              <a:t>Seven strategies for promoting mental health inclusion (TEACHER)</a:t>
            </a:r>
          </a:p>
        </p:txBody>
      </p:sp>
      <p:sp>
        <p:nvSpPr>
          <p:cNvPr id="185347" name="Rectangle 3"/>
          <p:cNvSpPr>
            <a:spLocks noGrp="1"/>
          </p:cNvSpPr>
          <p:nvPr>
            <p:ph type="body" idx="1"/>
          </p:nvPr>
        </p:nvSpPr>
        <p:spPr>
          <a:xfrm>
            <a:off x="1024128" y="1362455"/>
            <a:ext cx="7086600" cy="3399667"/>
          </a:xfrm>
        </p:spPr>
        <p:txBody>
          <a:bodyPr>
            <a:noAutofit/>
          </a:bodyPr>
          <a:lstStyle/>
          <a:p>
            <a:pPr marL="285750" indent="-285750">
              <a:spcAft>
                <a:spcPts val="675"/>
              </a:spcAft>
              <a:buFont typeface="Arial" panose="020B0604020202020204" pitchFamily="34" charset="0"/>
              <a:buChar char="•"/>
            </a:pPr>
            <a:r>
              <a:rPr lang="en-US" sz="2200" b="0" dirty="0">
                <a:ea typeface="Helvetica Neue" panose="02000503000000020004" pitchFamily="2" charset="0"/>
                <a:cs typeface="Helvetica Neue" panose="02000503000000020004" pitchFamily="2" charset="0"/>
              </a:rPr>
              <a:t>Assemble your inclusion </a:t>
            </a:r>
            <a:r>
              <a:rPr lang="en-US" sz="2200" b="0" i="1" u="sng" dirty="0">
                <a:ea typeface="Helvetica Neue" panose="02000503000000020004" pitchFamily="2" charset="0"/>
                <a:cs typeface="Helvetica Neue" panose="02000503000000020004" pitchFamily="2" charset="0"/>
              </a:rPr>
              <a:t>team</a:t>
            </a:r>
          </a:p>
          <a:p>
            <a:pPr marL="214313" indent="-214313">
              <a:spcAft>
                <a:spcPts val="675"/>
              </a:spcAft>
              <a:buFont typeface="Arial" panose="020B0604020202020204" pitchFamily="34" charset="0"/>
              <a:buChar char="•"/>
            </a:pPr>
            <a:r>
              <a:rPr lang="en-US" sz="2200" b="0" dirty="0">
                <a:ea typeface="Helvetica Neue" panose="02000503000000020004" pitchFamily="2" charset="0"/>
                <a:cs typeface="Helvetica Neue" panose="02000503000000020004" pitchFamily="2" charset="0"/>
              </a:rPr>
              <a:t> Create more welcoming ministry </a:t>
            </a:r>
            <a:r>
              <a:rPr lang="en-US" sz="2200" b="0" i="1" u="sng" dirty="0">
                <a:ea typeface="Helvetica Neue" panose="02000503000000020004" pitchFamily="2" charset="0"/>
                <a:cs typeface="Helvetica Neue" panose="02000503000000020004" pitchFamily="2" charset="0"/>
              </a:rPr>
              <a:t>environments</a:t>
            </a:r>
            <a:r>
              <a:rPr lang="en-US" sz="2200" b="0" dirty="0">
                <a:ea typeface="Helvetica Neue" panose="02000503000000020004" pitchFamily="2" charset="0"/>
                <a:cs typeface="Helvetica Neue" panose="02000503000000020004" pitchFamily="2" charset="0"/>
              </a:rPr>
              <a:t>.</a:t>
            </a:r>
          </a:p>
          <a:p>
            <a:pPr marL="214313" indent="-214313">
              <a:spcAft>
                <a:spcPts val="675"/>
              </a:spcAft>
              <a:buFont typeface="Arial" panose="020B0604020202020204" pitchFamily="34" charset="0"/>
              <a:buChar char="•"/>
            </a:pPr>
            <a:r>
              <a:rPr lang="en-US" sz="2200" b="0" dirty="0">
                <a:ea typeface="Helvetica Neue" panose="02000503000000020004" pitchFamily="2" charset="0"/>
                <a:cs typeface="Helvetica Neue" panose="02000503000000020004" pitchFamily="2" charset="0"/>
              </a:rPr>
              <a:t> Focus on </a:t>
            </a:r>
            <a:r>
              <a:rPr lang="en-US" sz="2200" b="0" i="1" u="sng" dirty="0">
                <a:ea typeface="Helvetica Neue" panose="02000503000000020004" pitchFamily="2" charset="0"/>
                <a:cs typeface="Helvetica Neue" panose="02000503000000020004" pitchFamily="2" charset="0"/>
              </a:rPr>
              <a:t>activities</a:t>
            </a:r>
            <a:r>
              <a:rPr lang="en-US" sz="2200" b="0" dirty="0">
                <a:ea typeface="Helvetica Neue" panose="02000503000000020004" pitchFamily="2" charset="0"/>
                <a:cs typeface="Helvetica Neue" panose="02000503000000020004" pitchFamily="2" charset="0"/>
              </a:rPr>
              <a:t> central to spiritual growth</a:t>
            </a:r>
          </a:p>
          <a:p>
            <a:pPr marL="214313" indent="-214313">
              <a:spcAft>
                <a:spcPts val="675"/>
              </a:spcAft>
              <a:buFont typeface="Arial" panose="020B0604020202020204" pitchFamily="34" charset="0"/>
              <a:buChar char="•"/>
            </a:pPr>
            <a:r>
              <a:rPr lang="en-US" sz="2200" b="0" i="1" dirty="0">
                <a:ea typeface="Helvetica Neue" panose="02000503000000020004" pitchFamily="2" charset="0"/>
                <a:cs typeface="Helvetica Neue" panose="02000503000000020004" pitchFamily="2" charset="0"/>
              </a:rPr>
              <a:t> </a:t>
            </a:r>
            <a:r>
              <a:rPr lang="en-US" sz="2200" b="0" dirty="0">
                <a:ea typeface="Helvetica Neue" panose="02000503000000020004" pitchFamily="2" charset="0"/>
                <a:cs typeface="Helvetica Neue" panose="02000503000000020004" pitchFamily="2" charset="0"/>
              </a:rPr>
              <a:t>Develop a mental health</a:t>
            </a:r>
            <a:r>
              <a:rPr lang="en-US" sz="2200" b="0" i="1" dirty="0">
                <a:ea typeface="Helvetica Neue" panose="02000503000000020004" pitchFamily="2" charset="0"/>
                <a:cs typeface="Helvetica Neue" panose="02000503000000020004" pitchFamily="2" charset="0"/>
              </a:rPr>
              <a:t> </a:t>
            </a:r>
            <a:r>
              <a:rPr lang="en-US" sz="2200" b="0" i="1" u="sng" dirty="0">
                <a:ea typeface="Helvetica Neue" panose="02000503000000020004" pitchFamily="2" charset="0"/>
                <a:cs typeface="Helvetica Neue" panose="02000503000000020004" pitchFamily="2" charset="0"/>
              </a:rPr>
              <a:t>communication</a:t>
            </a:r>
            <a:r>
              <a:rPr lang="en-US" sz="2200" b="0" dirty="0">
                <a:ea typeface="Helvetica Neue" panose="02000503000000020004" pitchFamily="2" charset="0"/>
                <a:cs typeface="Helvetica Neue" panose="02000503000000020004" pitchFamily="2" charset="0"/>
              </a:rPr>
              <a:t> strategy </a:t>
            </a:r>
          </a:p>
          <a:p>
            <a:pPr marL="214313" indent="-214313">
              <a:spcAft>
                <a:spcPts val="675"/>
              </a:spcAft>
              <a:buFont typeface="Arial" panose="020B0604020202020204" pitchFamily="34" charset="0"/>
              <a:buChar char="•"/>
            </a:pPr>
            <a:r>
              <a:rPr lang="en-US" sz="2200" b="0" i="1" dirty="0">
                <a:ea typeface="Helvetica Neue" panose="02000503000000020004" pitchFamily="2" charset="0"/>
                <a:cs typeface="Helvetica Neue" panose="02000503000000020004" pitchFamily="2" charset="0"/>
              </a:rPr>
              <a:t> </a:t>
            </a:r>
            <a:r>
              <a:rPr lang="en-US" sz="2200" b="0" i="1" u="sng" dirty="0">
                <a:ea typeface="Helvetica Neue" panose="02000503000000020004" pitchFamily="2" charset="0"/>
                <a:cs typeface="Helvetica Neue" panose="02000503000000020004" pitchFamily="2" charset="0"/>
              </a:rPr>
              <a:t>Help</a:t>
            </a:r>
            <a:r>
              <a:rPr lang="en-US" sz="2200" b="0" dirty="0">
                <a:ea typeface="Helvetica Neue" panose="02000503000000020004" pitchFamily="2" charset="0"/>
                <a:cs typeface="Helvetica Neue" panose="02000503000000020004" pitchFamily="2" charset="0"/>
              </a:rPr>
              <a:t> families with their most heartfelt needs</a:t>
            </a:r>
          </a:p>
          <a:p>
            <a:pPr marL="214313" indent="-214313">
              <a:spcAft>
                <a:spcPts val="675"/>
              </a:spcAft>
              <a:buFont typeface="Arial" panose="020B0604020202020204" pitchFamily="34" charset="0"/>
              <a:buChar char="•"/>
            </a:pPr>
            <a:r>
              <a:rPr lang="en-US" sz="2200" b="0" dirty="0">
                <a:ea typeface="Helvetica Neue" panose="02000503000000020004" pitchFamily="2" charset="0"/>
                <a:cs typeface="Helvetica Neue" panose="02000503000000020004" pitchFamily="2" charset="0"/>
              </a:rPr>
              <a:t> Offer </a:t>
            </a:r>
            <a:r>
              <a:rPr lang="en-US" sz="2200" b="0" i="1" u="sng" dirty="0">
                <a:ea typeface="Helvetica Neue" panose="02000503000000020004" pitchFamily="2" charset="0"/>
                <a:cs typeface="Helvetica Neue" panose="02000503000000020004" pitchFamily="2" charset="0"/>
              </a:rPr>
              <a:t>education</a:t>
            </a:r>
            <a:r>
              <a:rPr lang="en-US" sz="2200" b="0" dirty="0">
                <a:ea typeface="Helvetica Neue" panose="02000503000000020004" pitchFamily="2" charset="0"/>
                <a:cs typeface="Helvetica Neue" panose="02000503000000020004" pitchFamily="2" charset="0"/>
              </a:rPr>
              <a:t> and support</a:t>
            </a:r>
          </a:p>
          <a:p>
            <a:pPr marL="214313" indent="-214313">
              <a:spcAft>
                <a:spcPts val="675"/>
              </a:spcAft>
              <a:buFont typeface="Arial" panose="020B0604020202020204" pitchFamily="34" charset="0"/>
              <a:buChar char="•"/>
            </a:pPr>
            <a:r>
              <a:rPr lang="en-US" sz="2200" b="0" dirty="0">
                <a:ea typeface="Helvetica Neue" panose="02000503000000020004" pitchFamily="2" charset="0"/>
                <a:cs typeface="Helvetica Neue" panose="02000503000000020004" pitchFamily="2" charset="0"/>
              </a:rPr>
              <a:t> Empower your people to be </a:t>
            </a:r>
            <a:r>
              <a:rPr lang="en-US" sz="2200" b="0" i="1" u="sng" dirty="0">
                <a:ea typeface="Helvetica Neue" panose="02000503000000020004" pitchFamily="2" charset="0"/>
                <a:cs typeface="Helvetica Neue" panose="02000503000000020004" pitchFamily="2" charset="0"/>
              </a:rPr>
              <a:t>responsible</a:t>
            </a:r>
            <a:endParaRPr lang="en-US" sz="2200" b="0" u="sng" dirty="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8987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313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flipH="1" flipV="1">
            <a:off x="0" y="0"/>
            <a:ext cx="9144000" cy="5143500"/>
          </a:xfrm>
          <a:prstGeom prst="rect">
            <a:avLst/>
          </a:prstGeom>
        </p:spPr>
      </p:pic>
      <p:pic>
        <p:nvPicPr>
          <p:cNvPr id="10" name="Content Placeholder 9">
            <a:extLst>
              <a:ext uri="{FF2B5EF4-FFF2-40B4-BE49-F238E27FC236}">
                <a16:creationId xmlns:a16="http://schemas.microsoft.com/office/drawing/2014/main" id="{BFD4E998-FCA2-5441-A38C-38A7ACE8E0F7}"/>
              </a:ext>
            </a:extLst>
          </p:cNvPr>
          <p:cNvPicPr>
            <a:picLocks noGrp="1" noChangeAspect="1"/>
          </p:cNvPicPr>
          <p:nvPr>
            <p:ph sz="half" idx="2"/>
          </p:nvPr>
        </p:nvPicPr>
        <p:blipFill rotWithShape="1">
          <a:blip r:embed="rId4" cstate="screen">
            <a:alphaModFix/>
            <a:extLst>
              <a:ext uri="{28A0092B-C50C-407E-A947-70E740481C1C}">
                <a14:useLocalDpi xmlns:a14="http://schemas.microsoft.com/office/drawing/2010/main"/>
              </a:ext>
            </a:extLst>
          </a:blip>
          <a:srcRect/>
          <a:stretch/>
        </p:blipFill>
        <p:spPr>
          <a:xfrm>
            <a:off x="4348157" y="10"/>
            <a:ext cx="4795614" cy="5143490"/>
          </a:xfrm>
          <a:prstGeom prst="rect">
            <a:avLst/>
          </a:prstGeom>
        </p:spPr>
      </p:pic>
      <p:sp useBgFill="1">
        <p:nvSpPr>
          <p:cNvPr id="2" name="Title 1">
            <a:extLst>
              <a:ext uri="{FF2B5EF4-FFF2-40B4-BE49-F238E27FC236}">
                <a16:creationId xmlns:a16="http://schemas.microsoft.com/office/drawing/2014/main" id="{BEF8917D-9A88-1748-9F8E-D2BC8EAF61B3}"/>
              </a:ext>
            </a:extLst>
          </p:cNvPr>
          <p:cNvSpPr>
            <a:spLocks noGrp="1"/>
          </p:cNvSpPr>
          <p:nvPr>
            <p:ph type="title"/>
          </p:nvPr>
        </p:nvSpPr>
        <p:spPr>
          <a:xfrm>
            <a:off x="0" y="0"/>
            <a:ext cx="4347928" cy="1704106"/>
          </a:xfrm>
        </p:spPr>
        <p:txBody>
          <a:bodyPr vert="horz" lIns="91440" tIns="45720" rIns="91440" bIns="45720" rtlCol="0" anchor="ctr">
            <a:normAutofit/>
          </a:bodyPr>
          <a:lstStyle/>
          <a:p>
            <a:pPr algn="ctr" defTabSz="914400"/>
            <a:r>
              <a:rPr lang="en-US" sz="2100" b="1" dirty="0">
                <a:solidFill>
                  <a:schemeClr val="bg1"/>
                </a:solidFill>
                <a:latin typeface="Helvetica" pitchFamily="2" charset="0"/>
              </a:rPr>
              <a:t>Five attributes of a </a:t>
            </a:r>
            <a:br>
              <a:rPr lang="en-US" sz="2100" b="1" dirty="0">
                <a:solidFill>
                  <a:schemeClr val="bg1"/>
                </a:solidFill>
                <a:latin typeface="Helvetica" pitchFamily="2" charset="0"/>
              </a:rPr>
            </a:br>
            <a:r>
              <a:rPr lang="en-US" sz="2100" b="1" dirty="0">
                <a:solidFill>
                  <a:schemeClr val="bg1"/>
                </a:solidFill>
                <a:latin typeface="Helvetica" pitchFamily="2" charset="0"/>
              </a:rPr>
              <a:t>mental health friendly church</a:t>
            </a:r>
          </a:p>
        </p:txBody>
      </p:sp>
      <p:sp useBgFill="1">
        <p:nvSpPr>
          <p:cNvPr id="3" name="Content Placeholder 2">
            <a:extLst>
              <a:ext uri="{FF2B5EF4-FFF2-40B4-BE49-F238E27FC236}">
                <a16:creationId xmlns:a16="http://schemas.microsoft.com/office/drawing/2014/main" id="{CE45280F-5C66-F542-8882-52712846A6EC}"/>
              </a:ext>
            </a:extLst>
          </p:cNvPr>
          <p:cNvSpPr>
            <a:spLocks noGrp="1"/>
          </p:cNvSpPr>
          <p:nvPr>
            <p:ph sz="half" idx="1"/>
          </p:nvPr>
        </p:nvSpPr>
        <p:spPr>
          <a:xfrm>
            <a:off x="-229" y="1704106"/>
            <a:ext cx="4348157" cy="3439393"/>
          </a:xfrm>
        </p:spPr>
        <p:txBody>
          <a:bodyPr vert="horz" lIns="91440" tIns="45720" rIns="91440" bIns="45720" rtlCol="0" anchor="ctr">
            <a:normAutofit/>
          </a:bodyPr>
          <a:lstStyle/>
          <a:p>
            <a:pPr defTabSz="914400"/>
            <a:r>
              <a:rPr lang="en-US" sz="1800" dirty="0">
                <a:solidFill>
                  <a:schemeClr val="bg1"/>
                </a:solidFill>
                <a:latin typeface="Helvetica" pitchFamily="2" charset="0"/>
              </a:rPr>
              <a:t>Demonstrates an intentional inclusion planning process</a:t>
            </a:r>
          </a:p>
          <a:p>
            <a:pPr defTabSz="914400"/>
            <a:r>
              <a:rPr lang="en-US" sz="1800" dirty="0">
                <a:solidFill>
                  <a:schemeClr val="bg1"/>
                </a:solidFill>
                <a:latin typeface="Helvetica" pitchFamily="2" charset="0"/>
              </a:rPr>
              <a:t>Educates church staff, volunteers on mental illness</a:t>
            </a:r>
          </a:p>
          <a:p>
            <a:pPr defTabSz="914400"/>
            <a:r>
              <a:rPr lang="en-US" sz="1800" dirty="0">
                <a:solidFill>
                  <a:schemeClr val="bg1"/>
                </a:solidFill>
                <a:latin typeface="Helvetica" pitchFamily="2" charset="0"/>
              </a:rPr>
              <a:t>Implements a mental health communication strategy</a:t>
            </a:r>
          </a:p>
          <a:p>
            <a:pPr defTabSz="914400"/>
            <a:r>
              <a:rPr lang="en-US" sz="1800" dirty="0">
                <a:solidFill>
                  <a:schemeClr val="bg1"/>
                </a:solidFill>
                <a:latin typeface="Helvetica" pitchFamily="2" charset="0"/>
              </a:rPr>
              <a:t>Provides practical help to individuals, families affected</a:t>
            </a:r>
          </a:p>
          <a:p>
            <a:pPr defTabSz="914400"/>
            <a:r>
              <a:rPr lang="en-US" sz="1800" dirty="0">
                <a:solidFill>
                  <a:schemeClr val="bg1"/>
                </a:solidFill>
                <a:latin typeface="Helvetica" pitchFamily="2" charset="0"/>
              </a:rPr>
              <a:t>Offers mental health-specific education/support groups</a:t>
            </a:r>
          </a:p>
          <a:p>
            <a:pPr indent="-228600" defTabSz="914400"/>
            <a:endParaRPr lang="en-US" sz="1500" dirty="0">
              <a:solidFill>
                <a:srgbClr val="000000"/>
              </a:solidFill>
              <a:latin typeface="+mn-lt"/>
            </a:endParaRPr>
          </a:p>
        </p:txBody>
      </p:sp>
    </p:spTree>
    <p:extLst>
      <p:ext uri="{BB962C8B-B14F-4D97-AF65-F5344CB8AC3E}">
        <p14:creationId xmlns:p14="http://schemas.microsoft.com/office/powerpoint/2010/main" val="26001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ick Warren.png">
            <a:extLst>
              <a:ext uri="{FF2B5EF4-FFF2-40B4-BE49-F238E27FC236}">
                <a16:creationId xmlns:a16="http://schemas.microsoft.com/office/drawing/2014/main" id="{C92FEC07-79CD-274F-9AEE-803495F90BF5}"/>
              </a:ext>
            </a:extLst>
          </p:cNvPr>
          <p:cNvPicPr>
            <a:picLocks noGrp="1" noChangeAspect="1"/>
          </p:cNvPicPr>
          <p:nvPr>
            <p:ph sz="half" idx="1"/>
          </p:nvPr>
        </p:nvPicPr>
        <p:blipFill rotWithShape="1">
          <a:blip r:embed="rId2" cstate="screen">
            <a:alphaModFix amt="35000"/>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4" name="Title 3">
            <a:extLst>
              <a:ext uri="{FF2B5EF4-FFF2-40B4-BE49-F238E27FC236}">
                <a16:creationId xmlns:a16="http://schemas.microsoft.com/office/drawing/2014/main" id="{9ED15CB2-0009-A94C-9A98-3E56BF223A8B}"/>
              </a:ext>
            </a:extLst>
          </p:cNvPr>
          <p:cNvSpPr>
            <a:spLocks noGrp="1"/>
          </p:cNvSpPr>
          <p:nvPr>
            <p:ph type="title"/>
          </p:nvPr>
        </p:nvSpPr>
        <p:spPr>
          <a:xfrm>
            <a:off x="628650" y="799396"/>
            <a:ext cx="2484873" cy="3544707"/>
          </a:xfrm>
        </p:spPr>
        <p:txBody>
          <a:bodyPr vert="horz" lIns="91440" tIns="45720" rIns="91440" bIns="45720" rtlCol="0" anchor="ctr">
            <a:normAutofit/>
          </a:bodyPr>
          <a:lstStyle/>
          <a:p>
            <a:pPr algn="ctr" defTabSz="914400"/>
            <a:r>
              <a:rPr lang="en-US" sz="2800" b="1" dirty="0">
                <a:solidFill>
                  <a:srgbClr val="FFFFFF"/>
                </a:solidFill>
                <a:latin typeface="Helvetica" pitchFamily="2" charset="0"/>
              </a:rPr>
              <a:t>What churches are doing to communicate more effectively</a:t>
            </a:r>
          </a:p>
        </p:txBody>
      </p:sp>
      <p:sp>
        <p:nvSpPr>
          <p:cNvPr id="6" name="Content Placeholder 5">
            <a:extLst>
              <a:ext uri="{FF2B5EF4-FFF2-40B4-BE49-F238E27FC236}">
                <a16:creationId xmlns:a16="http://schemas.microsoft.com/office/drawing/2014/main" id="{7D81F0D4-0B81-5146-836B-210EA034CB28}"/>
              </a:ext>
            </a:extLst>
          </p:cNvPr>
          <p:cNvSpPr>
            <a:spLocks noGrp="1"/>
          </p:cNvSpPr>
          <p:nvPr>
            <p:ph sz="half" idx="2"/>
          </p:nvPr>
        </p:nvSpPr>
        <p:spPr>
          <a:xfrm>
            <a:off x="3974504" y="799396"/>
            <a:ext cx="4308514" cy="4129956"/>
          </a:xfrm>
        </p:spPr>
        <p:txBody>
          <a:bodyPr vert="horz" lIns="91440" tIns="45720" rIns="91440" bIns="45720" rtlCol="0" anchor="ctr">
            <a:normAutofit/>
          </a:bodyPr>
          <a:lstStyle/>
          <a:p>
            <a:pPr defTabSz="914400"/>
            <a:r>
              <a:rPr lang="en-US" sz="2400" dirty="0">
                <a:solidFill>
                  <a:srgbClr val="FFFFFF"/>
                </a:solidFill>
                <a:ea typeface="Helvetica Neue" panose="02000503000000020004" pitchFamily="2" charset="0"/>
                <a:cs typeface="Helvetica Neue" panose="02000503000000020004" pitchFamily="2" charset="0"/>
              </a:rPr>
              <a:t>Praying for persons with mental illness during worship </a:t>
            </a:r>
          </a:p>
          <a:p>
            <a:pPr defTabSz="914400"/>
            <a:r>
              <a:rPr lang="en-US" sz="2400" dirty="0">
                <a:solidFill>
                  <a:srgbClr val="FFFFFF"/>
                </a:solidFill>
                <a:ea typeface="Helvetica Neue" panose="02000503000000020004" pitchFamily="2" charset="0"/>
                <a:cs typeface="Helvetica Neue" panose="02000503000000020004" pitchFamily="2" charset="0"/>
              </a:rPr>
              <a:t>Sermon series on mental health-related topics</a:t>
            </a:r>
          </a:p>
          <a:p>
            <a:pPr defTabSz="914400"/>
            <a:r>
              <a:rPr lang="en-US" sz="2400" dirty="0">
                <a:solidFill>
                  <a:srgbClr val="FFFFFF"/>
                </a:solidFill>
                <a:ea typeface="Helvetica Neue" panose="02000503000000020004" pitchFamily="2" charset="0"/>
                <a:cs typeface="Helvetica Neue" panose="02000503000000020004" pitchFamily="2" charset="0"/>
              </a:rPr>
              <a:t>Facebook video targeting families with mental health issues</a:t>
            </a:r>
          </a:p>
          <a:p>
            <a:pPr defTabSz="914400"/>
            <a:r>
              <a:rPr lang="en-US" sz="2400" dirty="0">
                <a:solidFill>
                  <a:srgbClr val="FFFFFF"/>
                </a:solidFill>
                <a:ea typeface="Helvetica Neue" panose="02000503000000020004" pitchFamily="2" charset="0"/>
                <a:cs typeface="Helvetica Neue" panose="02000503000000020004" pitchFamily="2" charset="0"/>
              </a:rPr>
              <a:t>Interviews/prerecorded testimonies of respected members during worship</a:t>
            </a:r>
          </a:p>
          <a:p>
            <a:pPr indent="-228600" defTabSz="914400"/>
            <a:endParaRPr lang="en-US" sz="2400" dirty="0">
              <a:solidFill>
                <a:srgbClr val="FFFFFF"/>
              </a:solidFill>
              <a:ea typeface="Helvetica Neue" panose="02000503000000020004" pitchFamily="2" charset="0"/>
              <a:cs typeface="Helvetica Neue" panose="02000503000000020004" pitchFamily="2" charset="0"/>
            </a:endParaRPr>
          </a:p>
          <a:p>
            <a:pPr indent="-228600" defTabSz="914400"/>
            <a:endParaRPr lang="en-US" sz="1500" dirty="0">
              <a:solidFill>
                <a:srgbClr val="FFFFFF"/>
              </a:solidFill>
              <a:latin typeface="+mn-lt"/>
            </a:endParaRPr>
          </a:p>
        </p:txBody>
      </p:sp>
      <p:sp>
        <p:nvSpPr>
          <p:cNvPr id="2" name="TextBox 1">
            <a:extLst>
              <a:ext uri="{FF2B5EF4-FFF2-40B4-BE49-F238E27FC236}">
                <a16:creationId xmlns:a16="http://schemas.microsoft.com/office/drawing/2014/main" id="{842B9E17-8B54-3D45-A79C-EC5E4C138998}"/>
              </a:ext>
            </a:extLst>
          </p:cNvPr>
          <p:cNvSpPr txBox="1"/>
          <p:nvPr/>
        </p:nvSpPr>
        <p:spPr>
          <a:xfrm>
            <a:off x="157655" y="188868"/>
            <a:ext cx="1334814" cy="956760"/>
          </a:xfrm>
          <a:prstGeom prst="rect">
            <a:avLst/>
          </a:prstGeom>
          <a:solidFill>
            <a:srgbClr val="343435"/>
          </a:solidFill>
        </p:spPr>
        <p:txBody>
          <a:bodyPr wrap="square" rtlCol="0">
            <a:spAutoFit/>
          </a:bodyPr>
          <a:lstStyle/>
          <a:p>
            <a:endParaRPr lang="en-US" dirty="0"/>
          </a:p>
        </p:txBody>
      </p:sp>
    </p:spTree>
    <p:extLst>
      <p:ext uri="{BB962C8B-B14F-4D97-AF65-F5344CB8AC3E}">
        <p14:creationId xmlns:p14="http://schemas.microsoft.com/office/powerpoint/2010/main" val="26508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oup of people sitting at a table&#10;&#10;Description automatically generated">
            <a:extLst>
              <a:ext uri="{FF2B5EF4-FFF2-40B4-BE49-F238E27FC236}">
                <a16:creationId xmlns:a16="http://schemas.microsoft.com/office/drawing/2014/main" id="{7769A9EB-8CF9-5944-BECF-6C9CE8360F8E}"/>
              </a:ext>
            </a:extLst>
          </p:cNvPr>
          <p:cNvPicPr>
            <a:picLocks noGrp="1" noChangeAspect="1"/>
          </p:cNvPicPr>
          <p:nvPr>
            <p:ph sz="half" idx="1"/>
          </p:nvPr>
        </p:nvPicPr>
        <p:blipFill rotWithShape="1">
          <a:blip r:embed="rId2" cstate="print">
            <a:alphaModFix amt="35000"/>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4" name="Title 3">
            <a:extLst>
              <a:ext uri="{FF2B5EF4-FFF2-40B4-BE49-F238E27FC236}">
                <a16:creationId xmlns:a16="http://schemas.microsoft.com/office/drawing/2014/main" id="{E6516676-3F36-F048-AA87-E2372D1348E2}"/>
              </a:ext>
            </a:extLst>
          </p:cNvPr>
          <p:cNvSpPr>
            <a:spLocks noGrp="1"/>
          </p:cNvSpPr>
          <p:nvPr>
            <p:ph type="title"/>
          </p:nvPr>
        </p:nvSpPr>
        <p:spPr>
          <a:xfrm>
            <a:off x="628650" y="799396"/>
            <a:ext cx="2484873" cy="3544707"/>
          </a:xfrm>
        </p:spPr>
        <p:txBody>
          <a:bodyPr vert="horz" lIns="91440" tIns="45720" rIns="91440" bIns="45720" rtlCol="0" anchor="ctr">
            <a:normAutofit/>
          </a:bodyPr>
          <a:lstStyle/>
          <a:p>
            <a:pPr algn="ctr" defTabSz="914400"/>
            <a:r>
              <a:rPr lang="en-US" sz="3000" b="1" dirty="0">
                <a:solidFill>
                  <a:srgbClr val="FFFFFF"/>
                </a:solidFill>
                <a:latin typeface="Helvetica" pitchFamily="2" charset="0"/>
              </a:rPr>
              <a:t>Mental Health Education and Support</a:t>
            </a:r>
          </a:p>
        </p:txBody>
      </p:sp>
      <p:sp>
        <p:nvSpPr>
          <p:cNvPr id="6" name="Content Placeholder 5">
            <a:extLst>
              <a:ext uri="{FF2B5EF4-FFF2-40B4-BE49-F238E27FC236}">
                <a16:creationId xmlns:a16="http://schemas.microsoft.com/office/drawing/2014/main" id="{ED9CCCF6-8838-6044-882B-B5A9B05FF2F5}"/>
              </a:ext>
            </a:extLst>
          </p:cNvPr>
          <p:cNvSpPr>
            <a:spLocks noGrp="1"/>
          </p:cNvSpPr>
          <p:nvPr>
            <p:ph sz="half" idx="2"/>
          </p:nvPr>
        </p:nvSpPr>
        <p:spPr>
          <a:xfrm>
            <a:off x="3866534" y="799396"/>
            <a:ext cx="4965232" cy="4107141"/>
          </a:xfrm>
        </p:spPr>
        <p:txBody>
          <a:bodyPr vert="horz" lIns="91440" tIns="45720" rIns="91440" bIns="45720" rtlCol="0" anchor="ctr">
            <a:normAutofit/>
          </a:bodyPr>
          <a:lstStyle/>
          <a:p>
            <a:pPr indent="-228600" defTabSz="914400"/>
            <a:r>
              <a:rPr lang="en-US" sz="1800" dirty="0">
                <a:solidFill>
                  <a:srgbClr val="FFFFFF"/>
                </a:solidFill>
                <a:latin typeface="Helvetica" pitchFamily="2" charset="0"/>
              </a:rPr>
              <a:t>Training for pastors, church staff, volunteers</a:t>
            </a:r>
          </a:p>
          <a:p>
            <a:pPr lvl="1" indent="-228600" defTabSz="914400"/>
            <a:r>
              <a:rPr lang="en-US" dirty="0">
                <a:solidFill>
                  <a:srgbClr val="FFFFFF"/>
                </a:solidFill>
                <a:latin typeface="Helvetica" pitchFamily="2" charset="0"/>
              </a:rPr>
              <a:t>Seminaries</a:t>
            </a:r>
          </a:p>
          <a:p>
            <a:pPr lvl="1" indent="-228600" defTabSz="914400"/>
            <a:r>
              <a:rPr lang="en-US" dirty="0">
                <a:solidFill>
                  <a:srgbClr val="FFFFFF"/>
                </a:solidFill>
                <a:latin typeface="Helvetica" pitchFamily="2" charset="0"/>
              </a:rPr>
              <a:t>Mental Health First Aid</a:t>
            </a:r>
          </a:p>
          <a:p>
            <a:pPr lvl="1" indent="-228600" defTabSz="914400"/>
            <a:r>
              <a:rPr lang="en-US" dirty="0">
                <a:solidFill>
                  <a:srgbClr val="FFFFFF"/>
                </a:solidFill>
                <a:latin typeface="Helvetica" pitchFamily="2" charset="0"/>
              </a:rPr>
              <a:t>Trauma-informed care</a:t>
            </a:r>
          </a:p>
          <a:p>
            <a:pPr indent="-228600" defTabSz="914400"/>
            <a:r>
              <a:rPr lang="en-US" sz="1800" dirty="0">
                <a:solidFill>
                  <a:srgbClr val="FFFFFF"/>
                </a:solidFill>
                <a:latin typeface="Helvetica" pitchFamily="2" charset="0"/>
              </a:rPr>
              <a:t>Christian-based mental health education, support</a:t>
            </a:r>
          </a:p>
          <a:p>
            <a:pPr lvl="1" indent="-228600" defTabSz="914400"/>
            <a:r>
              <a:rPr lang="en-US" dirty="0">
                <a:solidFill>
                  <a:srgbClr val="FFFFFF"/>
                </a:solidFill>
                <a:latin typeface="Helvetica" pitchFamily="2" charset="0"/>
              </a:rPr>
              <a:t>Fresh Hope</a:t>
            </a:r>
          </a:p>
          <a:p>
            <a:pPr lvl="1" indent="-228600" defTabSz="914400"/>
            <a:r>
              <a:rPr lang="en-US" dirty="0">
                <a:solidFill>
                  <a:srgbClr val="FFFFFF"/>
                </a:solidFill>
                <a:latin typeface="Helvetica" pitchFamily="2" charset="0"/>
              </a:rPr>
              <a:t>Grace Alliance</a:t>
            </a:r>
          </a:p>
          <a:p>
            <a:pPr lvl="1" indent="-228600" defTabSz="914400"/>
            <a:r>
              <a:rPr lang="en-US" dirty="0">
                <a:solidFill>
                  <a:srgbClr val="FFFFFF"/>
                </a:solidFill>
                <a:latin typeface="Helvetica" pitchFamily="2" charset="0"/>
              </a:rPr>
              <a:t>Celebrate Recovery</a:t>
            </a:r>
          </a:p>
          <a:p>
            <a:pPr lvl="1" indent="-228600" defTabSz="914400"/>
            <a:r>
              <a:rPr lang="en-US" dirty="0">
                <a:solidFill>
                  <a:srgbClr val="FFFFFF"/>
                </a:solidFill>
                <a:latin typeface="Helvetica" pitchFamily="2" charset="0"/>
              </a:rPr>
              <a:t>My Quiet Cave</a:t>
            </a:r>
          </a:p>
          <a:p>
            <a:pPr indent="-228600" defTabSz="914400"/>
            <a:r>
              <a:rPr lang="en-US" sz="1800" dirty="0">
                <a:solidFill>
                  <a:srgbClr val="FFFFFF"/>
                </a:solidFill>
                <a:latin typeface="Helvetica" pitchFamily="2" charset="0"/>
              </a:rPr>
              <a:t>Mental health support</a:t>
            </a:r>
          </a:p>
          <a:p>
            <a:pPr lvl="1" indent="-228600" defTabSz="914400"/>
            <a:r>
              <a:rPr lang="en-US" dirty="0">
                <a:solidFill>
                  <a:srgbClr val="FFFFFF"/>
                </a:solidFill>
                <a:latin typeface="Helvetica" pitchFamily="2" charset="0"/>
              </a:rPr>
              <a:t>NAMI </a:t>
            </a:r>
          </a:p>
          <a:p>
            <a:pPr marL="0" indent="-228600" defTabSz="914400"/>
            <a:endParaRPr lang="en-US" sz="1500" dirty="0">
              <a:solidFill>
                <a:srgbClr val="FFFFFF"/>
              </a:solidFill>
              <a:latin typeface="+mn-lt"/>
            </a:endParaRPr>
          </a:p>
        </p:txBody>
      </p:sp>
    </p:spTree>
    <p:extLst>
      <p:ext uri="{BB962C8B-B14F-4D97-AF65-F5344CB8AC3E}">
        <p14:creationId xmlns:p14="http://schemas.microsoft.com/office/powerpoint/2010/main" val="215395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1CD0-A3D4-9348-9545-914FF49D2F5A}"/>
              </a:ext>
            </a:extLst>
          </p:cNvPr>
          <p:cNvSpPr>
            <a:spLocks noGrp="1"/>
          </p:cNvSpPr>
          <p:nvPr>
            <p:ph type="title"/>
          </p:nvPr>
        </p:nvSpPr>
        <p:spPr>
          <a:xfrm>
            <a:off x="486696" y="471949"/>
            <a:ext cx="2738601" cy="1257452"/>
          </a:xfrm>
        </p:spPr>
        <p:txBody>
          <a:bodyPr vert="horz" lIns="91440" tIns="45720" rIns="91440" bIns="45720" rtlCol="0" anchor="ctr">
            <a:normAutofit/>
          </a:bodyPr>
          <a:lstStyle/>
          <a:p>
            <a:pPr algn="ctr" defTabSz="914400"/>
            <a:r>
              <a:rPr lang="en-US" sz="2800" b="1" dirty="0">
                <a:latin typeface="Helvetica" pitchFamily="2" charset="0"/>
              </a:rPr>
              <a:t>Mental Health Awareness Sunday</a:t>
            </a:r>
          </a:p>
        </p:txBody>
      </p:sp>
      <p:sp>
        <p:nvSpPr>
          <p:cNvPr id="4" name="Content Placeholder 3">
            <a:extLst>
              <a:ext uri="{FF2B5EF4-FFF2-40B4-BE49-F238E27FC236}">
                <a16:creationId xmlns:a16="http://schemas.microsoft.com/office/drawing/2014/main" id="{2EA9E3B3-1E88-6C41-A7E5-C549BCA9F31A}"/>
              </a:ext>
            </a:extLst>
          </p:cNvPr>
          <p:cNvSpPr>
            <a:spLocks noGrp="1"/>
          </p:cNvSpPr>
          <p:nvPr>
            <p:ph sz="half" idx="2"/>
          </p:nvPr>
        </p:nvSpPr>
        <p:spPr>
          <a:xfrm>
            <a:off x="252248" y="1828800"/>
            <a:ext cx="2973049" cy="3163614"/>
          </a:xfrm>
        </p:spPr>
        <p:txBody>
          <a:bodyPr vert="horz" lIns="91440" tIns="45720" rIns="91440" bIns="45720" rtlCol="0">
            <a:noAutofit/>
          </a:bodyPr>
          <a:lstStyle/>
          <a:p>
            <a:pPr defTabSz="914400"/>
            <a:r>
              <a:rPr lang="en-US" sz="1800" dirty="0">
                <a:ea typeface="Helvetica Neue" panose="02000503000000020004" pitchFamily="2" charset="0"/>
                <a:cs typeface="Helvetica Neue" panose="02000503000000020004" pitchFamily="2" charset="0"/>
              </a:rPr>
              <a:t>Strategy for introducing a mental health ministry</a:t>
            </a:r>
          </a:p>
          <a:p>
            <a:pPr defTabSz="914400"/>
            <a:r>
              <a:rPr lang="en-US" sz="1800" dirty="0">
                <a:ea typeface="Helvetica Neue" panose="02000503000000020004" pitchFamily="2" charset="0"/>
                <a:cs typeface="Helvetica Neue" panose="02000503000000020004" pitchFamily="2" charset="0"/>
              </a:rPr>
              <a:t>Outreach to friends, neighbors</a:t>
            </a:r>
          </a:p>
          <a:p>
            <a:pPr defTabSz="914400"/>
            <a:r>
              <a:rPr lang="en-US" sz="1800" dirty="0">
                <a:ea typeface="Helvetica Neue" panose="02000503000000020004" pitchFamily="2" charset="0"/>
                <a:cs typeface="Helvetica Neue" panose="02000503000000020004" pitchFamily="2" charset="0"/>
              </a:rPr>
              <a:t>Teaching on mental health-related topics</a:t>
            </a:r>
          </a:p>
          <a:p>
            <a:pPr defTabSz="914400"/>
            <a:r>
              <a:rPr lang="en-US" sz="1800" dirty="0">
                <a:ea typeface="Helvetica Neue" panose="02000503000000020004" pitchFamily="2" charset="0"/>
                <a:cs typeface="Helvetica Neue" panose="02000503000000020004" pitchFamily="2" charset="0"/>
              </a:rPr>
              <a:t>Great event for small-medium size churches</a:t>
            </a:r>
          </a:p>
          <a:p>
            <a:pPr defTabSz="914400"/>
            <a:r>
              <a:rPr lang="en-US" sz="1800" dirty="0">
                <a:ea typeface="Helvetica Neue" panose="02000503000000020004" pitchFamily="2" charset="0"/>
                <a:cs typeface="Helvetica Neue" panose="02000503000000020004" pitchFamily="2" charset="0"/>
              </a:rPr>
              <a:t>Church “conversation” can be very powerful!</a:t>
            </a:r>
          </a:p>
        </p:txBody>
      </p:sp>
      <p:pic>
        <p:nvPicPr>
          <p:cNvPr id="6" name="Content Placeholder 5" descr="A group of people standing in a room&#10;&#10;Description automatically generated">
            <a:extLst>
              <a:ext uri="{FF2B5EF4-FFF2-40B4-BE49-F238E27FC236}">
                <a16:creationId xmlns:a16="http://schemas.microsoft.com/office/drawing/2014/main" id="{6A556011-39AE-4740-875F-A272830F978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3479292" y="10"/>
            <a:ext cx="5664708" cy="5143490"/>
          </a:xfrm>
          <a:prstGeom prst="rect">
            <a:avLst/>
          </a:prstGeom>
          <a:effectLst/>
        </p:spPr>
      </p:pic>
    </p:spTree>
    <p:extLst>
      <p:ext uri="{BB962C8B-B14F-4D97-AF65-F5344CB8AC3E}">
        <p14:creationId xmlns:p14="http://schemas.microsoft.com/office/powerpoint/2010/main" val="226858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313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51435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5" name="Title 4">
            <a:extLst>
              <a:ext uri="{FF2B5EF4-FFF2-40B4-BE49-F238E27FC236}">
                <a16:creationId xmlns:a16="http://schemas.microsoft.com/office/drawing/2014/main" id="{8B779FFD-34CA-4C49-BBCC-753AA0E2285F}"/>
              </a:ext>
            </a:extLst>
          </p:cNvPr>
          <p:cNvSpPr>
            <a:spLocks noGrp="1"/>
          </p:cNvSpPr>
          <p:nvPr>
            <p:ph type="title"/>
          </p:nvPr>
        </p:nvSpPr>
        <p:spPr>
          <a:xfrm>
            <a:off x="6012480" y="496800"/>
            <a:ext cx="2557732" cy="1119099"/>
          </a:xfrm>
        </p:spPr>
        <p:txBody>
          <a:bodyPr vert="horz" lIns="91440" tIns="45720" rIns="91440" bIns="45720" rtlCol="0" anchor="t">
            <a:noAutofit/>
          </a:bodyPr>
          <a:lstStyle/>
          <a:p>
            <a:pPr algn="ctr" defTabSz="914400"/>
            <a:r>
              <a:rPr lang="en-US" sz="2400" b="1" kern="1200" dirty="0">
                <a:solidFill>
                  <a:schemeClr val="bg1"/>
                </a:solidFill>
                <a:latin typeface="Helvetica" pitchFamily="2" charset="0"/>
              </a:rPr>
              <a:t>Other Innovative Practices</a:t>
            </a:r>
          </a:p>
        </p:txBody>
      </p:sp>
      <p:sp>
        <p:nvSpPr>
          <p:cNvPr id="29" name="Freeform: Shape 28">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4" cy="51435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A126BA43-DEAB-DC4D-A9E9-D6470B6CB6E7}"/>
              </a:ext>
            </a:extLst>
          </p:cNvPr>
          <p:cNvPicPr>
            <a:picLocks noGrp="1" noChangeAspect="1"/>
          </p:cNvPicPr>
          <p:nvPr>
            <p:ph sz="half" idx="2"/>
          </p:nvPr>
        </p:nvPicPr>
        <p:blipFill rotWithShape="1">
          <a:blip r:embed="rId2"/>
          <a:srcRect l="7599" r="27499"/>
          <a:stretch/>
        </p:blipFill>
        <p:spPr>
          <a:xfrm>
            <a:off x="573787" y="790325"/>
            <a:ext cx="4511923" cy="3562848"/>
          </a:xfrm>
          <a:prstGeom prst="rect">
            <a:avLst/>
          </a:prstGeom>
        </p:spPr>
      </p:pic>
      <p:sp>
        <p:nvSpPr>
          <p:cNvPr id="6" name="Content Placeholder 5">
            <a:extLst>
              <a:ext uri="{FF2B5EF4-FFF2-40B4-BE49-F238E27FC236}">
                <a16:creationId xmlns:a16="http://schemas.microsoft.com/office/drawing/2014/main" id="{AF4FE6EE-31ED-AD48-BD37-57C2AC32D268}"/>
              </a:ext>
            </a:extLst>
          </p:cNvPr>
          <p:cNvSpPr>
            <a:spLocks noGrp="1"/>
          </p:cNvSpPr>
          <p:nvPr>
            <p:ph sz="half" idx="1"/>
          </p:nvPr>
        </p:nvSpPr>
        <p:spPr>
          <a:xfrm>
            <a:off x="6012479" y="1714499"/>
            <a:ext cx="2931823" cy="3204341"/>
          </a:xfrm>
        </p:spPr>
        <p:txBody>
          <a:bodyPr vert="horz" lIns="91440" tIns="45720" rIns="91440" bIns="45720" rtlCol="0">
            <a:normAutofit/>
          </a:bodyPr>
          <a:lstStyle/>
          <a:p>
            <a:pPr defTabSz="914400"/>
            <a:r>
              <a:rPr lang="en-US" sz="1800" dirty="0">
                <a:solidFill>
                  <a:schemeClr val="bg1"/>
                </a:solidFill>
                <a:latin typeface="Helvetica" pitchFamily="2" charset="0"/>
              </a:rPr>
              <a:t>Online mental health “chats”</a:t>
            </a:r>
          </a:p>
          <a:p>
            <a:pPr defTabSz="914400"/>
            <a:r>
              <a:rPr lang="en-US" sz="1800" dirty="0">
                <a:solidFill>
                  <a:schemeClr val="bg1"/>
                </a:solidFill>
                <a:latin typeface="Helvetica" pitchFamily="2" charset="0"/>
              </a:rPr>
              <a:t>Establishing role for a “mental health liaison”</a:t>
            </a:r>
          </a:p>
          <a:p>
            <a:pPr defTabSz="914400"/>
            <a:r>
              <a:rPr lang="en-US" sz="1800" dirty="0">
                <a:solidFill>
                  <a:schemeClr val="bg1"/>
                </a:solidFill>
                <a:latin typeface="Helvetica" pitchFamily="2" charset="0"/>
              </a:rPr>
              <a:t>Mental health education cards/resource center in prominent location</a:t>
            </a:r>
          </a:p>
          <a:p>
            <a:pPr defTabSz="914400"/>
            <a:r>
              <a:rPr lang="en-US" sz="1800" dirty="0">
                <a:solidFill>
                  <a:schemeClr val="bg1"/>
                </a:solidFill>
                <a:latin typeface="Helvetica" pitchFamily="2" charset="0"/>
              </a:rPr>
              <a:t>Providing space for community agencies, professional counselors</a:t>
            </a:r>
          </a:p>
          <a:p>
            <a:pPr lvl="1" defTabSz="914400"/>
            <a:r>
              <a:rPr lang="en-US" dirty="0">
                <a:solidFill>
                  <a:schemeClr val="bg1"/>
                </a:solidFill>
                <a:latin typeface="Helvetica" pitchFamily="2" charset="0"/>
              </a:rPr>
              <a:t>Khesed Wellness</a:t>
            </a:r>
          </a:p>
          <a:p>
            <a:pPr indent="-228600" defTabSz="914400"/>
            <a:endParaRPr lang="en-US" sz="1500" dirty="0">
              <a:solidFill>
                <a:schemeClr val="tx1">
                  <a:alpha val="60000"/>
                </a:schemeClr>
              </a:solidFill>
              <a:latin typeface="+mn-lt"/>
            </a:endParaRPr>
          </a:p>
        </p:txBody>
      </p:sp>
    </p:spTree>
    <p:extLst>
      <p:ext uri="{BB962C8B-B14F-4D97-AF65-F5344CB8AC3E}">
        <p14:creationId xmlns:p14="http://schemas.microsoft.com/office/powerpoint/2010/main" val="42947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748D3B-C0FB-8343-AB76-3B65C08C4E5D}"/>
              </a:ext>
            </a:extLst>
          </p:cNvPr>
          <p:cNvSpPr>
            <a:spLocks noGrp="1"/>
          </p:cNvSpPr>
          <p:nvPr>
            <p:ph type="title"/>
          </p:nvPr>
        </p:nvSpPr>
        <p:spPr/>
        <p:txBody>
          <a:bodyPr>
            <a:normAutofit/>
          </a:bodyPr>
          <a:lstStyle/>
          <a:p>
            <a:pPr algn="ctr"/>
            <a:r>
              <a:rPr lang="en-US" sz="3200" b="1" dirty="0">
                <a:latin typeface="Helvetica" charset="0"/>
                <a:ea typeface="Helvetica" charset="0"/>
                <a:cs typeface="Helvetica" charset="0"/>
              </a:rPr>
              <a:t>Key principles for an effective mental health inclusion strategy</a:t>
            </a:r>
            <a:r>
              <a:rPr lang="mr-IN" sz="3200" b="1" dirty="0">
                <a:latin typeface="Helvetica" charset="0"/>
                <a:ea typeface="Helvetica" charset="0"/>
                <a:cs typeface="Helvetica" charset="0"/>
              </a:rPr>
              <a:t>…</a:t>
            </a:r>
            <a:endParaRPr lang="en-US" sz="3200" b="1" dirty="0"/>
          </a:p>
        </p:txBody>
      </p:sp>
      <p:sp>
        <p:nvSpPr>
          <p:cNvPr id="8" name="Content Placeholder 7">
            <a:extLst>
              <a:ext uri="{FF2B5EF4-FFF2-40B4-BE49-F238E27FC236}">
                <a16:creationId xmlns:a16="http://schemas.microsoft.com/office/drawing/2014/main" id="{E1D279FA-91F5-D745-99EC-EC489B451A87}"/>
              </a:ext>
            </a:extLst>
          </p:cNvPr>
          <p:cNvSpPr>
            <a:spLocks noGrp="1"/>
          </p:cNvSpPr>
          <p:nvPr>
            <p:ph idx="1"/>
          </p:nvPr>
        </p:nvSpPr>
        <p:spPr>
          <a:xfrm>
            <a:off x="628650" y="1683327"/>
            <a:ext cx="7886700" cy="2949395"/>
          </a:xfrm>
        </p:spPr>
        <p:txBody>
          <a:bodyPr>
            <a:normAutofit/>
          </a:bodyPr>
          <a:lstStyle/>
          <a:p>
            <a:pPr>
              <a:spcAft>
                <a:spcPts val="675"/>
              </a:spcAft>
            </a:pPr>
            <a:r>
              <a:rPr lang="en-US" sz="2400" dirty="0">
                <a:latin typeface="Helvetica" charset="0"/>
                <a:ea typeface="Helvetica" charset="0"/>
                <a:cs typeface="Helvetica" charset="0"/>
              </a:rPr>
              <a:t>Inclusion is a mindset – not a program</a:t>
            </a:r>
          </a:p>
          <a:p>
            <a:pPr>
              <a:spcAft>
                <a:spcPts val="675"/>
              </a:spcAft>
            </a:pPr>
            <a:r>
              <a:rPr lang="en-US" sz="2400" dirty="0">
                <a:latin typeface="Helvetica" charset="0"/>
                <a:ea typeface="Helvetica" charset="0"/>
                <a:cs typeface="Helvetica" charset="0"/>
              </a:rPr>
              <a:t>Kids with mental health issues have </a:t>
            </a:r>
            <a:r>
              <a:rPr lang="en-US" sz="2400" b="1" u="sng" dirty="0">
                <a:latin typeface="Helvetica" charset="0"/>
                <a:ea typeface="Helvetica" charset="0"/>
                <a:cs typeface="Helvetica" charset="0"/>
              </a:rPr>
              <a:t>parents</a:t>
            </a:r>
            <a:r>
              <a:rPr lang="en-US" sz="2400" dirty="0">
                <a:latin typeface="Helvetica" charset="0"/>
                <a:ea typeface="Helvetica" charset="0"/>
                <a:cs typeface="Helvetica" charset="0"/>
              </a:rPr>
              <a:t> with mental health issues! </a:t>
            </a:r>
          </a:p>
          <a:p>
            <a:pPr marL="214313" indent="-214313">
              <a:spcAft>
                <a:spcPts val="675"/>
              </a:spcAft>
            </a:pPr>
            <a:r>
              <a:rPr lang="en-US" sz="2400" dirty="0">
                <a:latin typeface="Helvetica" charset="0"/>
                <a:ea typeface="Helvetica" charset="0"/>
                <a:cs typeface="Helvetica" charset="0"/>
              </a:rPr>
              <a:t>A good strategy benefits </a:t>
            </a:r>
            <a:r>
              <a:rPr lang="en-US" sz="2400" i="1" dirty="0">
                <a:latin typeface="Helvetica" charset="0"/>
                <a:ea typeface="Helvetica" charset="0"/>
                <a:cs typeface="Helvetica" charset="0"/>
              </a:rPr>
              <a:t>everyone</a:t>
            </a:r>
            <a:r>
              <a:rPr lang="en-US" sz="2400" dirty="0">
                <a:latin typeface="Helvetica" charset="0"/>
                <a:ea typeface="Helvetica" charset="0"/>
                <a:cs typeface="Helvetica" charset="0"/>
              </a:rPr>
              <a:t> and doesn’t require </a:t>
            </a:r>
            <a:r>
              <a:rPr lang="en-US" sz="2400" i="1" dirty="0">
                <a:latin typeface="Helvetica" charset="0"/>
                <a:ea typeface="Helvetica" charset="0"/>
                <a:cs typeface="Helvetica" charset="0"/>
              </a:rPr>
              <a:t>anyone</a:t>
            </a:r>
            <a:r>
              <a:rPr lang="en-US" sz="2400" dirty="0">
                <a:latin typeface="Helvetica" charset="0"/>
                <a:ea typeface="Helvetica" charset="0"/>
                <a:cs typeface="Helvetica" charset="0"/>
              </a:rPr>
              <a:t> to self-identify </a:t>
            </a:r>
          </a:p>
          <a:p>
            <a:pPr marL="214313" indent="-214313">
              <a:spcAft>
                <a:spcPts val="675"/>
              </a:spcAft>
            </a:pPr>
            <a:r>
              <a:rPr lang="en-US" sz="2400" dirty="0">
                <a:latin typeface="Helvetica" charset="0"/>
                <a:ea typeface="Helvetica" charset="0"/>
                <a:cs typeface="Helvetica" charset="0"/>
              </a:rPr>
              <a:t>Ministry owned by the people, </a:t>
            </a:r>
            <a:r>
              <a:rPr lang="en-US" sz="2400" b="1" u="sng" dirty="0">
                <a:latin typeface="Helvetica" charset="0"/>
                <a:ea typeface="Helvetica" charset="0"/>
                <a:cs typeface="Helvetica" charset="0"/>
              </a:rPr>
              <a:t>supported</a:t>
            </a:r>
            <a:r>
              <a:rPr lang="en-US" sz="2400" dirty="0">
                <a:latin typeface="Helvetica" charset="0"/>
                <a:ea typeface="Helvetica" charset="0"/>
                <a:cs typeface="Helvetica" charset="0"/>
              </a:rPr>
              <a:t> by staff</a:t>
            </a:r>
          </a:p>
        </p:txBody>
      </p:sp>
    </p:spTree>
    <p:extLst>
      <p:ext uri="{BB962C8B-B14F-4D97-AF65-F5344CB8AC3E}">
        <p14:creationId xmlns:p14="http://schemas.microsoft.com/office/powerpoint/2010/main" val="7297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00D399-4E12-BF4B-B9B8-4A7F4E252B14}"/>
              </a:ext>
            </a:extLst>
          </p:cNvPr>
          <p:cNvSpPr>
            <a:spLocks noGrp="1"/>
          </p:cNvSpPr>
          <p:nvPr>
            <p:ph type="title"/>
          </p:nvPr>
        </p:nvSpPr>
        <p:spPr>
          <a:xfrm>
            <a:off x="241738" y="231229"/>
            <a:ext cx="3247696" cy="1229710"/>
          </a:xfrm>
          <a:noFill/>
          <a:ln w="19050">
            <a:solidFill>
              <a:schemeClr val="tx1"/>
            </a:solidFill>
          </a:ln>
        </p:spPr>
        <p:txBody>
          <a:bodyPr vert="horz" wrap="square" lIns="91440" tIns="45720" rIns="91440" bIns="45720" rtlCol="0" anchor="ctr">
            <a:normAutofit/>
          </a:bodyPr>
          <a:lstStyle/>
          <a:p>
            <a:pPr algn="ctr" defTabSz="914400"/>
            <a:r>
              <a:rPr lang="en-US" sz="3200" b="1" kern="1200" dirty="0">
                <a:solidFill>
                  <a:schemeClr val="tx1"/>
                </a:solidFill>
                <a:latin typeface="Helvetica" pitchFamily="2" charset="0"/>
              </a:rPr>
              <a:t>Help from Key Ministry</a:t>
            </a:r>
          </a:p>
        </p:txBody>
      </p:sp>
      <p:sp>
        <p:nvSpPr>
          <p:cNvPr id="9" name="Text Placeholder 8">
            <a:extLst>
              <a:ext uri="{FF2B5EF4-FFF2-40B4-BE49-F238E27FC236}">
                <a16:creationId xmlns:a16="http://schemas.microsoft.com/office/drawing/2014/main" id="{442B9065-5E0D-364A-95AC-07ACC2D92F11}"/>
              </a:ext>
            </a:extLst>
          </p:cNvPr>
          <p:cNvSpPr>
            <a:spLocks noGrp="1"/>
          </p:cNvSpPr>
          <p:nvPr>
            <p:ph sz="half" idx="2"/>
          </p:nvPr>
        </p:nvSpPr>
        <p:spPr>
          <a:xfrm>
            <a:off x="241738" y="1734208"/>
            <a:ext cx="3247696" cy="2806042"/>
          </a:xfrm>
        </p:spPr>
        <p:txBody>
          <a:bodyPr vert="horz" lIns="91440" tIns="45720" rIns="91440" bIns="45720" rtlCol="0">
            <a:noAutofit/>
          </a:bodyPr>
          <a:lstStyle/>
          <a:p>
            <a:pPr defTabSz="914400"/>
            <a:r>
              <a:rPr lang="en-US" sz="1600" dirty="0">
                <a:latin typeface="Helvetica" pitchFamily="2" charset="0"/>
              </a:rPr>
              <a:t>Training</a:t>
            </a:r>
          </a:p>
          <a:p>
            <a:pPr marL="571500" lvl="1" indent="-285750" defTabSz="914400"/>
            <a:r>
              <a:rPr lang="en-US" sz="1600" dirty="0">
                <a:latin typeface="Helvetica" pitchFamily="2" charset="0"/>
              </a:rPr>
              <a:t>Conferences</a:t>
            </a:r>
          </a:p>
          <a:p>
            <a:pPr marL="571500" lvl="1" indent="-285750" defTabSz="914400"/>
            <a:r>
              <a:rPr lang="en-US" sz="1600" dirty="0">
                <a:latin typeface="Helvetica" pitchFamily="2" charset="0"/>
              </a:rPr>
              <a:t>Video training</a:t>
            </a:r>
          </a:p>
          <a:p>
            <a:pPr marL="571500" lvl="1" indent="-285750" defTabSz="914400"/>
            <a:r>
              <a:rPr lang="en-US" sz="1600" dirty="0">
                <a:latin typeface="Helvetica" pitchFamily="2" charset="0"/>
              </a:rPr>
              <a:t>Roundtables</a:t>
            </a:r>
          </a:p>
          <a:p>
            <a:pPr defTabSz="914400"/>
            <a:r>
              <a:rPr lang="en-US" sz="1600" dirty="0">
                <a:latin typeface="Helvetica" pitchFamily="2" charset="0"/>
              </a:rPr>
              <a:t>Consultation to churches</a:t>
            </a:r>
          </a:p>
          <a:p>
            <a:pPr defTabSz="914400"/>
            <a:r>
              <a:rPr lang="en-US" sz="1600" dirty="0">
                <a:latin typeface="Helvetica" pitchFamily="2" charset="0"/>
              </a:rPr>
              <a:t>Resources</a:t>
            </a:r>
          </a:p>
          <a:p>
            <a:pPr marL="571500" lvl="1" indent="-285750" defTabSz="914400"/>
            <a:r>
              <a:rPr lang="en-US" sz="1600" dirty="0">
                <a:latin typeface="Helvetica" pitchFamily="2" charset="0"/>
              </a:rPr>
              <a:t>Networking with other ministries</a:t>
            </a:r>
          </a:p>
          <a:p>
            <a:pPr marL="571500" lvl="1" indent="-285750" defTabSz="914400"/>
            <a:r>
              <a:rPr lang="en-US" sz="1600" dirty="0">
                <a:latin typeface="Helvetica" pitchFamily="2" charset="0"/>
              </a:rPr>
              <a:t>Social media, sermon videos, research</a:t>
            </a:r>
          </a:p>
          <a:p>
            <a:pPr defTabSz="914400"/>
            <a:r>
              <a:rPr lang="en-US" sz="1600" dirty="0">
                <a:latin typeface="Helvetica" pitchFamily="2" charset="0"/>
              </a:rPr>
              <a:t>Someone to come alongside your ministry</a:t>
            </a:r>
            <a:r>
              <a:rPr lang="en-US" sz="1400" dirty="0">
                <a:latin typeface="Helvetica" pitchFamily="2" charset="0"/>
              </a:rPr>
              <a:t>!</a:t>
            </a:r>
          </a:p>
        </p:txBody>
      </p:sp>
      <p:pic>
        <p:nvPicPr>
          <p:cNvPr id="5" name="Content Placeholder 4" descr="A screenshot of a cell phone&#10;&#10;Description automatically generated">
            <a:extLst>
              <a:ext uri="{FF2B5EF4-FFF2-40B4-BE49-F238E27FC236}">
                <a16:creationId xmlns:a16="http://schemas.microsoft.com/office/drawing/2014/main" id="{EEAB59BF-0421-8147-8EE7-E033BEFAFEDC}"/>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68110" y="37233"/>
            <a:ext cx="5475890" cy="5106268"/>
          </a:xfrm>
          <a:prstGeom prst="rect">
            <a:avLst/>
          </a:prstGeom>
        </p:spPr>
      </p:pic>
    </p:spTree>
    <p:extLst>
      <p:ext uri="{BB962C8B-B14F-4D97-AF65-F5344CB8AC3E}">
        <p14:creationId xmlns:p14="http://schemas.microsoft.com/office/powerpoint/2010/main" val="317671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rowd of people&#10;&#10;Description automatically generated">
            <a:extLst>
              <a:ext uri="{FF2B5EF4-FFF2-40B4-BE49-F238E27FC236}">
                <a16:creationId xmlns:a16="http://schemas.microsoft.com/office/drawing/2014/main" id="{31136716-BC87-4446-9082-BBC1D1AEE377}"/>
              </a:ext>
            </a:extLst>
          </p:cNvPr>
          <p:cNvPicPr>
            <a:picLocks noGrp="1" noChangeAspect="1"/>
          </p:cNvPicPr>
          <p:nvPr>
            <p:ph idx="1"/>
          </p:nvPr>
        </p:nvPicPr>
        <p:blipFill rotWithShape="1">
          <a:blip r:embed="rId2" cstate="print">
            <a:alphaModFix amt="40000"/>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4" name="Title 3">
            <a:extLst>
              <a:ext uri="{FF2B5EF4-FFF2-40B4-BE49-F238E27FC236}">
                <a16:creationId xmlns:a16="http://schemas.microsoft.com/office/drawing/2014/main" id="{155CB5FC-413D-924B-9656-F0EF56D3C3B4}"/>
              </a:ext>
            </a:extLst>
          </p:cNvPr>
          <p:cNvSpPr>
            <a:spLocks noGrp="1"/>
          </p:cNvSpPr>
          <p:nvPr>
            <p:ph type="title"/>
          </p:nvPr>
        </p:nvSpPr>
        <p:spPr>
          <a:xfrm>
            <a:off x="628757" y="273843"/>
            <a:ext cx="7886700" cy="994173"/>
          </a:xfrm>
        </p:spPr>
        <p:txBody>
          <a:bodyPr vert="horz" lIns="91440" tIns="45720" rIns="91440" bIns="45720" rtlCol="0">
            <a:noAutofit/>
          </a:bodyPr>
          <a:lstStyle/>
          <a:p>
            <a:pPr algn="ctr" defTabSz="914400"/>
            <a:r>
              <a:rPr lang="en-US" sz="4000" b="1" kern="1200" dirty="0">
                <a:solidFill>
                  <a:srgbClr val="FFFFFF"/>
                </a:solidFill>
                <a:latin typeface="Helvetica" pitchFamily="2" charset="0"/>
              </a:rPr>
              <a:t>Connect with Key Ministry</a:t>
            </a:r>
          </a:p>
        </p:txBody>
      </p:sp>
      <p:sp>
        <p:nvSpPr>
          <p:cNvPr id="6" name="Content Placeholder 5">
            <a:extLst>
              <a:ext uri="{FF2B5EF4-FFF2-40B4-BE49-F238E27FC236}">
                <a16:creationId xmlns:a16="http://schemas.microsoft.com/office/drawing/2014/main" id="{09D408BF-E9CE-6143-A488-5EFCEB32C3EE}"/>
              </a:ext>
            </a:extLst>
          </p:cNvPr>
          <p:cNvSpPr>
            <a:spLocks noGrp="1"/>
          </p:cNvSpPr>
          <p:nvPr>
            <p:ph sz="half" idx="4294967295"/>
          </p:nvPr>
        </p:nvSpPr>
        <p:spPr>
          <a:xfrm>
            <a:off x="628758" y="1510218"/>
            <a:ext cx="3461069" cy="3122503"/>
          </a:xfrm>
        </p:spPr>
        <p:txBody>
          <a:bodyPr vert="horz" lIns="91440" tIns="45720" rIns="91440" bIns="45720" rtlCol="0">
            <a:normAutofit/>
          </a:bodyPr>
          <a:lstStyle/>
          <a:p>
            <a:pPr defTabSz="914400"/>
            <a:r>
              <a:rPr lang="en-US" sz="1500" dirty="0">
                <a:solidFill>
                  <a:srgbClr val="FFFFFF"/>
                </a:solidFill>
                <a:ea typeface="Helvetica Neue" panose="02000503000000020004" pitchFamily="2" charset="0"/>
                <a:cs typeface="Helvetica Neue" panose="02000503000000020004" pitchFamily="2" charset="0"/>
              </a:rPr>
              <a:t>keyministry.org </a:t>
            </a:r>
          </a:p>
          <a:p>
            <a:pPr defTabSz="914400"/>
            <a:r>
              <a:rPr lang="en-US" sz="1500" dirty="0">
                <a:solidFill>
                  <a:srgbClr val="FFFFFF"/>
                </a:solidFill>
                <a:ea typeface="Helvetica Neue" panose="02000503000000020004" pitchFamily="2" charset="0"/>
                <a:cs typeface="Helvetica Neue" panose="02000503000000020004" pitchFamily="2" charset="0"/>
              </a:rPr>
              <a:t>Facebook: Key Ministry</a:t>
            </a:r>
          </a:p>
          <a:p>
            <a:pPr defTabSz="914400"/>
            <a:r>
              <a:rPr lang="en-US" sz="1500" dirty="0">
                <a:solidFill>
                  <a:srgbClr val="FFFFFF"/>
                </a:solidFill>
                <a:ea typeface="Helvetica Neue" panose="02000503000000020004" pitchFamily="2" charset="0"/>
                <a:cs typeface="Helvetica Neue" panose="02000503000000020004" pitchFamily="2" charset="0"/>
              </a:rPr>
              <a:t>Twitter: @KeyMinistry</a:t>
            </a:r>
          </a:p>
          <a:p>
            <a:pPr defTabSz="914400"/>
            <a:r>
              <a:rPr lang="en-US" sz="1500" dirty="0">
                <a:solidFill>
                  <a:srgbClr val="FFFFFF"/>
                </a:solidFill>
                <a:ea typeface="Helvetica Neue" panose="02000503000000020004" pitchFamily="2" charset="0"/>
                <a:cs typeface="Helvetica Neue" panose="02000503000000020004" pitchFamily="2" charset="0"/>
              </a:rPr>
              <a:t>Catherine Boyle – Director of Mental Health Ministry</a:t>
            </a:r>
          </a:p>
          <a:p>
            <a:pPr lvl="1" defTabSz="914400"/>
            <a:r>
              <a:rPr lang="en-US" sz="1500" dirty="0">
                <a:solidFill>
                  <a:srgbClr val="FFFFFF"/>
                </a:solidFill>
                <a:ea typeface="Helvetica Neue" panose="02000503000000020004" pitchFamily="2" charset="0"/>
                <a:cs typeface="Helvetica Neue" panose="02000503000000020004" pitchFamily="2" charset="0"/>
              </a:rPr>
              <a:t>catherine@keyministry.org</a:t>
            </a:r>
          </a:p>
          <a:p>
            <a:pPr lvl="1" defTabSz="914400"/>
            <a:r>
              <a:rPr lang="en-US" sz="1500" dirty="0">
                <a:solidFill>
                  <a:srgbClr val="FFFFFF"/>
                </a:solidFill>
                <a:ea typeface="Helvetica Neue" panose="02000503000000020004" pitchFamily="2" charset="0"/>
                <a:cs typeface="Helvetica Neue" panose="02000503000000020004" pitchFamily="2" charset="0"/>
              </a:rPr>
              <a:t>steve@keyministry.org</a:t>
            </a:r>
          </a:p>
        </p:txBody>
      </p:sp>
      <p:pic>
        <p:nvPicPr>
          <p:cNvPr id="3" name="Picture 2">
            <a:extLst>
              <a:ext uri="{FF2B5EF4-FFF2-40B4-BE49-F238E27FC236}">
                <a16:creationId xmlns:a16="http://schemas.microsoft.com/office/drawing/2014/main" id="{FEA12543-E47D-FC45-98BC-4F121E5A89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
          <a:stretch/>
        </p:blipFill>
        <p:spPr>
          <a:xfrm>
            <a:off x="4576003" y="1511376"/>
            <a:ext cx="3962900" cy="3157831"/>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39063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267F116-9813-5B4A-83D7-AAB35FB2B1EA}"/>
              </a:ext>
            </a:extLst>
          </p:cNvPr>
          <p:cNvPicPr>
            <a:picLocks noChangeAspect="1"/>
          </p:cNvPicPr>
          <p:nvPr/>
        </p:nvPicPr>
        <p:blipFill>
          <a:blip r:embed="rId2"/>
          <a:stretch>
            <a:fillRect/>
          </a:stretch>
        </p:blipFill>
        <p:spPr>
          <a:xfrm>
            <a:off x="-60961" y="-34290"/>
            <a:ext cx="9265921" cy="5212080"/>
          </a:xfrm>
          <a:prstGeom prst="rect">
            <a:avLst/>
          </a:prstGeom>
        </p:spPr>
      </p:pic>
      <p:sp>
        <p:nvSpPr>
          <p:cNvPr id="5" name="TextBox 4">
            <a:extLst>
              <a:ext uri="{FF2B5EF4-FFF2-40B4-BE49-F238E27FC236}">
                <a16:creationId xmlns:a16="http://schemas.microsoft.com/office/drawing/2014/main" id="{78A9FAC4-ED5F-1D4B-B73A-5468FE61881F}"/>
              </a:ext>
            </a:extLst>
          </p:cNvPr>
          <p:cNvSpPr txBox="1"/>
          <p:nvPr/>
        </p:nvSpPr>
        <p:spPr>
          <a:xfrm>
            <a:off x="3762703" y="4677104"/>
            <a:ext cx="5150068" cy="730969"/>
          </a:xfrm>
          <a:prstGeom prst="rect">
            <a:avLst/>
          </a:prstGeom>
          <a:noFill/>
        </p:spPr>
        <p:txBody>
          <a:bodyPr wrap="square" rtlCol="0">
            <a:spAutoFit/>
          </a:bodyPr>
          <a:lstStyle/>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Whitehead AL. </a:t>
            </a:r>
            <a:r>
              <a:rPr lang="en-US" sz="1400" i="1" dirty="0">
                <a:latin typeface="Helvetica Neue" panose="02000503000000020004" pitchFamily="2" charset="0"/>
                <a:ea typeface="Helvetica Neue" panose="02000503000000020004" pitchFamily="2" charset="0"/>
                <a:cs typeface="Helvetica Neue" panose="02000503000000020004" pitchFamily="2" charset="0"/>
              </a:rPr>
              <a:t>J Scientific Study Religion</a:t>
            </a:r>
            <a:r>
              <a:rPr lang="en-US" sz="1400" dirty="0">
                <a:latin typeface="Helvetica Neue" panose="02000503000000020004" pitchFamily="2" charset="0"/>
                <a:ea typeface="Helvetica Neue" panose="02000503000000020004" pitchFamily="2" charset="0"/>
                <a:cs typeface="Helvetica Neue" panose="02000503000000020004" pitchFamily="2" charset="0"/>
              </a:rPr>
              <a:t> 2018;57(2)377-395.</a:t>
            </a:r>
          </a:p>
          <a:p>
            <a:endParaRPr lang="en-US" sz="1350" dirty="0">
              <a:latin typeface="Helvetica" pitchFamily="2" charset="0"/>
            </a:endParaRPr>
          </a:p>
        </p:txBody>
      </p:sp>
    </p:spTree>
    <p:extLst>
      <p:ext uri="{BB962C8B-B14F-4D97-AF65-F5344CB8AC3E}">
        <p14:creationId xmlns:p14="http://schemas.microsoft.com/office/powerpoint/2010/main" val="32065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F9EA-1E89-4144-B52F-A6088D12DB5E}"/>
              </a:ext>
            </a:extLst>
          </p:cNvPr>
          <p:cNvSpPr>
            <a:spLocks noGrp="1"/>
          </p:cNvSpPr>
          <p:nvPr>
            <p:ph type="title"/>
          </p:nvPr>
        </p:nvSpPr>
        <p:spPr>
          <a:xfrm>
            <a:off x="486952" y="3461880"/>
            <a:ext cx="2913856" cy="1145055"/>
          </a:xfrm>
        </p:spPr>
        <p:txBody>
          <a:bodyPr vert="horz" lIns="91440" tIns="45720" rIns="91440" bIns="45720" rtlCol="0" anchor="ctr">
            <a:normAutofit/>
          </a:bodyPr>
          <a:lstStyle/>
          <a:p>
            <a:pPr algn="r" defTabSz="914400"/>
            <a:r>
              <a:rPr lang="en-US" sz="2300" dirty="0">
                <a:solidFill>
                  <a:schemeClr val="bg1"/>
                </a:solidFill>
                <a:latin typeface="+mj-lt"/>
              </a:rPr>
              <a:t>De</a:t>
            </a:r>
          </a:p>
        </p:txBody>
      </p:sp>
      <p:pic>
        <p:nvPicPr>
          <p:cNvPr id="10" name="Content Placeholder 9">
            <a:extLst>
              <a:ext uri="{FF2B5EF4-FFF2-40B4-BE49-F238E27FC236}">
                <a16:creationId xmlns:a16="http://schemas.microsoft.com/office/drawing/2014/main" id="{2641F3F8-E089-434A-AAA4-29DF22378C6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294981" y="633398"/>
            <a:ext cx="4169610" cy="2074380"/>
          </a:xfrm>
          <a:prstGeom prst="rect">
            <a:avLst/>
          </a:prstGeom>
        </p:spPr>
      </p:pic>
      <p:pic>
        <p:nvPicPr>
          <p:cNvPr id="8" name="Content Placeholder 7">
            <a:extLst>
              <a:ext uri="{FF2B5EF4-FFF2-40B4-BE49-F238E27FC236}">
                <a16:creationId xmlns:a16="http://schemas.microsoft.com/office/drawing/2014/main" id="{3BC0E6B6-1943-B947-9034-0067A55E3C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8802" y="602394"/>
            <a:ext cx="4160216" cy="2142510"/>
          </a:xfrm>
          <a:prstGeom prst="rect">
            <a:avLst/>
          </a:prstGeom>
        </p:spPr>
      </p:pic>
      <p:sp>
        <p:nvSpPr>
          <p:cNvPr id="25" name="Content Placeholder 13">
            <a:extLst>
              <a:ext uri="{FF2B5EF4-FFF2-40B4-BE49-F238E27FC236}">
                <a16:creationId xmlns:a16="http://schemas.microsoft.com/office/drawing/2014/main" id="{E6BB7CE7-4651-4DC0-BA9E-F686A6E9E7EF}"/>
              </a:ext>
            </a:extLst>
          </p:cNvPr>
          <p:cNvSpPr>
            <a:spLocks noGrp="1"/>
          </p:cNvSpPr>
          <p:nvPr>
            <p:ph sz="half" idx="1"/>
          </p:nvPr>
        </p:nvSpPr>
        <p:spPr>
          <a:xfrm>
            <a:off x="1" y="3339090"/>
            <a:ext cx="9144000" cy="1804410"/>
          </a:xfrm>
          <a:solidFill>
            <a:srgbClr val="333131"/>
          </a:solidFill>
        </p:spPr>
        <p:txBody>
          <a:bodyPr vert="horz" lIns="91440" tIns="45720" rIns="91440" bIns="45720" rtlCol="0" anchor="ctr">
            <a:normAutofit/>
          </a:bodyPr>
          <a:lstStyle/>
          <a:p>
            <a:pPr marL="0" indent="0" algn="ctr" defTabSz="914400">
              <a:buNone/>
            </a:pPr>
            <a:endParaRPr lang="en-US" sz="2400" dirty="0">
              <a:solidFill>
                <a:schemeClr val="bg1"/>
              </a:solidFill>
              <a:latin typeface="Helvetica" pitchFamily="2" charset="0"/>
            </a:endParaRPr>
          </a:p>
          <a:p>
            <a:pPr marL="0" indent="0" algn="ctr" defTabSz="914400">
              <a:buNone/>
            </a:pPr>
            <a:r>
              <a:rPr lang="en-US" sz="2600" b="1" dirty="0">
                <a:solidFill>
                  <a:schemeClr val="bg1"/>
                </a:solidFill>
                <a:latin typeface="Helvetica" pitchFamily="2" charset="0"/>
              </a:rPr>
              <a:t>Depression and anxiety have a profound impact on church attendance and spiritual practice among adults</a:t>
            </a:r>
          </a:p>
          <a:p>
            <a:pPr marL="0" indent="0" defTabSz="914400">
              <a:buNone/>
            </a:pPr>
            <a:endParaRPr lang="en-US" sz="1700" dirty="0">
              <a:solidFill>
                <a:schemeClr val="bg1"/>
              </a:solidFill>
              <a:latin typeface="+mn-lt"/>
            </a:endParaRPr>
          </a:p>
          <a:p>
            <a:pPr marL="0" indent="0" defTabSz="914400">
              <a:buNone/>
            </a:pPr>
            <a:endParaRPr lang="en-US" sz="1700" dirty="0">
              <a:solidFill>
                <a:schemeClr val="bg1"/>
              </a:solidFill>
              <a:latin typeface="+mn-lt"/>
            </a:endParaRPr>
          </a:p>
        </p:txBody>
      </p:sp>
      <p:sp>
        <p:nvSpPr>
          <p:cNvPr id="12" name="TextBox 11">
            <a:extLst>
              <a:ext uri="{FF2B5EF4-FFF2-40B4-BE49-F238E27FC236}">
                <a16:creationId xmlns:a16="http://schemas.microsoft.com/office/drawing/2014/main" id="{44854E6D-53A8-F748-8FD9-07D6BF4C8025}"/>
              </a:ext>
            </a:extLst>
          </p:cNvPr>
          <p:cNvSpPr txBox="1"/>
          <p:nvPr/>
        </p:nvSpPr>
        <p:spPr>
          <a:xfrm>
            <a:off x="189186" y="3339090"/>
            <a:ext cx="3519815" cy="369332"/>
          </a:xfrm>
          <a:prstGeom prst="rect">
            <a:avLst/>
          </a:prstGeom>
          <a:solidFill>
            <a:srgbClr val="333131"/>
          </a:solidFill>
        </p:spPr>
        <p:txBody>
          <a:bodyPr wrap="square" rtlCol="0">
            <a:spAutoFit/>
          </a:bodyPr>
          <a:lstStyle/>
          <a:p>
            <a:pPr algn="ctr"/>
            <a:endParaRPr lang="en-US" dirty="0">
              <a:latin typeface="Helvetica" pitchFamily="2" charset="0"/>
            </a:endParaRPr>
          </a:p>
        </p:txBody>
      </p:sp>
      <p:sp>
        <p:nvSpPr>
          <p:cNvPr id="13" name="TextBox 12">
            <a:extLst>
              <a:ext uri="{FF2B5EF4-FFF2-40B4-BE49-F238E27FC236}">
                <a16:creationId xmlns:a16="http://schemas.microsoft.com/office/drawing/2014/main" id="{9DED5FC7-36A3-1743-BF21-42E401B41F81}"/>
              </a:ext>
            </a:extLst>
          </p:cNvPr>
          <p:cNvSpPr txBox="1"/>
          <p:nvPr/>
        </p:nvSpPr>
        <p:spPr>
          <a:xfrm>
            <a:off x="189186" y="4855779"/>
            <a:ext cx="8659832" cy="307777"/>
          </a:xfrm>
          <a:prstGeom prst="rect">
            <a:avLst/>
          </a:prstGeom>
          <a:noFill/>
        </p:spPr>
        <p:txBody>
          <a:bodyPr wrap="square" rtlCol="0">
            <a:spAutoFit/>
          </a:bodyPr>
          <a:lstStyle/>
          <a:p>
            <a:r>
              <a:rPr lang="en-US" sz="1400" dirty="0">
                <a:latin typeface="Helvetica" pitchFamily="2" charset="0"/>
              </a:rPr>
              <a:t>Dougherty et al. Baylor Religion Survey (2011)</a:t>
            </a:r>
          </a:p>
        </p:txBody>
      </p:sp>
    </p:spTree>
    <p:extLst>
      <p:ext uri="{BB962C8B-B14F-4D97-AF65-F5344CB8AC3E}">
        <p14:creationId xmlns:p14="http://schemas.microsoft.com/office/powerpoint/2010/main" val="35008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29A9-5B94-D24A-8686-DDA9AF8B7ED6}"/>
              </a:ext>
            </a:extLst>
          </p:cNvPr>
          <p:cNvSpPr>
            <a:spLocks noGrp="1"/>
          </p:cNvSpPr>
          <p:nvPr>
            <p:ph type="title"/>
          </p:nvPr>
        </p:nvSpPr>
        <p:spPr>
          <a:xfrm>
            <a:off x="0" y="0"/>
            <a:ext cx="3755503" cy="5143490"/>
          </a:xfrm>
          <a:solidFill>
            <a:srgbClr val="333131"/>
          </a:solidFill>
        </p:spPr>
        <p:txBody>
          <a:bodyPr vert="horz" lIns="91440" tIns="45720" rIns="91440" bIns="45720" rtlCol="0" anchor="ctr">
            <a:normAutofit fontScale="90000"/>
          </a:bodyPr>
          <a:lstStyle/>
          <a:p>
            <a:pPr algn="ctr" defTabSz="914400"/>
            <a:br>
              <a:rPr lang="en-US" sz="3000" b="1" dirty="0">
                <a:latin typeface="Helvetica" pitchFamily="2" charset="0"/>
              </a:rPr>
            </a:br>
            <a:br>
              <a:rPr lang="en-US" sz="3000" b="1" dirty="0">
                <a:latin typeface="Helvetica" pitchFamily="2" charset="0"/>
              </a:rPr>
            </a:br>
            <a:br>
              <a:rPr lang="en-US" sz="3000" b="1" dirty="0">
                <a:latin typeface="Helvetica" pitchFamily="2" charset="0"/>
              </a:rPr>
            </a:br>
            <a:br>
              <a:rPr lang="en-US" sz="3000" b="1" dirty="0">
                <a:latin typeface="Helvetica" pitchFamily="2" charset="0"/>
              </a:rPr>
            </a:br>
            <a:br>
              <a:rPr lang="en-US" sz="3000" b="1" dirty="0">
                <a:latin typeface="Helvetica" pitchFamily="2" charset="0"/>
              </a:rPr>
            </a:br>
            <a:br>
              <a:rPr lang="en-US" sz="3000" b="1" dirty="0">
                <a:latin typeface="Helvetica" pitchFamily="2" charset="0"/>
              </a:rPr>
            </a:br>
            <a:r>
              <a:rPr lang="en-US" sz="3000" b="1" dirty="0">
                <a:latin typeface="Helvetica" pitchFamily="2" charset="0"/>
              </a:rPr>
              <a:t>Can someone be disabled at church but function well in other activities?</a:t>
            </a:r>
            <a:br>
              <a:rPr lang="en-US" sz="3000" b="1" dirty="0">
                <a:latin typeface="Helvetica" pitchFamily="2" charset="0"/>
              </a:rPr>
            </a:br>
            <a:br>
              <a:rPr lang="en-US" sz="3000" b="1" dirty="0">
                <a:latin typeface="Helvetica" pitchFamily="2" charset="0"/>
              </a:rPr>
            </a:br>
            <a:br>
              <a:rPr lang="en-US" sz="3000" b="1" dirty="0">
                <a:latin typeface="Helvetica" pitchFamily="2" charset="0"/>
              </a:rPr>
            </a:br>
            <a:r>
              <a:rPr lang="en-US" sz="2200" dirty="0">
                <a:latin typeface="Helvetica" pitchFamily="2" charset="0"/>
              </a:rPr>
              <a:t>For many, mental health disability presents some, but not all the time in some, but not all situations and environments.</a:t>
            </a:r>
            <a:br>
              <a:rPr lang="en-US" sz="2200" dirty="0">
                <a:latin typeface="Helvetica" pitchFamily="2" charset="0"/>
              </a:rPr>
            </a:br>
            <a:br>
              <a:rPr lang="en-US" sz="2200" dirty="0">
                <a:latin typeface="Helvetica" pitchFamily="2" charset="0"/>
              </a:rPr>
            </a:br>
            <a:r>
              <a:rPr lang="en-US" sz="2200" dirty="0">
                <a:latin typeface="Helvetica" pitchFamily="2" charset="0"/>
              </a:rPr>
              <a:t>Symptoms are often situation-specific</a:t>
            </a:r>
            <a:br>
              <a:rPr lang="en-US" sz="2200" dirty="0">
                <a:latin typeface="Helvetica" pitchFamily="2" charset="0"/>
              </a:rPr>
            </a:br>
            <a:br>
              <a:rPr lang="en-US" sz="2200" dirty="0">
                <a:latin typeface="Helvetica" pitchFamily="2" charset="0"/>
              </a:rPr>
            </a:br>
            <a:br>
              <a:rPr lang="en-US" sz="2200" dirty="0">
                <a:latin typeface="Helvetica" pitchFamily="2" charset="0"/>
              </a:rPr>
            </a:br>
            <a:br>
              <a:rPr lang="en-US" sz="3000" b="1" dirty="0">
                <a:latin typeface="Helvetica" pitchFamily="2" charset="0"/>
              </a:rPr>
            </a:br>
            <a:br>
              <a:rPr lang="en-US" sz="3000" b="1" dirty="0">
                <a:latin typeface="Helvetica" pitchFamily="2" charset="0"/>
              </a:rPr>
            </a:br>
            <a:br>
              <a:rPr lang="en-US" sz="3000" dirty="0"/>
            </a:br>
            <a:br>
              <a:rPr lang="en-US" sz="3000" dirty="0">
                <a:latin typeface="+mj-lt"/>
              </a:rPr>
            </a:br>
            <a:endParaRPr lang="en-US" sz="3000" dirty="0">
              <a:latin typeface="+mj-lt"/>
            </a:endParaRPr>
          </a:p>
        </p:txBody>
      </p:sp>
      <p:pic>
        <p:nvPicPr>
          <p:cNvPr id="8" name="Content Placeholder 7">
            <a:extLst>
              <a:ext uri="{FF2B5EF4-FFF2-40B4-BE49-F238E27FC236}">
                <a16:creationId xmlns:a16="http://schemas.microsoft.com/office/drawing/2014/main" id="{17F4BFC4-4A28-794C-849C-4492A8FD5F5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3757789" y="10"/>
            <a:ext cx="5386210" cy="5143490"/>
          </a:xfrm>
          <a:prstGeom prst="rect">
            <a:avLst/>
          </a:prstGeom>
          <a:effectLst/>
        </p:spPr>
      </p:pic>
    </p:spTree>
    <p:extLst>
      <p:ext uri="{BB962C8B-B14F-4D97-AF65-F5344CB8AC3E}">
        <p14:creationId xmlns:p14="http://schemas.microsoft.com/office/powerpoint/2010/main" val="18600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p:cNvPicPr>
            <a:picLocks noGrp="1" noChangeAspect="1"/>
          </p:cNvPicPr>
          <p:nvPr>
            <p:ph sz="half" idx="2"/>
          </p:nvPr>
        </p:nvPicPr>
        <p:blipFill rotWithShape="1">
          <a:blip r:embed="rId2" cstate="screen">
            <a:alphaModFix amt="35000"/>
            <a:extLst>
              <a:ext uri="{28A0092B-C50C-407E-A947-70E740481C1C}">
                <a14:useLocalDpi xmlns:a14="http://schemas.microsoft.com/office/drawing/2010/main"/>
              </a:ext>
            </a:extLst>
          </a:blip>
          <a:srcRect/>
          <a:stretch/>
        </p:blipFill>
        <p:spPr>
          <a:xfrm>
            <a:off x="20" y="10"/>
            <a:ext cx="9143979" cy="5143490"/>
          </a:xfrm>
          <a:prstGeom prst="rect">
            <a:avLst/>
          </a:prstGeom>
        </p:spPr>
      </p:pic>
      <p:sp>
        <p:nvSpPr>
          <p:cNvPr id="5" name="Title 4"/>
          <p:cNvSpPr>
            <a:spLocks noGrp="1"/>
          </p:cNvSpPr>
          <p:nvPr>
            <p:ph type="title"/>
          </p:nvPr>
        </p:nvSpPr>
        <p:spPr>
          <a:xfrm>
            <a:off x="628650" y="799396"/>
            <a:ext cx="2484873" cy="3544707"/>
          </a:xfrm>
        </p:spPr>
        <p:txBody>
          <a:bodyPr vert="horz" lIns="91440" tIns="45720" rIns="91440" bIns="45720" rtlCol="0" anchor="ctr">
            <a:normAutofit/>
          </a:bodyPr>
          <a:lstStyle/>
          <a:p>
            <a:pPr algn="ctr" defTabSz="914400"/>
            <a:r>
              <a:rPr lang="en-US" sz="3000" b="1" dirty="0">
                <a:solidFill>
                  <a:srgbClr val="FFFFFF"/>
                </a:solidFill>
                <a:latin typeface="Helvetica" pitchFamily="2" charset="0"/>
              </a:rPr>
              <a:t>Why is church participation so difficult? </a:t>
            </a:r>
          </a:p>
        </p:txBody>
      </p:sp>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1714500"/>
            <a:ext cx="0" cy="1714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half" idx="1"/>
          </p:nvPr>
        </p:nvSpPr>
        <p:spPr>
          <a:xfrm>
            <a:off x="3866534" y="799396"/>
            <a:ext cx="4308514" cy="3544707"/>
          </a:xfrm>
        </p:spPr>
        <p:txBody>
          <a:bodyPr vert="horz" lIns="91440" tIns="45720" rIns="91440" bIns="45720" rtlCol="0" anchor="ctr">
            <a:normAutofit/>
          </a:bodyPr>
          <a:lstStyle/>
          <a:p>
            <a:pPr marL="0" indent="0" algn="ctr" defTabSz="914400">
              <a:buNone/>
            </a:pPr>
            <a:r>
              <a:rPr lang="en-US" sz="2400" dirty="0">
                <a:solidFill>
                  <a:srgbClr val="FFFFFF"/>
                </a:solidFill>
                <a:latin typeface="Helvetica" pitchFamily="2" charset="0"/>
              </a:rPr>
              <a:t>Traits associated with common mental health conditions often clash with “church culture” – how we expect people should act when we come together</a:t>
            </a:r>
          </a:p>
        </p:txBody>
      </p:sp>
    </p:spTree>
    <p:extLst>
      <p:ext uri="{BB962C8B-B14F-4D97-AF65-F5344CB8AC3E}">
        <p14:creationId xmlns:p14="http://schemas.microsoft.com/office/powerpoint/2010/main" val="3031797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88988"/>
            <a:ext cx="3477722" cy="1544591"/>
          </a:xfrm>
        </p:spPr>
        <p:txBody>
          <a:bodyPr vert="horz" lIns="91440" tIns="45720" rIns="91440" bIns="45720" rtlCol="0" anchor="b">
            <a:noAutofit/>
          </a:bodyPr>
          <a:lstStyle/>
          <a:p>
            <a:pPr algn="ctr" defTabSz="914400"/>
            <a:br>
              <a:rPr lang="en-US" b="1" dirty="0">
                <a:latin typeface="Helvetica" pitchFamily="2" charset="0"/>
              </a:rPr>
            </a:br>
            <a:br>
              <a:rPr lang="en-US" b="1" dirty="0">
                <a:latin typeface="Helvetica" pitchFamily="2" charset="0"/>
              </a:rPr>
            </a:br>
            <a:r>
              <a:rPr lang="en-US" b="1" dirty="0">
                <a:latin typeface="Helvetica" pitchFamily="2" charset="0"/>
              </a:rPr>
              <a:t>Seven barriers to including families impacted by mental illness at church</a:t>
            </a:r>
          </a:p>
        </p:txBody>
      </p:sp>
      <p:sp>
        <p:nvSpPr>
          <p:cNvPr id="9" name="Text Placeholder 8"/>
          <p:cNvSpPr>
            <a:spLocks noGrp="1"/>
          </p:cNvSpPr>
          <p:nvPr>
            <p:ph type="body" sz="half" idx="2"/>
          </p:nvPr>
        </p:nvSpPr>
        <p:spPr>
          <a:xfrm>
            <a:off x="315310" y="2186152"/>
            <a:ext cx="2869323" cy="2568360"/>
          </a:xfrm>
        </p:spPr>
        <p:txBody>
          <a:bodyPr vert="horz" lIns="91440" tIns="45720" rIns="91440" bIns="45720" rtlCol="0" anchor="t">
            <a:normAutofit fontScale="92500" lnSpcReduction="10000"/>
          </a:bodyPr>
          <a:lstStyle/>
          <a:p>
            <a:pPr indent="-228600" defTabSz="914400">
              <a:buFont typeface="Arial" panose="020B0604020202020204" pitchFamily="34" charset="0"/>
              <a:buChar char="•"/>
            </a:pPr>
            <a:endParaRPr lang="en-US" sz="1300" dirty="0">
              <a:latin typeface="+mn-lt"/>
            </a:endParaRPr>
          </a:p>
          <a:p>
            <a:pPr marL="192881" indent="-228600" defTabSz="914400">
              <a:buFont typeface="Arial" panose="020B0604020202020204" pitchFamily="34" charset="0"/>
              <a:buChar char="•"/>
            </a:pPr>
            <a:r>
              <a:rPr lang="en-US" sz="1800" dirty="0">
                <a:ea typeface="Helvetica Neue" panose="02000503000000020004" pitchFamily="2" charset="0"/>
                <a:cs typeface="Helvetica Neue" panose="02000503000000020004" pitchFamily="2" charset="0"/>
              </a:rPr>
              <a:t>Stigma</a:t>
            </a:r>
          </a:p>
          <a:p>
            <a:pPr marL="192881" indent="-228600" defTabSz="914400">
              <a:buFont typeface="Arial" panose="020B0604020202020204" pitchFamily="34" charset="0"/>
              <a:buChar char="•"/>
            </a:pPr>
            <a:r>
              <a:rPr lang="en-US" sz="1800" dirty="0">
                <a:ea typeface="Helvetica Neue" panose="02000503000000020004" pitchFamily="2" charset="0"/>
                <a:cs typeface="Helvetica Neue" panose="02000503000000020004" pitchFamily="2" charset="0"/>
              </a:rPr>
              <a:t>Anxiety</a:t>
            </a:r>
          </a:p>
          <a:p>
            <a:pPr marL="192881" indent="-228600" defTabSz="914400">
              <a:buFont typeface="Arial" panose="020B0604020202020204" pitchFamily="34" charset="0"/>
              <a:buChar char="•"/>
            </a:pPr>
            <a:r>
              <a:rPr lang="en-US" sz="1800" dirty="0">
                <a:ea typeface="Helvetica Neue" panose="02000503000000020004" pitchFamily="2" charset="0"/>
                <a:cs typeface="Helvetica Neue" panose="02000503000000020004" pitchFamily="2" charset="0"/>
              </a:rPr>
              <a:t>Capacity for self-control</a:t>
            </a:r>
          </a:p>
          <a:p>
            <a:pPr marL="192881" indent="-228600" defTabSz="914400">
              <a:buFont typeface="Arial" panose="020B0604020202020204" pitchFamily="34" charset="0"/>
              <a:buChar char="•"/>
            </a:pPr>
            <a:r>
              <a:rPr lang="en-US" sz="1800" dirty="0">
                <a:ea typeface="Helvetica Neue" panose="02000503000000020004" pitchFamily="2" charset="0"/>
                <a:cs typeface="Helvetica Neue" panose="02000503000000020004" pitchFamily="2" charset="0"/>
              </a:rPr>
              <a:t>Sensory processing</a:t>
            </a:r>
          </a:p>
          <a:p>
            <a:pPr marL="192881" indent="-228600" defTabSz="914400">
              <a:buFont typeface="Arial" panose="020B0604020202020204" pitchFamily="34" charset="0"/>
              <a:buChar char="•"/>
            </a:pPr>
            <a:r>
              <a:rPr lang="en-US" sz="1800" dirty="0">
                <a:ea typeface="Helvetica Neue" panose="02000503000000020004" pitchFamily="2" charset="0"/>
                <a:cs typeface="Helvetica Neue" panose="02000503000000020004" pitchFamily="2" charset="0"/>
              </a:rPr>
              <a:t>Social communication</a:t>
            </a:r>
          </a:p>
          <a:p>
            <a:pPr marL="192881" indent="-228600" defTabSz="914400">
              <a:buFont typeface="Arial" panose="020B0604020202020204" pitchFamily="34" charset="0"/>
              <a:buChar char="•"/>
            </a:pPr>
            <a:r>
              <a:rPr lang="en-US" sz="1800" dirty="0">
                <a:ea typeface="Helvetica Neue" panose="02000503000000020004" pitchFamily="2" charset="0"/>
                <a:cs typeface="Helvetica Neue" panose="02000503000000020004" pitchFamily="2" charset="0"/>
              </a:rPr>
              <a:t>Social isolation </a:t>
            </a:r>
          </a:p>
          <a:p>
            <a:pPr marL="192881" indent="-228600" defTabSz="914400">
              <a:buFont typeface="Arial" panose="020B0604020202020204" pitchFamily="34" charset="0"/>
              <a:buChar char="•"/>
            </a:pPr>
            <a:r>
              <a:rPr lang="en-US" sz="1800" dirty="0">
                <a:ea typeface="Helvetica Neue" panose="02000503000000020004" pitchFamily="2" charset="0"/>
                <a:cs typeface="Helvetica Neue" panose="02000503000000020004" pitchFamily="2" charset="0"/>
              </a:rPr>
              <a:t>Past church experiences</a:t>
            </a:r>
          </a:p>
          <a:p>
            <a:pPr indent="-228600" defTabSz="914400">
              <a:buFont typeface="Arial" panose="020B0604020202020204" pitchFamily="34" charset="0"/>
              <a:buChar char="•"/>
            </a:pPr>
            <a:endParaRPr lang="en-US" sz="1300" dirty="0">
              <a:latin typeface="+mn-lt"/>
            </a:endParaRPr>
          </a:p>
        </p:txBody>
      </p:sp>
      <p:pic>
        <p:nvPicPr>
          <p:cNvPr id="10" name="Content Placeholder 9" descr="A person in a blue shirt&#10;&#10;Description automatically generated"/>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477722" y="10"/>
            <a:ext cx="5666278" cy="5143490"/>
          </a:xfrm>
          <a:prstGeom prst="rect">
            <a:avLst/>
          </a:prstGeom>
        </p:spPr>
      </p:pic>
    </p:spTree>
    <p:extLst>
      <p:ext uri="{BB962C8B-B14F-4D97-AF65-F5344CB8AC3E}">
        <p14:creationId xmlns:p14="http://schemas.microsoft.com/office/powerpoint/2010/main" val="424815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person, outdoor, ground, building&#10;&#10;Description automatically generated">
            <a:extLst>
              <a:ext uri="{FF2B5EF4-FFF2-40B4-BE49-F238E27FC236}">
                <a16:creationId xmlns:a16="http://schemas.microsoft.com/office/drawing/2014/main" id="{9094DB5E-34DC-764A-9F84-7D6973F8AC3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18478"/>
          <a:stretch/>
        </p:blipFill>
        <p:spPr>
          <a:xfrm>
            <a:off x="20" y="10"/>
            <a:ext cx="9143979" cy="5143490"/>
          </a:xfrm>
          <a:prstGeom prst="rect">
            <a:avLst/>
          </a:prstGeom>
        </p:spPr>
      </p:pic>
      <p:sp>
        <p:nvSpPr>
          <p:cNvPr id="2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p:cNvSpPr>
            <a:spLocks noGrp="1"/>
          </p:cNvSpPr>
          <p:nvPr>
            <p:ph type="title"/>
          </p:nvPr>
        </p:nvSpPr>
        <p:spPr>
          <a:xfrm>
            <a:off x="532086" y="1135118"/>
            <a:ext cx="3153102" cy="599088"/>
          </a:xfrm>
        </p:spPr>
        <p:txBody>
          <a:bodyPr vert="horz" lIns="91440" tIns="45720" rIns="91440" bIns="45720" rtlCol="0" anchor="ctr">
            <a:normAutofit fontScale="90000"/>
          </a:bodyPr>
          <a:lstStyle/>
          <a:p>
            <a:pPr algn="ctr" defTabSz="914400"/>
            <a:r>
              <a:rPr lang="en-US" sz="2100" b="1" dirty="0">
                <a:solidFill>
                  <a:schemeClr val="tx2"/>
                </a:solidFill>
                <a:latin typeface="Helvetica" pitchFamily="2" charset="0"/>
              </a:rPr>
              <a:t>Stigma</a:t>
            </a:r>
            <a:br>
              <a:rPr lang="en-US" sz="2100" b="1" dirty="0">
                <a:latin typeface="Helvetica" pitchFamily="2" charset="0"/>
              </a:rPr>
            </a:br>
            <a:endParaRPr lang="en-US" sz="2100" b="1" dirty="0">
              <a:latin typeface="Helvetica" pitchFamily="2" charset="0"/>
            </a:endParaRPr>
          </a:p>
        </p:txBody>
      </p:sp>
      <p:cxnSp>
        <p:nvCxnSpPr>
          <p:cNvPr id="28"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394137" y="1608084"/>
            <a:ext cx="3444765" cy="3363298"/>
          </a:xfrm>
        </p:spPr>
        <p:txBody>
          <a:bodyPr vert="horz" lIns="91440" tIns="45720" rIns="91440" bIns="45720" rtlCol="0" anchor="ctr">
            <a:normAutofit/>
          </a:bodyPr>
          <a:lstStyle/>
          <a:p>
            <a:pPr defTabSz="914400"/>
            <a:r>
              <a:rPr lang="en-US" sz="1600" b="1" dirty="0">
                <a:solidFill>
                  <a:schemeClr val="tx2"/>
                </a:solidFill>
                <a:latin typeface="Helvetica" pitchFamily="2" charset="0"/>
              </a:rPr>
              <a:t>WHAT THEN IS WRONG WITH THE “MENTALLY ILL?” THEIR PROBLEM IS AUTOGENIC; IT IS WITHIN THEMSELVES. </a:t>
            </a:r>
          </a:p>
          <a:p>
            <a:pPr algn="r" defTabSz="914400"/>
            <a:r>
              <a:rPr lang="en-US" sz="1600" b="1" i="1" dirty="0">
                <a:solidFill>
                  <a:schemeClr val="tx2"/>
                </a:solidFill>
                <a:latin typeface="Helvetica" pitchFamily="2" charset="0"/>
              </a:rPr>
              <a:t>Jay Adams</a:t>
            </a:r>
            <a:endParaRPr lang="en-US" sz="1600" b="1" dirty="0">
              <a:solidFill>
                <a:schemeClr val="tx2"/>
              </a:solidFill>
              <a:latin typeface="Helvetica" pitchFamily="2" charset="0"/>
            </a:endParaRPr>
          </a:p>
          <a:p>
            <a:pPr indent="-228600" defTabSz="914400">
              <a:buFont typeface="Arial" panose="020B0604020202020204" pitchFamily="34" charset="0"/>
              <a:buChar char="•"/>
            </a:pPr>
            <a:endParaRPr lang="en-US" sz="1600" dirty="0">
              <a:solidFill>
                <a:schemeClr val="tx2"/>
              </a:solidFill>
              <a:latin typeface="Helvetica" pitchFamily="2" charset="0"/>
            </a:endParaRPr>
          </a:p>
          <a:p>
            <a:pPr marL="285750" indent="-285750" defTabSz="914400">
              <a:buFont typeface="Arial" panose="020B0604020202020204" pitchFamily="34" charset="0"/>
              <a:buChar char="•"/>
            </a:pPr>
            <a:r>
              <a:rPr lang="en-US" sz="2000" dirty="0">
                <a:solidFill>
                  <a:schemeClr val="tx2"/>
                </a:solidFill>
                <a:latin typeface="Helvetica" pitchFamily="2" charset="0"/>
              </a:rPr>
              <a:t>Mental illness defined as sin, parenting problem</a:t>
            </a:r>
          </a:p>
          <a:p>
            <a:pPr marL="285750" indent="-285750" defTabSz="914400">
              <a:buFont typeface="Arial" panose="020B0604020202020204" pitchFamily="34" charset="0"/>
              <a:buChar char="•"/>
            </a:pPr>
            <a:r>
              <a:rPr lang="en-US" sz="2000" dirty="0">
                <a:solidFill>
                  <a:schemeClr val="tx2"/>
                </a:solidFill>
                <a:latin typeface="Helvetica" pitchFamily="2" charset="0"/>
              </a:rPr>
              <a:t>If it’s not a disability, why would disability ministry serve them?</a:t>
            </a:r>
          </a:p>
          <a:p>
            <a:pPr indent="-228600" defTabSz="914400">
              <a:buFont typeface="Arial" panose="020B0604020202020204" pitchFamily="34" charset="0"/>
              <a:buChar char="•"/>
            </a:pPr>
            <a:endParaRPr lang="en-US" sz="1000" dirty="0">
              <a:latin typeface="+mn-lt"/>
            </a:endParaRPr>
          </a:p>
        </p:txBody>
      </p:sp>
    </p:spTree>
    <p:extLst>
      <p:ext uri="{BB962C8B-B14F-4D97-AF65-F5344CB8AC3E}">
        <p14:creationId xmlns:p14="http://schemas.microsoft.com/office/powerpoint/2010/main" val="10497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13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C104E-4A22-354E-8192-F9B3E3B3A511}"/>
              </a:ext>
            </a:extLst>
          </p:cNvPr>
          <p:cNvSpPr>
            <a:spLocks noGrp="1"/>
          </p:cNvSpPr>
          <p:nvPr>
            <p:ph type="title"/>
          </p:nvPr>
        </p:nvSpPr>
        <p:spPr>
          <a:xfrm>
            <a:off x="19425" y="1198178"/>
            <a:ext cx="2621569" cy="3205655"/>
          </a:xfrm>
          <a:noFill/>
          <a:ln w="19050">
            <a:noFill/>
          </a:ln>
        </p:spPr>
        <p:txBody>
          <a:bodyPr vert="horz" wrap="square" lIns="91440" tIns="45720" rIns="91440" bIns="45720" rtlCol="0" anchor="ctr">
            <a:normAutofit fontScale="90000"/>
          </a:bodyPr>
          <a:lstStyle/>
          <a:p>
            <a:pPr algn="ctr" defTabSz="914400"/>
            <a:r>
              <a:rPr lang="en-US" sz="2800" b="1" kern="1200" dirty="0">
                <a:solidFill>
                  <a:schemeClr val="tx1"/>
                </a:solidFill>
                <a:latin typeface="Helvetica" pitchFamily="2" charset="0"/>
              </a:rPr>
              <a:t>A widespread perception among adults outside of the church that persons with mental illness aren’t welcome…</a:t>
            </a:r>
          </a:p>
        </p:txBody>
      </p:sp>
      <p:pic>
        <p:nvPicPr>
          <p:cNvPr id="8" name="Content Placeholder 7" descr="A screenshot of a cell phone&#10;&#10;Description automatically generated">
            <a:extLst>
              <a:ext uri="{FF2B5EF4-FFF2-40B4-BE49-F238E27FC236}">
                <a16:creationId xmlns:a16="http://schemas.microsoft.com/office/drawing/2014/main" id="{C1FC5816-B91A-2F43-9E44-817F6B871952}"/>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2640994" y="0"/>
            <a:ext cx="6483581" cy="5119932"/>
          </a:xfrm>
          <a:prstGeom prst="rect">
            <a:avLst/>
          </a:prstGeom>
          <a:ln>
            <a:solidFill>
              <a:srgbClr val="333131"/>
            </a:solidFill>
          </a:ln>
        </p:spPr>
      </p:pic>
      <p:sp>
        <p:nvSpPr>
          <p:cNvPr id="3" name="TextBox 2">
            <a:extLst>
              <a:ext uri="{FF2B5EF4-FFF2-40B4-BE49-F238E27FC236}">
                <a16:creationId xmlns:a16="http://schemas.microsoft.com/office/drawing/2014/main" id="{69D2C47F-538E-6949-A992-9EB27222E366}"/>
              </a:ext>
            </a:extLst>
          </p:cNvPr>
          <p:cNvSpPr txBox="1"/>
          <p:nvPr/>
        </p:nvSpPr>
        <p:spPr>
          <a:xfrm>
            <a:off x="2743201" y="126124"/>
            <a:ext cx="6285186" cy="830997"/>
          </a:xfrm>
          <a:prstGeom prst="rect">
            <a:avLst/>
          </a:prstGeom>
          <a:solidFill>
            <a:srgbClr val="333131"/>
          </a:solidFill>
        </p:spPr>
        <p:txBody>
          <a:bodyPr wrap="square" rtlCol="0">
            <a:spAutoFit/>
          </a:bodyPr>
          <a:lstStyle/>
          <a:p>
            <a:pPr algn="ctr"/>
            <a:r>
              <a:rPr lang="en-US" sz="2400" b="1" dirty="0">
                <a:latin typeface="Helvetica" pitchFamily="2" charset="0"/>
              </a:rPr>
              <a:t>Unchurched people don’t believe people with mental illness are welcome at church</a:t>
            </a:r>
          </a:p>
        </p:txBody>
      </p:sp>
    </p:spTree>
    <p:extLst>
      <p:ext uri="{BB962C8B-B14F-4D97-AF65-F5344CB8AC3E}">
        <p14:creationId xmlns:p14="http://schemas.microsoft.com/office/powerpoint/2010/main" val="275594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FEFFFE"/>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5543</TotalTime>
  <Words>1026</Words>
  <Application>Microsoft Office PowerPoint</Application>
  <PresentationFormat>On-screen Show (16:9)</PresentationFormat>
  <Paragraphs>174</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Helvetica</vt:lpstr>
      <vt:lpstr>Helvetica Neue</vt:lpstr>
      <vt:lpstr>Helvetica Neue Regular</vt:lpstr>
      <vt:lpstr>Office Theme</vt:lpstr>
      <vt:lpstr>Why your church needs a mental health inclusion strategy</vt:lpstr>
      <vt:lpstr>Our objectives today…</vt:lpstr>
      <vt:lpstr>PowerPoint Presentation</vt:lpstr>
      <vt:lpstr>De</vt:lpstr>
      <vt:lpstr>      Can someone be disabled at church but function well in other activities?   For many, mental health disability presents some, but not all the time in some, but not all situations and environments.  Symptoms are often situation-specific       </vt:lpstr>
      <vt:lpstr>Why is church participation so difficult? </vt:lpstr>
      <vt:lpstr>  Seven barriers to including families impacted by mental illness at church</vt:lpstr>
      <vt:lpstr>Stigma </vt:lpstr>
      <vt:lpstr>A widespread perception among adults outside of the church that persons with mental illness aren’t welcome…</vt:lpstr>
      <vt:lpstr>Anxiety</vt:lpstr>
      <vt:lpstr>What church activities are challenging for children and teens with anxiety?</vt:lpstr>
      <vt:lpstr>Challenges at church for adults with anxiety</vt:lpstr>
      <vt:lpstr>Self-control   </vt:lpstr>
      <vt:lpstr>PowerPoint Presentation</vt:lpstr>
      <vt:lpstr>Sensory Processing </vt:lpstr>
      <vt:lpstr>Social Communication</vt:lpstr>
      <vt:lpstr>Social Isolation</vt:lpstr>
      <vt:lpstr>Past Experiences of Church</vt:lpstr>
      <vt:lpstr> The foundation of Key Ministry’s mental health inclusion ministry model</vt:lpstr>
      <vt:lpstr>Seven strategies for promoting mental health inclusion (TEACHER)</vt:lpstr>
      <vt:lpstr>Five attributes of a  mental health friendly church</vt:lpstr>
      <vt:lpstr>What churches are doing to communicate more effectively</vt:lpstr>
      <vt:lpstr>Mental Health Education and Support</vt:lpstr>
      <vt:lpstr>Mental Health Awareness Sunday</vt:lpstr>
      <vt:lpstr>Other Innovative Practices</vt:lpstr>
      <vt:lpstr>Key principles for an effective mental health inclusion strategy…</vt:lpstr>
      <vt:lpstr>Help from Key Ministry</vt:lpstr>
      <vt:lpstr>Connect with Key Ministry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Inclusion Ministry  Any Church Can Do</dc:title>
  <dc:subject/>
  <dc:creator>Stephen Grcevich MD</dc:creator>
  <cp:keywords/>
  <dc:description/>
  <cp:lastModifiedBy>Carole Terkula</cp:lastModifiedBy>
  <cp:revision>22</cp:revision>
  <dcterms:created xsi:type="dcterms:W3CDTF">2020-09-21T16:50:32Z</dcterms:created>
  <dcterms:modified xsi:type="dcterms:W3CDTF">2021-03-16T13:56:57Z</dcterms:modified>
  <cp:category/>
</cp:coreProperties>
</file>