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M Sans" pitchFamily="2" charset="0"/>
      <p:regular r:id="rId31"/>
      <p:bold r:id="rId32"/>
      <p:italic r:id="rId33"/>
      <p:boldItalic r:id="rId34"/>
    </p:embeddedFont>
    <p:embeddedFont>
      <p:font typeface="DM Sans Bold" pitchFamily="2" charset="0"/>
      <p:regular r:id="rId35"/>
      <p:bold r:id="rId36"/>
    </p:embeddedFont>
    <p:embeddedFont>
      <p:font typeface="DM Sans Italics" panose="020B0604020202020204" charset="0"/>
      <p:regular r:id="rId37"/>
    </p:embeddedFont>
    <p:embeddedFont>
      <p:font typeface="DM Sans Medium" pitchFamily="2" charset="0"/>
      <p:regular r:id="rId38"/>
      <p:italic r:id="rId39"/>
    </p:embeddedFont>
    <p:embeddedFont>
      <p:font typeface="Montserrat Classic Bold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3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Living life as a youth! </a:t>
            </a:r>
          </a:p>
          <a:p>
            <a:r>
              <a:rPr lang="en-US"/>
              <a:t>-easy to forget with age</a:t>
            </a:r>
          </a:p>
          <a:p>
            <a:r>
              <a:rPr lang="en-US"/>
              <a:t>-sense of powerlessness and authority over your own life</a:t>
            </a:r>
          </a:p>
          <a:p>
            <a:r>
              <a:rPr lang="en-US"/>
              <a:t>-expectations of others</a:t>
            </a:r>
          </a:p>
          <a:p>
            <a:r>
              <a:rPr lang="en-US"/>
              <a:t>-uncertain identity, lack of clarity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Foundations of Resilience:</a:t>
            </a:r>
          </a:p>
          <a:p>
            <a:r>
              <a:rPr lang="en-US"/>
              <a:t>Assume the struggle - "life is hard and that is hard"</a:t>
            </a:r>
          </a:p>
          <a:p>
            <a:r>
              <a:rPr lang="en-US"/>
              <a:t>Embrace the sorting &amp; wrestling - identity work</a:t>
            </a:r>
          </a:p>
          <a:p>
            <a:r>
              <a:rPr lang="en-US"/>
              <a:t>Build belonging with validation - intimacy work</a:t>
            </a:r>
          </a:p>
          <a:p>
            <a:r>
              <a:rPr lang="en-US"/>
              <a:t>Connection &amp; conversation build capacity - invitation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Foundations of Resilience:</a:t>
            </a:r>
          </a:p>
          <a:p>
            <a:r>
              <a:rPr lang="en-US"/>
              <a:t>Assume the struggle - "life is hard and that is hard"</a:t>
            </a:r>
          </a:p>
          <a:p>
            <a:r>
              <a:rPr lang="en-US"/>
              <a:t>Embrace the sorting &amp; wrestling - identity work</a:t>
            </a:r>
          </a:p>
          <a:p>
            <a:r>
              <a:rPr lang="en-US"/>
              <a:t>Build belonging with validation - intimacy work</a:t>
            </a:r>
          </a:p>
          <a:p>
            <a:r>
              <a:rPr lang="en-US"/>
              <a:t>Connection &amp; conversation build capacity - invitation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Foundations of Resilience:</a:t>
            </a:r>
          </a:p>
          <a:p>
            <a:r>
              <a:rPr lang="en-US"/>
              <a:t>Assume the struggle - "life is hard and that is hard"</a:t>
            </a:r>
          </a:p>
          <a:p>
            <a:r>
              <a:rPr lang="en-US"/>
              <a:t>Embrace the sorting &amp; wrestling - identity work</a:t>
            </a:r>
          </a:p>
          <a:p>
            <a:r>
              <a:rPr lang="en-US"/>
              <a:t>Build belonging with validation - intimacy work</a:t>
            </a:r>
          </a:p>
          <a:p>
            <a:r>
              <a:rPr lang="en-US"/>
              <a:t>Connection &amp; conversation build capacity - invitation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Foundations of Resilience:</a:t>
            </a:r>
          </a:p>
          <a:p>
            <a:r>
              <a:rPr lang="en-US"/>
              <a:t>Assume the struggle - "life is hard and that is hard"</a:t>
            </a:r>
          </a:p>
          <a:p>
            <a:r>
              <a:rPr lang="en-US"/>
              <a:t>Embrace the sorting &amp; wrestling - identity work</a:t>
            </a:r>
          </a:p>
          <a:p>
            <a:r>
              <a:rPr lang="en-US"/>
              <a:t>Build belonging with validation - intimacy work</a:t>
            </a:r>
          </a:p>
          <a:p>
            <a:r>
              <a:rPr lang="en-US"/>
              <a:t>Connection &amp; conversation build capacity - invitation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Foundations of Resilience:</a:t>
            </a:r>
          </a:p>
          <a:p>
            <a:r>
              <a:rPr lang="en-US"/>
              <a:t>Assume the struggle - "life is hard and that is hard"</a:t>
            </a:r>
          </a:p>
          <a:p>
            <a:r>
              <a:rPr lang="en-US"/>
              <a:t>Embrace the sorting &amp; wrestling - identity work</a:t>
            </a:r>
          </a:p>
          <a:p>
            <a:r>
              <a:rPr lang="en-US"/>
              <a:t>Build belonging with validation - intimacy work</a:t>
            </a:r>
          </a:p>
          <a:p>
            <a:r>
              <a:rPr lang="en-US"/>
              <a:t>Connection &amp; conversation build capacity - invitation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Foundations of Resilience:</a:t>
            </a:r>
          </a:p>
          <a:p>
            <a:r>
              <a:rPr lang="en-US"/>
              <a:t>Assume the struggle - "life is hard and that is hard"</a:t>
            </a:r>
          </a:p>
          <a:p>
            <a:r>
              <a:rPr lang="en-US"/>
              <a:t>Embrace the sorting &amp; wrestling - identity work</a:t>
            </a:r>
          </a:p>
          <a:p>
            <a:r>
              <a:rPr lang="en-US"/>
              <a:t>Build belonging with validation - intimacy work</a:t>
            </a:r>
          </a:p>
          <a:p>
            <a:r>
              <a:rPr lang="en-US"/>
              <a:t>Connection &amp; conversation build capacity - invitation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Foundations of Resilience:</a:t>
            </a:r>
          </a:p>
          <a:p>
            <a:r>
              <a:rPr lang="en-US"/>
              <a:t>Assume the struggle - "life is hard and that is hard"</a:t>
            </a:r>
          </a:p>
          <a:p>
            <a:r>
              <a:rPr lang="en-US"/>
              <a:t>Embrace the sorting &amp; wrestling - identity work</a:t>
            </a:r>
          </a:p>
          <a:p>
            <a:r>
              <a:rPr lang="en-US"/>
              <a:t>Build belonging with validation - intimacy work</a:t>
            </a:r>
          </a:p>
          <a:p>
            <a:r>
              <a:rPr lang="en-US"/>
              <a:t>Connection &amp; conversation build capacity - invitation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Foundations of Resilience:</a:t>
            </a:r>
          </a:p>
          <a:p>
            <a:r>
              <a:rPr lang="en-US"/>
              <a:t>Assume the struggle - "life is hard and that is hard"</a:t>
            </a:r>
          </a:p>
          <a:p>
            <a:r>
              <a:rPr lang="en-US"/>
              <a:t>Embrace the sorting &amp; wrestling - identity work</a:t>
            </a:r>
          </a:p>
          <a:p>
            <a:r>
              <a:rPr lang="en-US"/>
              <a:t>Build belonging with validation - intimacy work</a:t>
            </a:r>
          </a:p>
          <a:p>
            <a:r>
              <a:rPr lang="en-US"/>
              <a:t>Connection &amp; conversation build capacity - invitation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Foundations of Resilience:</a:t>
            </a:r>
          </a:p>
          <a:p>
            <a:r>
              <a:rPr lang="en-US"/>
              <a:t>Assume the struggle - "life is hard and that is hard"</a:t>
            </a:r>
          </a:p>
          <a:p>
            <a:r>
              <a:rPr lang="en-US"/>
              <a:t>Embrace the sorting &amp; wrestling - identity work</a:t>
            </a:r>
          </a:p>
          <a:p>
            <a:r>
              <a:rPr lang="en-US"/>
              <a:t>Build belonging with validation - intimacy work</a:t>
            </a:r>
          </a:p>
          <a:p>
            <a:r>
              <a:rPr lang="en-US"/>
              <a:t>Connection &amp; conversation build capacity - invitation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213374" y="3888476"/>
            <a:ext cx="2499637" cy="7710963"/>
          </a:xfrm>
          <a:custGeom>
            <a:avLst/>
            <a:gdLst/>
            <a:ahLst/>
            <a:cxnLst/>
            <a:rect l="l" t="t" r="r" b="b"/>
            <a:pathLst>
              <a:path w="2499637" h="7710963">
                <a:moveTo>
                  <a:pt x="0" y="0"/>
                </a:moveTo>
                <a:lnTo>
                  <a:pt x="2499637" y="0"/>
                </a:lnTo>
                <a:lnTo>
                  <a:pt x="2499637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00539" y="3356234"/>
            <a:ext cx="13686922" cy="292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440"/>
              </a:lnSpc>
            </a:pPr>
            <a:r>
              <a:rPr lang="en-US" sz="10400" spc="-104">
                <a:solidFill>
                  <a:srgbClr val="000000"/>
                </a:solidFill>
                <a:latin typeface="DM Sans Bold"/>
              </a:rPr>
              <a:t>Building Resilient Youth Mental Health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981075"/>
            <a:ext cx="393304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M Sans"/>
              </a:rPr>
              <a:t>heidigoehmann.com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333302" y="-3205312"/>
            <a:ext cx="2499637" cy="10003507"/>
          </a:xfrm>
          <a:custGeom>
            <a:avLst/>
            <a:gdLst/>
            <a:ahLst/>
            <a:cxnLst/>
            <a:rect l="l" t="t" r="r" b="b"/>
            <a:pathLst>
              <a:path w="2499637" h="10003507">
                <a:moveTo>
                  <a:pt x="0" y="0"/>
                </a:moveTo>
                <a:lnTo>
                  <a:pt x="2499637" y="0"/>
                </a:lnTo>
                <a:lnTo>
                  <a:pt x="2499637" y="10003507"/>
                </a:lnTo>
                <a:lnTo>
                  <a:pt x="0" y="1000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865" r="-148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97943" y="1603448"/>
            <a:ext cx="513233" cy="19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FFFFFF"/>
                </a:solidFill>
                <a:latin typeface="DM Sans Bold"/>
              </a:rPr>
              <a:t>STOP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1062064"/>
            <a:ext cx="9584874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M Sans"/>
              </a:rPr>
              <a:t>Shame Resilience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06095" y="3574976"/>
            <a:ext cx="14613628" cy="4915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brokenness &amp; sin are struggles </a:t>
            </a:r>
            <a:r>
              <a:rPr lang="en-US" sz="5600">
                <a:solidFill>
                  <a:srgbClr val="000000"/>
                </a:solidFill>
                <a:latin typeface="DM Sans Italics"/>
              </a:rPr>
              <a:t>in</a:t>
            </a:r>
            <a:r>
              <a:rPr lang="en-US" sz="5600">
                <a:solidFill>
                  <a:srgbClr val="000000"/>
                </a:solidFill>
                <a:latin typeface="DM Sans"/>
              </a:rPr>
              <a:t> me, put on me by others, around me in the world</a:t>
            </a:r>
          </a:p>
          <a:p>
            <a:pPr>
              <a:lnSpc>
                <a:spcPts val="7840"/>
              </a:lnSpc>
            </a:pPr>
            <a:endParaRPr lang="en-US" sz="5600">
              <a:solidFill>
                <a:srgbClr val="000000"/>
              </a:solidFill>
              <a:latin typeface="DM Sans"/>
            </a:endParaRPr>
          </a:p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brokenness &amp; sin are NOT who I am </a:t>
            </a:r>
          </a:p>
          <a:p>
            <a:pPr algn="just">
              <a:lnSpc>
                <a:spcPts val="7840"/>
              </a:lnSpc>
            </a:pPr>
            <a:endParaRPr lang="en-US" sz="5600">
              <a:solidFill>
                <a:srgbClr val="000000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333302" y="-3205312"/>
            <a:ext cx="2499637" cy="10003507"/>
          </a:xfrm>
          <a:custGeom>
            <a:avLst/>
            <a:gdLst/>
            <a:ahLst/>
            <a:cxnLst/>
            <a:rect l="l" t="t" r="r" b="b"/>
            <a:pathLst>
              <a:path w="2499637" h="10003507">
                <a:moveTo>
                  <a:pt x="0" y="0"/>
                </a:moveTo>
                <a:lnTo>
                  <a:pt x="2499637" y="0"/>
                </a:lnTo>
                <a:lnTo>
                  <a:pt x="2499637" y="10003507"/>
                </a:lnTo>
                <a:lnTo>
                  <a:pt x="0" y="1000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865" r="-148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97943" y="1603448"/>
            <a:ext cx="513233" cy="19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FFFFFF"/>
                </a:solidFill>
                <a:latin typeface="DM Sans Bold"/>
              </a:rPr>
              <a:t>STOP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0902" y="1062064"/>
            <a:ext cx="9584874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M Sans"/>
              </a:rPr>
              <a:t>Building Resilience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0601" y="4244348"/>
            <a:ext cx="15506797" cy="392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 Bold"/>
              </a:rPr>
              <a:t>grounded confidence</a:t>
            </a:r>
            <a:r>
              <a:rPr lang="en-US" sz="5600">
                <a:solidFill>
                  <a:srgbClr val="000000"/>
                </a:solidFill>
                <a:latin typeface="DM Sans"/>
              </a:rPr>
              <a:t> - realistic hope</a:t>
            </a:r>
          </a:p>
          <a:p>
            <a:pPr algn="just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 Bold"/>
              </a:rPr>
              <a:t>strengths-focused</a:t>
            </a:r>
            <a:r>
              <a:rPr lang="en-US" sz="5600">
                <a:solidFill>
                  <a:srgbClr val="000000"/>
                </a:solidFill>
                <a:latin typeface="DM Sans"/>
              </a:rPr>
              <a:t> - capacity</a:t>
            </a:r>
          </a:p>
          <a:p>
            <a:pPr algn="just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 Bold"/>
              </a:rPr>
              <a:t>growth-orientation</a:t>
            </a:r>
            <a:r>
              <a:rPr lang="en-US" sz="5600">
                <a:solidFill>
                  <a:srgbClr val="000000"/>
                </a:solidFill>
                <a:latin typeface="DM Sans"/>
              </a:rPr>
              <a:t> - everything is messy,</a:t>
            </a:r>
          </a:p>
          <a:p>
            <a:pPr algn="just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mentionable, &amp; redeemable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333302" y="-3205312"/>
            <a:ext cx="2499637" cy="10003507"/>
          </a:xfrm>
          <a:custGeom>
            <a:avLst/>
            <a:gdLst/>
            <a:ahLst/>
            <a:cxnLst/>
            <a:rect l="l" t="t" r="r" b="b"/>
            <a:pathLst>
              <a:path w="2499637" h="10003507">
                <a:moveTo>
                  <a:pt x="0" y="0"/>
                </a:moveTo>
                <a:lnTo>
                  <a:pt x="2499637" y="0"/>
                </a:lnTo>
                <a:lnTo>
                  <a:pt x="2499637" y="10003507"/>
                </a:lnTo>
                <a:lnTo>
                  <a:pt x="0" y="1000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865" r="-148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97943" y="1603448"/>
            <a:ext cx="513233" cy="19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FFFFFF"/>
                </a:solidFill>
                <a:latin typeface="DM Sans Bold"/>
              </a:rPr>
              <a:t>STOP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892098" y="1062064"/>
            <a:ext cx="9584874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M Sans"/>
              </a:rPr>
              <a:t>Emotions are...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06095" y="3574976"/>
            <a:ext cx="14613628" cy="590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sensations experienced within the body interconnecting metaphysically</a:t>
            </a:r>
          </a:p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purposeful informants, not leaders</a:t>
            </a:r>
          </a:p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something, not everything</a:t>
            </a:r>
          </a:p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process oriented, healing oriented</a:t>
            </a:r>
          </a:p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complex, complicated, comingled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333302" y="-3205312"/>
            <a:ext cx="2499637" cy="10003507"/>
          </a:xfrm>
          <a:custGeom>
            <a:avLst/>
            <a:gdLst/>
            <a:ahLst/>
            <a:cxnLst/>
            <a:rect l="l" t="t" r="r" b="b"/>
            <a:pathLst>
              <a:path w="2499637" h="10003507">
                <a:moveTo>
                  <a:pt x="0" y="0"/>
                </a:moveTo>
                <a:lnTo>
                  <a:pt x="2499637" y="0"/>
                </a:lnTo>
                <a:lnTo>
                  <a:pt x="2499637" y="10003507"/>
                </a:lnTo>
                <a:lnTo>
                  <a:pt x="0" y="1000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865" r="-148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97943" y="1603448"/>
            <a:ext cx="513233" cy="19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FFFFFF"/>
                </a:solidFill>
                <a:latin typeface="DM Sans Bold"/>
              </a:rPr>
              <a:t>STOP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7561" y="1062064"/>
            <a:ext cx="9584874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M Sans"/>
              </a:rPr>
              <a:t>Emotional Resilience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06095" y="3574976"/>
            <a:ext cx="14613628" cy="4915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9041" lvl="1" indent="-604520">
              <a:lnSpc>
                <a:spcPts val="7840"/>
              </a:lnSpc>
              <a:buFont typeface="Arial"/>
              <a:buChar char="•"/>
            </a:pPr>
            <a:r>
              <a:rPr lang="en-US" sz="5600">
                <a:solidFill>
                  <a:srgbClr val="000000"/>
                </a:solidFill>
                <a:latin typeface="DM Sans"/>
              </a:rPr>
              <a:t>only through psychological safety</a:t>
            </a:r>
          </a:p>
          <a:p>
            <a:pPr marL="1209041" lvl="1" indent="-604520">
              <a:lnSpc>
                <a:spcPts val="7840"/>
              </a:lnSpc>
              <a:buFont typeface="Arial"/>
              <a:buChar char="•"/>
            </a:pPr>
            <a:r>
              <a:rPr lang="en-US" sz="5600">
                <a:solidFill>
                  <a:srgbClr val="000000"/>
                </a:solidFill>
                <a:latin typeface="DM Sans"/>
              </a:rPr>
              <a:t>built with agility &amp; assurance</a:t>
            </a:r>
          </a:p>
          <a:p>
            <a:pPr marL="1209041" lvl="1" indent="-604520" algn="l">
              <a:lnSpc>
                <a:spcPts val="7840"/>
              </a:lnSpc>
              <a:buFont typeface="Arial"/>
              <a:buChar char="•"/>
            </a:pPr>
            <a:r>
              <a:rPr lang="en-US" sz="5600">
                <a:solidFill>
                  <a:srgbClr val="000000"/>
                </a:solidFill>
                <a:latin typeface="DM Sans"/>
              </a:rPr>
              <a:t>mentionable and redeemable according to Mr Rogers and Jesus</a:t>
            </a:r>
          </a:p>
          <a:p>
            <a:pPr algn="just">
              <a:lnSpc>
                <a:spcPts val="7840"/>
              </a:lnSpc>
            </a:pPr>
            <a:endParaRPr lang="en-US" sz="5600">
              <a:solidFill>
                <a:srgbClr val="000000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840023" y="-4619549"/>
            <a:ext cx="2499637" cy="10003507"/>
          </a:xfrm>
          <a:custGeom>
            <a:avLst/>
            <a:gdLst/>
            <a:ahLst/>
            <a:cxnLst/>
            <a:rect l="l" t="t" r="r" b="b"/>
            <a:pathLst>
              <a:path w="2499637" h="10003507">
                <a:moveTo>
                  <a:pt x="0" y="0"/>
                </a:moveTo>
                <a:lnTo>
                  <a:pt x="2499637" y="0"/>
                </a:lnTo>
                <a:lnTo>
                  <a:pt x="2499637" y="10003507"/>
                </a:lnTo>
                <a:lnTo>
                  <a:pt x="0" y="1000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865" r="-148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97943" y="1603448"/>
            <a:ext cx="513233" cy="19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FFFFFF"/>
                </a:solidFill>
                <a:latin typeface="DM Sans Bold"/>
              </a:rPr>
              <a:t>STOP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88088" y="258379"/>
            <a:ext cx="9584874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M Sans"/>
              </a:rPr>
              <a:t>Life in Relationship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20842" y="1977416"/>
            <a:ext cx="15338458" cy="760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DM Sans"/>
              </a:rPr>
              <a:t>Connection = how we get to relationship, intimacy, and belonging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DM Sans"/>
              </a:rPr>
              <a:t>Relationship = the continuous state of being in connection 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DM Sans"/>
              </a:rPr>
              <a:t>Intimacy = specific relationships in our lives that are built with safety and knowing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DM Sans"/>
              </a:rPr>
              <a:t>Belonging = experience of communal intimacy, sense that we are not alone but we have our people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333302" y="-3205312"/>
            <a:ext cx="2499637" cy="10003507"/>
          </a:xfrm>
          <a:custGeom>
            <a:avLst/>
            <a:gdLst/>
            <a:ahLst/>
            <a:cxnLst/>
            <a:rect l="l" t="t" r="r" b="b"/>
            <a:pathLst>
              <a:path w="2499637" h="10003507">
                <a:moveTo>
                  <a:pt x="0" y="0"/>
                </a:moveTo>
                <a:lnTo>
                  <a:pt x="2499637" y="0"/>
                </a:lnTo>
                <a:lnTo>
                  <a:pt x="2499637" y="10003507"/>
                </a:lnTo>
                <a:lnTo>
                  <a:pt x="0" y="1000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865" r="-148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97943" y="1603448"/>
            <a:ext cx="513233" cy="19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FFFFFF"/>
                </a:solidFill>
                <a:latin typeface="DM Sans Bold"/>
              </a:rPr>
              <a:t>STOP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3927" y="1062064"/>
            <a:ext cx="9584874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M Sans"/>
              </a:rPr>
              <a:t>Relational Resilience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4290" y="4271927"/>
            <a:ext cx="14613628" cy="392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invitation more than expectation</a:t>
            </a:r>
          </a:p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define the circle of the relationship*</a:t>
            </a:r>
          </a:p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embrace the awkwardness and warmth</a:t>
            </a:r>
          </a:p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the redemption cycle of relationship*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6524" y="116169"/>
            <a:ext cx="17874953" cy="10054661"/>
          </a:xfrm>
          <a:custGeom>
            <a:avLst/>
            <a:gdLst/>
            <a:ahLst/>
            <a:cxnLst/>
            <a:rect l="l" t="t" r="r" b="b"/>
            <a:pathLst>
              <a:path w="17874953" h="10054661">
                <a:moveTo>
                  <a:pt x="0" y="0"/>
                </a:moveTo>
                <a:lnTo>
                  <a:pt x="17874952" y="0"/>
                </a:lnTo>
                <a:lnTo>
                  <a:pt x="17874952" y="10054662"/>
                </a:lnTo>
                <a:lnTo>
                  <a:pt x="0" y="100546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213374" y="3888476"/>
            <a:ext cx="2499637" cy="7710963"/>
          </a:xfrm>
          <a:custGeom>
            <a:avLst/>
            <a:gdLst/>
            <a:ahLst/>
            <a:cxnLst/>
            <a:rect l="l" t="t" r="r" b="b"/>
            <a:pathLst>
              <a:path w="2499637" h="7710963">
                <a:moveTo>
                  <a:pt x="0" y="0"/>
                </a:moveTo>
                <a:lnTo>
                  <a:pt x="2499637" y="0"/>
                </a:lnTo>
                <a:lnTo>
                  <a:pt x="2499637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04549" y="2465070"/>
            <a:ext cx="15554751" cy="679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 Bold"/>
              </a:rPr>
              <a:t>Which areas do you see youth struggling the most? (Choose 1-2)</a:t>
            </a:r>
          </a:p>
          <a:p>
            <a:pPr>
              <a:lnSpc>
                <a:spcPts val="5940"/>
              </a:lnSpc>
            </a:pPr>
            <a:endParaRPr lang="en-US" sz="5400" spc="-54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Identity/Worth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Emotions/Mental Health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Relationships/Social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Purpose/Direction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Spirituality/Hope</a:t>
            </a:r>
          </a:p>
          <a:p>
            <a:pPr marL="0" lvl="0" indent="0"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Other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354957" y="9210675"/>
            <a:ext cx="393304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M Sans"/>
              </a:rPr>
              <a:t>heidigoehmann.com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04549" y="863835"/>
            <a:ext cx="14042987" cy="955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3"/>
              </a:lnSpc>
              <a:spcBef>
                <a:spcPct val="0"/>
              </a:spcBef>
            </a:pPr>
            <a:r>
              <a:rPr lang="en-US" sz="6399" spc="-63">
                <a:solidFill>
                  <a:srgbClr val="000000"/>
                </a:solidFill>
                <a:latin typeface="DM Sans Bold"/>
              </a:rPr>
              <a:t>Question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213374" y="3888476"/>
            <a:ext cx="2499637" cy="7710963"/>
          </a:xfrm>
          <a:custGeom>
            <a:avLst/>
            <a:gdLst/>
            <a:ahLst/>
            <a:cxnLst/>
            <a:rect l="l" t="t" r="r" b="b"/>
            <a:pathLst>
              <a:path w="2499637" h="7710963">
                <a:moveTo>
                  <a:pt x="0" y="0"/>
                </a:moveTo>
                <a:lnTo>
                  <a:pt x="2499637" y="0"/>
                </a:lnTo>
                <a:lnTo>
                  <a:pt x="2499637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04549" y="2841307"/>
            <a:ext cx="15554751" cy="6040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 Bold"/>
              </a:rPr>
              <a:t>How many significant adult relationships in a young person’s life give the greatest likelihood for that youth to exhibit resilience? </a:t>
            </a:r>
          </a:p>
          <a:p>
            <a:pPr>
              <a:lnSpc>
                <a:spcPts val="5940"/>
              </a:lnSpc>
            </a:pPr>
            <a:endParaRPr lang="en-US" sz="5400" spc="-54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2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3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5</a:t>
            </a:r>
          </a:p>
          <a:p>
            <a:pPr marL="0" lvl="0" indent="0"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7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354957" y="9210675"/>
            <a:ext cx="393304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M Sans"/>
              </a:rPr>
              <a:t>heidigoehmann.com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04549" y="863835"/>
            <a:ext cx="14042987" cy="955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3"/>
              </a:lnSpc>
              <a:spcBef>
                <a:spcPct val="0"/>
              </a:spcBef>
            </a:pPr>
            <a:r>
              <a:rPr lang="en-US" sz="6399" spc="-63">
                <a:solidFill>
                  <a:srgbClr val="000000"/>
                </a:solidFill>
                <a:latin typeface="DM Sans Bold"/>
              </a:rPr>
              <a:t>Question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213374" y="3888476"/>
            <a:ext cx="2499637" cy="7710963"/>
          </a:xfrm>
          <a:custGeom>
            <a:avLst/>
            <a:gdLst/>
            <a:ahLst/>
            <a:cxnLst/>
            <a:rect l="l" t="t" r="r" b="b"/>
            <a:pathLst>
              <a:path w="2499637" h="7710963">
                <a:moveTo>
                  <a:pt x="0" y="0"/>
                </a:moveTo>
                <a:lnTo>
                  <a:pt x="2499637" y="0"/>
                </a:lnTo>
                <a:lnTo>
                  <a:pt x="2499637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00539" y="3356234"/>
            <a:ext cx="13686922" cy="292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40"/>
              </a:lnSpc>
            </a:pPr>
            <a:r>
              <a:rPr lang="en-US" sz="10400" spc="-104">
                <a:solidFill>
                  <a:srgbClr val="000000"/>
                </a:solidFill>
                <a:latin typeface="DM Sans Bold"/>
              </a:rPr>
              <a:t>This world is big and </a:t>
            </a:r>
          </a:p>
          <a:p>
            <a:pPr marL="0" lvl="0" indent="0">
              <a:lnSpc>
                <a:spcPts val="11440"/>
              </a:lnSpc>
            </a:pPr>
            <a:r>
              <a:rPr lang="en-US" sz="10400" spc="-104">
                <a:solidFill>
                  <a:srgbClr val="000000"/>
                </a:solidFill>
                <a:latin typeface="DM Sans Bold"/>
              </a:rPr>
              <a:t>I am small within it.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981075"/>
            <a:ext cx="393304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M Sans"/>
              </a:rPr>
              <a:t>heidigoehmann.com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213374" y="3888476"/>
            <a:ext cx="2499637" cy="7710963"/>
          </a:xfrm>
          <a:custGeom>
            <a:avLst/>
            <a:gdLst/>
            <a:ahLst/>
            <a:cxnLst/>
            <a:rect l="l" t="t" r="r" b="b"/>
            <a:pathLst>
              <a:path w="2499637" h="7710963">
                <a:moveTo>
                  <a:pt x="0" y="0"/>
                </a:moveTo>
                <a:lnTo>
                  <a:pt x="2499637" y="0"/>
                </a:lnTo>
                <a:lnTo>
                  <a:pt x="2499637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04549" y="2254307"/>
            <a:ext cx="15554751" cy="754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 Bold"/>
              </a:rPr>
              <a:t>What is the hardest part of supporting youth mental health?</a:t>
            </a:r>
          </a:p>
          <a:p>
            <a:pPr>
              <a:lnSpc>
                <a:spcPts val="5940"/>
              </a:lnSpc>
            </a:pPr>
            <a:endParaRPr lang="en-US" sz="5400" spc="-54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Hot topics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Poor decision making/confronting mistakes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All the emotions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No one seems to want to hear from me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No one seems to care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self-care/burnout</a:t>
            </a:r>
          </a:p>
          <a:p>
            <a:pPr marL="0" lvl="0" indent="0"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Other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354957" y="9210675"/>
            <a:ext cx="393304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M Sans"/>
              </a:rPr>
              <a:t>heidigoehmann.com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04549" y="863835"/>
            <a:ext cx="14042987" cy="955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3"/>
              </a:lnSpc>
              <a:spcBef>
                <a:spcPct val="0"/>
              </a:spcBef>
            </a:pPr>
            <a:r>
              <a:rPr lang="en-US" sz="6399" spc="-63">
                <a:solidFill>
                  <a:srgbClr val="000000"/>
                </a:solidFill>
                <a:latin typeface="DM Sans Bold"/>
              </a:rPr>
              <a:t>Question 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213374" y="3888476"/>
            <a:ext cx="2499637" cy="7710963"/>
          </a:xfrm>
          <a:custGeom>
            <a:avLst/>
            <a:gdLst/>
            <a:ahLst/>
            <a:cxnLst/>
            <a:rect l="l" t="t" r="r" b="b"/>
            <a:pathLst>
              <a:path w="2499637" h="7710963">
                <a:moveTo>
                  <a:pt x="0" y="0"/>
                </a:moveTo>
                <a:lnTo>
                  <a:pt x="2499637" y="0"/>
                </a:lnTo>
                <a:lnTo>
                  <a:pt x="2499637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04549" y="3217545"/>
            <a:ext cx="15554751" cy="528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 Bold"/>
              </a:rPr>
              <a:t>Which is not one of the types of resilience discussed today?</a:t>
            </a:r>
          </a:p>
          <a:p>
            <a:pPr>
              <a:lnSpc>
                <a:spcPts val="5940"/>
              </a:lnSpc>
            </a:pPr>
            <a:endParaRPr lang="en-US" sz="5400" spc="-54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Emotional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Cognitive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Relational </a:t>
            </a:r>
          </a:p>
          <a:p>
            <a:pPr marL="0" lvl="0" indent="0"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Shame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354957" y="9210675"/>
            <a:ext cx="393304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M Sans"/>
              </a:rPr>
              <a:t>heidigoehmann.com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04549" y="863835"/>
            <a:ext cx="14042987" cy="955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3"/>
              </a:lnSpc>
              <a:spcBef>
                <a:spcPct val="0"/>
              </a:spcBef>
            </a:pPr>
            <a:r>
              <a:rPr lang="en-US" sz="6399" spc="-63">
                <a:solidFill>
                  <a:srgbClr val="000000"/>
                </a:solidFill>
                <a:latin typeface="DM Sans Bold"/>
              </a:rPr>
              <a:t>Question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213374" y="3888476"/>
            <a:ext cx="2499637" cy="7710963"/>
          </a:xfrm>
          <a:custGeom>
            <a:avLst/>
            <a:gdLst/>
            <a:ahLst/>
            <a:cxnLst/>
            <a:rect l="l" t="t" r="r" b="b"/>
            <a:pathLst>
              <a:path w="2499637" h="7710963">
                <a:moveTo>
                  <a:pt x="0" y="0"/>
                </a:moveTo>
                <a:lnTo>
                  <a:pt x="2499637" y="0"/>
                </a:lnTo>
                <a:lnTo>
                  <a:pt x="2499637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04549" y="2841307"/>
            <a:ext cx="15554751" cy="6040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 Bold"/>
              </a:rPr>
              <a:t>Which word is connected to emotional resilience?</a:t>
            </a:r>
          </a:p>
          <a:p>
            <a:pPr>
              <a:lnSpc>
                <a:spcPts val="5940"/>
              </a:lnSpc>
            </a:pPr>
            <a:endParaRPr lang="en-US" sz="5400" spc="-54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Positive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Change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Agility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Stuffing</a:t>
            </a:r>
          </a:p>
          <a:p>
            <a:pPr marL="0" lvl="0" indent="0">
              <a:lnSpc>
                <a:spcPts val="5940"/>
              </a:lnSpc>
            </a:pPr>
            <a:endParaRPr lang="en-US" sz="5400" spc="-54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354957" y="9210675"/>
            <a:ext cx="393304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M Sans"/>
              </a:rPr>
              <a:t>heidigoehmann.com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04549" y="863835"/>
            <a:ext cx="14042987" cy="955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3"/>
              </a:lnSpc>
              <a:spcBef>
                <a:spcPct val="0"/>
              </a:spcBef>
            </a:pPr>
            <a:r>
              <a:rPr lang="en-US" sz="6399" spc="-63">
                <a:solidFill>
                  <a:srgbClr val="000000"/>
                </a:solidFill>
                <a:latin typeface="DM Sans Bold"/>
              </a:rPr>
              <a:t>Question 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213374" y="3888476"/>
            <a:ext cx="2499637" cy="7710963"/>
          </a:xfrm>
          <a:custGeom>
            <a:avLst/>
            <a:gdLst/>
            <a:ahLst/>
            <a:cxnLst/>
            <a:rect l="l" t="t" r="r" b="b"/>
            <a:pathLst>
              <a:path w="2499637" h="7710963">
                <a:moveTo>
                  <a:pt x="0" y="0"/>
                </a:moveTo>
                <a:lnTo>
                  <a:pt x="2499637" y="0"/>
                </a:lnTo>
                <a:lnTo>
                  <a:pt x="2499637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04549" y="2465070"/>
            <a:ext cx="15554751" cy="679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 Bold"/>
              </a:rPr>
              <a:t>What is the second step in building belonging?</a:t>
            </a:r>
          </a:p>
          <a:p>
            <a:pPr>
              <a:lnSpc>
                <a:spcPts val="5940"/>
              </a:lnSpc>
            </a:pPr>
            <a:endParaRPr lang="en-US" sz="5400" spc="-54">
              <a:solidFill>
                <a:srgbClr val="000000"/>
              </a:solidFill>
              <a:latin typeface="DM Sans Bold"/>
            </a:endParaRP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Repair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Creation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Vulnerability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Restoration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Rejection</a:t>
            </a:r>
          </a:p>
          <a:p>
            <a:pPr>
              <a:lnSpc>
                <a:spcPts val="5940"/>
              </a:lnSpc>
            </a:pPr>
            <a:r>
              <a:rPr lang="en-US" sz="5400" spc="-54">
                <a:solidFill>
                  <a:srgbClr val="000000"/>
                </a:solidFill>
                <a:latin typeface="DM Sans"/>
              </a:rPr>
              <a:t>Belonging</a:t>
            </a:r>
          </a:p>
          <a:p>
            <a:pPr marL="0" lvl="0" indent="0">
              <a:lnSpc>
                <a:spcPts val="5940"/>
              </a:lnSpc>
            </a:pPr>
            <a:endParaRPr lang="en-US" sz="5400" spc="-54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354957" y="9210675"/>
            <a:ext cx="393304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DM Sans"/>
              </a:rPr>
              <a:t>heidigoehmann.com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04549" y="863835"/>
            <a:ext cx="14042987" cy="955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3"/>
              </a:lnSpc>
              <a:spcBef>
                <a:spcPct val="0"/>
              </a:spcBef>
            </a:pPr>
            <a:r>
              <a:rPr lang="en-US" sz="6399" spc="-63">
                <a:solidFill>
                  <a:srgbClr val="000000"/>
                </a:solidFill>
                <a:latin typeface="DM Sans Bold"/>
              </a:rPr>
              <a:t>Question 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0917" y="2726915"/>
            <a:ext cx="1438655" cy="1438655"/>
          </a:xfrm>
          <a:custGeom>
            <a:avLst/>
            <a:gdLst/>
            <a:ahLst/>
            <a:cxnLst/>
            <a:rect l="l" t="t" r="r" b="b"/>
            <a:pathLst>
              <a:path w="1438655" h="1438655">
                <a:moveTo>
                  <a:pt x="0" y="0"/>
                </a:moveTo>
                <a:lnTo>
                  <a:pt x="1438655" y="0"/>
                </a:lnTo>
                <a:lnTo>
                  <a:pt x="1438655" y="1438655"/>
                </a:lnTo>
                <a:lnTo>
                  <a:pt x="0" y="1438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5576" y="4527520"/>
            <a:ext cx="1438655" cy="1438655"/>
          </a:xfrm>
          <a:custGeom>
            <a:avLst/>
            <a:gdLst/>
            <a:ahLst/>
            <a:cxnLst/>
            <a:rect l="l" t="t" r="r" b="b"/>
            <a:pathLst>
              <a:path w="1438655" h="1438655">
                <a:moveTo>
                  <a:pt x="0" y="0"/>
                </a:moveTo>
                <a:lnTo>
                  <a:pt x="1438654" y="0"/>
                </a:lnTo>
                <a:lnTo>
                  <a:pt x="1438654" y="1438655"/>
                </a:lnTo>
                <a:lnTo>
                  <a:pt x="0" y="1438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5576" y="6328125"/>
            <a:ext cx="1438655" cy="1438655"/>
          </a:xfrm>
          <a:custGeom>
            <a:avLst/>
            <a:gdLst/>
            <a:ahLst/>
            <a:cxnLst/>
            <a:rect l="l" t="t" r="r" b="b"/>
            <a:pathLst>
              <a:path w="1438655" h="1438655">
                <a:moveTo>
                  <a:pt x="0" y="0"/>
                </a:moveTo>
                <a:lnTo>
                  <a:pt x="1438654" y="0"/>
                </a:lnTo>
                <a:lnTo>
                  <a:pt x="1438654" y="1438655"/>
                </a:lnTo>
                <a:lnTo>
                  <a:pt x="0" y="14386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85576" y="8128730"/>
            <a:ext cx="1453996" cy="1453996"/>
          </a:xfrm>
          <a:custGeom>
            <a:avLst/>
            <a:gdLst/>
            <a:ahLst/>
            <a:cxnLst/>
            <a:rect l="l" t="t" r="r" b="b"/>
            <a:pathLst>
              <a:path w="1453996" h="1453996">
                <a:moveTo>
                  <a:pt x="0" y="0"/>
                </a:moveTo>
                <a:lnTo>
                  <a:pt x="1453996" y="0"/>
                </a:lnTo>
                <a:lnTo>
                  <a:pt x="1453996" y="1453996"/>
                </a:lnTo>
                <a:lnTo>
                  <a:pt x="0" y="14539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203282" y="3171540"/>
            <a:ext cx="3881437" cy="5589269"/>
          </a:xfrm>
          <a:custGeom>
            <a:avLst/>
            <a:gdLst/>
            <a:ahLst/>
            <a:cxnLst/>
            <a:rect l="l" t="t" r="r" b="b"/>
            <a:pathLst>
              <a:path w="3881437" h="5589269">
                <a:moveTo>
                  <a:pt x="0" y="0"/>
                </a:moveTo>
                <a:lnTo>
                  <a:pt x="3881436" y="0"/>
                </a:lnTo>
                <a:lnTo>
                  <a:pt x="3881436" y="5589269"/>
                </a:lnTo>
                <a:lnTo>
                  <a:pt x="0" y="55892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00917" y="1543910"/>
            <a:ext cx="17259300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spc="816">
                <a:solidFill>
                  <a:srgbClr val="000000"/>
                </a:solidFill>
                <a:latin typeface="Montserrat Classic Bold"/>
              </a:rPr>
              <a:t>heidigoehmann.com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16313" y="2125253"/>
            <a:ext cx="14042987" cy="762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64"/>
              </a:lnSpc>
            </a:pPr>
            <a:r>
              <a:rPr lang="en-US" sz="10400" spc="-104">
                <a:solidFill>
                  <a:srgbClr val="000000"/>
                </a:solidFill>
                <a:latin typeface="DM Sans"/>
              </a:rPr>
              <a:t>Resilience is an unnecessary necessity </a:t>
            </a:r>
          </a:p>
          <a:p>
            <a:pPr>
              <a:lnSpc>
                <a:spcPts val="12064"/>
              </a:lnSpc>
            </a:pPr>
            <a:r>
              <a:rPr lang="en-US" sz="10400" spc="-104">
                <a:solidFill>
                  <a:srgbClr val="000000"/>
                </a:solidFill>
                <a:latin typeface="DM Sans"/>
              </a:rPr>
              <a:t>in a broken world.</a:t>
            </a:r>
          </a:p>
          <a:p>
            <a:pPr>
              <a:lnSpc>
                <a:spcPts val="12064"/>
              </a:lnSpc>
            </a:pPr>
            <a:endParaRPr lang="en-US" sz="10400" spc="-104">
              <a:solidFill>
                <a:srgbClr val="000000"/>
              </a:solidFill>
              <a:latin typeface="DM Sans"/>
            </a:endParaRPr>
          </a:p>
          <a:p>
            <a:pPr marL="0" lvl="0" indent="0" algn="l">
              <a:lnSpc>
                <a:spcPts val="12064"/>
              </a:lnSpc>
              <a:spcBef>
                <a:spcPct val="0"/>
              </a:spcBef>
            </a:pPr>
            <a:endParaRPr lang="en-US" sz="10400" spc="-104">
              <a:solidFill>
                <a:srgbClr val="000000"/>
              </a:solidFill>
              <a:latin typeface="DM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216313" y="7731165"/>
            <a:ext cx="3824894" cy="1114742"/>
            <a:chOff x="0" y="0"/>
            <a:chExt cx="5099859" cy="148632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099859" cy="1486323"/>
              <a:chOff x="0" y="0"/>
              <a:chExt cx="3256563" cy="94910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56563" cy="949105"/>
              </a:xfrm>
              <a:custGeom>
                <a:avLst/>
                <a:gdLst/>
                <a:ahLst/>
                <a:cxnLst/>
                <a:rect l="l" t="t" r="r" b="b"/>
                <a:pathLst>
                  <a:path w="3256563" h="949105">
                    <a:moveTo>
                      <a:pt x="3132102" y="949105"/>
                    </a:moveTo>
                    <a:lnTo>
                      <a:pt x="124460" y="949105"/>
                    </a:lnTo>
                    <a:cubicBezTo>
                      <a:pt x="55880" y="949105"/>
                      <a:pt x="0" y="893225"/>
                      <a:pt x="0" y="82464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132103" y="0"/>
                    </a:lnTo>
                    <a:cubicBezTo>
                      <a:pt x="3200683" y="0"/>
                      <a:pt x="3256563" y="55880"/>
                      <a:pt x="3256563" y="124460"/>
                    </a:cubicBezTo>
                    <a:lnTo>
                      <a:pt x="3256563" y="824645"/>
                    </a:lnTo>
                    <a:cubicBezTo>
                      <a:pt x="3256563" y="893225"/>
                      <a:pt x="3200683" y="949105"/>
                      <a:pt x="3132103" y="949105"/>
                    </a:cubicBezTo>
                  </a:path>
                </a:pathLst>
              </a:custGeom>
              <a:solidFill>
                <a:srgbClr val="F2B601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349589" y="384810"/>
              <a:ext cx="4400680" cy="821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FFFF"/>
                  </a:solidFill>
                  <a:latin typeface="DM Sans Bold"/>
                </a:rPr>
                <a:t>—youthesource, heidi goehmann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333302" y="-3205312"/>
            <a:ext cx="2499637" cy="10003507"/>
          </a:xfrm>
          <a:custGeom>
            <a:avLst/>
            <a:gdLst/>
            <a:ahLst/>
            <a:cxnLst/>
            <a:rect l="l" t="t" r="r" b="b"/>
            <a:pathLst>
              <a:path w="2499637" h="10003507">
                <a:moveTo>
                  <a:pt x="0" y="0"/>
                </a:moveTo>
                <a:lnTo>
                  <a:pt x="2499637" y="0"/>
                </a:lnTo>
                <a:lnTo>
                  <a:pt x="2499637" y="10003507"/>
                </a:lnTo>
                <a:lnTo>
                  <a:pt x="0" y="10003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65" r="-148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97943" y="1603448"/>
            <a:ext cx="513233" cy="19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FFFFFF"/>
                </a:solidFill>
                <a:latin typeface="DM Sans Bold"/>
              </a:rPr>
              <a:t>STOP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19969" y="1062064"/>
            <a:ext cx="4860950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M Sans"/>
              </a:rPr>
              <a:t>Resilience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61575" y="4003051"/>
            <a:ext cx="5043092" cy="662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M Sans"/>
              </a:rPr>
              <a:t>Hold fast</a:t>
            </a:r>
          </a:p>
          <a:p>
            <a:pPr>
              <a:lnSpc>
                <a:spcPts val="10919"/>
              </a:lnSpc>
            </a:pPr>
            <a:endParaRPr lang="en-US" sz="7800">
              <a:solidFill>
                <a:srgbClr val="000000"/>
              </a:solidFill>
              <a:latin typeface="DM Sans"/>
            </a:endParaRP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M Sans"/>
              </a:rPr>
              <a:t>Stand firm </a:t>
            </a:r>
          </a:p>
          <a:p>
            <a:pPr>
              <a:lnSpc>
                <a:spcPts val="10919"/>
              </a:lnSpc>
            </a:pPr>
            <a:endParaRPr lang="en-US" sz="7800">
              <a:solidFill>
                <a:srgbClr val="000000"/>
              </a:solidFill>
              <a:latin typeface="DM Sans"/>
            </a:endParaRPr>
          </a:p>
          <a:p>
            <a:pPr>
              <a:lnSpc>
                <a:spcPts val="8959"/>
              </a:lnSpc>
            </a:pPr>
            <a:endParaRPr lang="en-US" sz="780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81705" y="7031854"/>
            <a:ext cx="9393047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Exodus 14:13, Galatians 6:1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81705" y="4202294"/>
            <a:ext cx="9393047" cy="293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Hebrews 12:1-3, Job 2:3, Romans 12:9</a:t>
            </a:r>
          </a:p>
          <a:p>
            <a:pPr>
              <a:lnSpc>
                <a:spcPts val="7840"/>
              </a:lnSpc>
            </a:pPr>
            <a:endParaRPr lang="en-US" sz="5600">
              <a:solidFill>
                <a:srgbClr val="000000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333302" y="-3205312"/>
            <a:ext cx="2499637" cy="10003507"/>
          </a:xfrm>
          <a:custGeom>
            <a:avLst/>
            <a:gdLst/>
            <a:ahLst/>
            <a:cxnLst/>
            <a:rect l="l" t="t" r="r" b="b"/>
            <a:pathLst>
              <a:path w="2499637" h="10003507">
                <a:moveTo>
                  <a:pt x="0" y="0"/>
                </a:moveTo>
                <a:lnTo>
                  <a:pt x="2499637" y="0"/>
                </a:lnTo>
                <a:lnTo>
                  <a:pt x="2499637" y="10003507"/>
                </a:lnTo>
                <a:lnTo>
                  <a:pt x="0" y="10003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65" r="-148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97943" y="1603448"/>
            <a:ext cx="513233" cy="19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FFFFFF"/>
                </a:solidFill>
                <a:latin typeface="DM Sans Bold"/>
              </a:rPr>
              <a:t>STOP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19969" y="1062064"/>
            <a:ext cx="4860950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M Sans"/>
              </a:rPr>
              <a:t>Resilience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61575" y="4003051"/>
            <a:ext cx="15197725" cy="2707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M Sans"/>
              </a:rPr>
              <a:t>Image: grass bending in the storm, tree blown over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29120" y="7143366"/>
            <a:ext cx="12968824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Flexibility, lack of rigidity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333302" y="-3205312"/>
            <a:ext cx="2499637" cy="10003507"/>
          </a:xfrm>
          <a:custGeom>
            <a:avLst/>
            <a:gdLst/>
            <a:ahLst/>
            <a:cxnLst/>
            <a:rect l="l" t="t" r="r" b="b"/>
            <a:pathLst>
              <a:path w="2499637" h="10003507">
                <a:moveTo>
                  <a:pt x="0" y="0"/>
                </a:moveTo>
                <a:lnTo>
                  <a:pt x="2499637" y="0"/>
                </a:lnTo>
                <a:lnTo>
                  <a:pt x="2499637" y="10003507"/>
                </a:lnTo>
                <a:lnTo>
                  <a:pt x="0" y="10003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65" r="-148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97943" y="1603448"/>
            <a:ext cx="513233" cy="19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FFFFFF"/>
                </a:solidFill>
                <a:latin typeface="DM Sans Bold"/>
              </a:rPr>
              <a:t>STOP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062064"/>
            <a:ext cx="5643488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M Sans"/>
              </a:rPr>
              <a:t>Resilience =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2576" y="3303709"/>
            <a:ext cx="15682848" cy="55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M Sans"/>
              </a:rPr>
              <a:t>“The capacity to come back from a struggle with renewed hope, life, and a greater ability to respond to future stressors. 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M Sans"/>
              </a:rPr>
              <a:t>The internal capacity of people to recover, gaining new insights, strengths, and capabilities we did not have before the struggle.”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96155" y="8848529"/>
            <a:ext cx="620777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DM Sans"/>
              </a:rPr>
              <a:t>(Finding Hope, CPH 2021)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333302" y="-3205312"/>
            <a:ext cx="2499637" cy="10003507"/>
          </a:xfrm>
          <a:custGeom>
            <a:avLst/>
            <a:gdLst/>
            <a:ahLst/>
            <a:cxnLst/>
            <a:rect l="l" t="t" r="r" b="b"/>
            <a:pathLst>
              <a:path w="2499637" h="10003507">
                <a:moveTo>
                  <a:pt x="0" y="0"/>
                </a:moveTo>
                <a:lnTo>
                  <a:pt x="2499637" y="0"/>
                </a:lnTo>
                <a:lnTo>
                  <a:pt x="2499637" y="10003507"/>
                </a:lnTo>
                <a:lnTo>
                  <a:pt x="0" y="1000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865" r="-148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97943" y="1603448"/>
            <a:ext cx="513233" cy="19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FFFFFF"/>
                </a:solidFill>
                <a:latin typeface="DM Sans Bold"/>
              </a:rPr>
              <a:t>STOP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19969" y="1062064"/>
            <a:ext cx="4860950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M Sans"/>
              </a:rPr>
              <a:t>Resilience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29120" y="3602854"/>
            <a:ext cx="14613628" cy="590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5600" u="sng">
                <a:solidFill>
                  <a:srgbClr val="000000"/>
                </a:solidFill>
                <a:latin typeface="DM Sans"/>
              </a:rPr>
              <a:t>Foundations of Resilience</a:t>
            </a:r>
            <a:r>
              <a:rPr lang="en-US" sz="5600">
                <a:solidFill>
                  <a:srgbClr val="000000"/>
                </a:solidFill>
                <a:latin typeface="DM Sans"/>
              </a:rPr>
              <a:t>:</a:t>
            </a:r>
          </a:p>
          <a:p>
            <a:pPr algn="just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Assume the struggle</a:t>
            </a:r>
          </a:p>
          <a:p>
            <a:pPr algn="just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Embrace the sorting &amp; wrestling</a:t>
            </a:r>
          </a:p>
          <a:p>
            <a:pPr algn="just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Build belonging with validation</a:t>
            </a:r>
          </a:p>
          <a:p>
            <a:pPr algn="just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Connection &amp; conversation build capacity</a:t>
            </a:r>
          </a:p>
          <a:p>
            <a:pPr algn="just">
              <a:lnSpc>
                <a:spcPts val="7840"/>
              </a:lnSpc>
            </a:pPr>
            <a:endParaRPr lang="en-US" sz="5600">
              <a:solidFill>
                <a:srgbClr val="000000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333302" y="-3205312"/>
            <a:ext cx="2499637" cy="10003507"/>
          </a:xfrm>
          <a:custGeom>
            <a:avLst/>
            <a:gdLst/>
            <a:ahLst/>
            <a:cxnLst/>
            <a:rect l="l" t="t" r="r" b="b"/>
            <a:pathLst>
              <a:path w="2499637" h="10003507">
                <a:moveTo>
                  <a:pt x="0" y="0"/>
                </a:moveTo>
                <a:lnTo>
                  <a:pt x="2499637" y="0"/>
                </a:lnTo>
                <a:lnTo>
                  <a:pt x="2499637" y="10003507"/>
                </a:lnTo>
                <a:lnTo>
                  <a:pt x="0" y="1000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865" r="-148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97943" y="1603448"/>
            <a:ext cx="513233" cy="19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FFFFFF"/>
                </a:solidFill>
                <a:latin typeface="DM Sans Bold"/>
              </a:rPr>
              <a:t>STOP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19969" y="1062064"/>
            <a:ext cx="4860950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M Sans"/>
              </a:rPr>
              <a:t>Resilience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78060" y="3547098"/>
            <a:ext cx="12919883" cy="590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5600" u="sng">
                <a:solidFill>
                  <a:srgbClr val="000000"/>
                </a:solidFill>
                <a:latin typeface="DM Sans"/>
              </a:rPr>
              <a:t>Types of Resilience</a:t>
            </a:r>
            <a:r>
              <a:rPr lang="en-US" sz="5600">
                <a:solidFill>
                  <a:srgbClr val="000000"/>
                </a:solidFill>
                <a:latin typeface="DM Sans"/>
              </a:rPr>
              <a:t>:</a:t>
            </a:r>
          </a:p>
          <a:p>
            <a:pPr algn="just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*shame resilience/spiritual resilience</a:t>
            </a:r>
          </a:p>
          <a:p>
            <a:pPr algn="just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*emotional resilience</a:t>
            </a:r>
          </a:p>
          <a:p>
            <a:pPr algn="just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mental resilience</a:t>
            </a:r>
          </a:p>
          <a:p>
            <a:pPr algn="just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physical resilience</a:t>
            </a:r>
          </a:p>
          <a:p>
            <a:pPr algn="just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"/>
              </a:rPr>
              <a:t>*relational resilience/social resilience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333302" y="-3205312"/>
            <a:ext cx="2499637" cy="10003507"/>
          </a:xfrm>
          <a:custGeom>
            <a:avLst/>
            <a:gdLst/>
            <a:ahLst/>
            <a:cxnLst/>
            <a:rect l="l" t="t" r="r" b="b"/>
            <a:pathLst>
              <a:path w="2499637" h="10003507">
                <a:moveTo>
                  <a:pt x="0" y="0"/>
                </a:moveTo>
                <a:lnTo>
                  <a:pt x="2499637" y="0"/>
                </a:lnTo>
                <a:lnTo>
                  <a:pt x="2499637" y="10003507"/>
                </a:lnTo>
                <a:lnTo>
                  <a:pt x="0" y="1000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865" r="-148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97943" y="1603448"/>
            <a:ext cx="513233" cy="19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>
                <a:solidFill>
                  <a:srgbClr val="FFFFFF"/>
                </a:solidFill>
                <a:latin typeface="DM Sans Bold"/>
              </a:rPr>
              <a:t>STOP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892098" y="1062064"/>
            <a:ext cx="9584874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DM Sans"/>
              </a:rPr>
              <a:t>Shame is...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06095" y="3574976"/>
            <a:ext cx="14613628" cy="392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DM Sans Medium"/>
              </a:rPr>
              <a:t>"the intensely painful feeling or experience of believing that we are flawed and therefore unworthy of love, belonging, and connection."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75314" y="7900675"/>
            <a:ext cx="9437489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DM Sans"/>
              </a:rPr>
              <a:t>(Brene Brown, Atlas of the Heart, 2021)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Custom</PresentationFormat>
  <Paragraphs>204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Resilience in Youth Presentation</dc:title>
  <dc:creator>Carole Terkula</dc:creator>
  <cp:lastModifiedBy>Carole Terkula</cp:lastModifiedBy>
  <cp:revision>2</cp:revision>
  <dcterms:created xsi:type="dcterms:W3CDTF">2006-08-16T00:00:00Z</dcterms:created>
  <dcterms:modified xsi:type="dcterms:W3CDTF">2023-09-22T15:47:26Z</dcterms:modified>
  <dc:identifier>DAFqJN_EnmU</dc:identifier>
</cp:coreProperties>
</file>