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6" r:id="rId1"/>
  </p:sldMasterIdLst>
  <p:notesMasterIdLst>
    <p:notesMasterId r:id="rId28"/>
  </p:notesMasterIdLst>
  <p:sldIdLst>
    <p:sldId id="316" r:id="rId2"/>
    <p:sldId id="259" r:id="rId3"/>
    <p:sldId id="257" r:id="rId4"/>
    <p:sldId id="314" r:id="rId5"/>
    <p:sldId id="304" r:id="rId6"/>
    <p:sldId id="343" r:id="rId7"/>
    <p:sldId id="266" r:id="rId8"/>
    <p:sldId id="268" r:id="rId9"/>
    <p:sldId id="313" r:id="rId10"/>
    <p:sldId id="318" r:id="rId11"/>
    <p:sldId id="324" r:id="rId12"/>
    <p:sldId id="325" r:id="rId13"/>
    <p:sldId id="326" r:id="rId14"/>
    <p:sldId id="323" r:id="rId15"/>
    <p:sldId id="332" r:id="rId16"/>
    <p:sldId id="265" r:id="rId17"/>
    <p:sldId id="287" r:id="rId18"/>
    <p:sldId id="327" r:id="rId19"/>
    <p:sldId id="328" r:id="rId20"/>
    <p:sldId id="329" r:id="rId21"/>
    <p:sldId id="330" r:id="rId22"/>
    <p:sldId id="264" r:id="rId23"/>
    <p:sldId id="331" r:id="rId24"/>
    <p:sldId id="333" r:id="rId25"/>
    <p:sldId id="334" r:id="rId26"/>
    <p:sldId id="30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66"/>
    <p:restoredTop sz="94588"/>
  </p:normalViewPr>
  <p:slideViewPr>
    <p:cSldViewPr snapToGrid="0" snapToObjects="1">
      <p:cViewPr varScale="1">
        <p:scale>
          <a:sx n="82" d="100"/>
          <a:sy n="82" d="100"/>
        </p:scale>
        <p:origin x="60" y="429"/>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A9646F-1101-493A-B5C6-BDF6A5DFE68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DCA605E-02D2-4504-8462-1E49F4651780}">
      <dgm:prSet/>
      <dgm:spPr/>
      <dgm:t>
        <a:bodyPr/>
        <a:lstStyle/>
        <a:p>
          <a:r>
            <a:rPr lang="en-US"/>
            <a:t>Companionship is part of a larger process of outreach and engagement that begins even before we are consciously aware of another’s distress and ends in mutuality. </a:t>
          </a:r>
        </a:p>
      </dgm:t>
    </dgm:pt>
    <dgm:pt modelId="{0EC9633A-B1A7-4A53-ACFB-50C0A31B7657}" type="parTrans" cxnId="{8588C5CB-9FB7-4DD7-ABE4-3E41414F078C}">
      <dgm:prSet/>
      <dgm:spPr/>
      <dgm:t>
        <a:bodyPr/>
        <a:lstStyle/>
        <a:p>
          <a:endParaRPr lang="en-US"/>
        </a:p>
      </dgm:t>
    </dgm:pt>
    <dgm:pt modelId="{ED3E5C9C-25E7-4FA4-A2D6-2B99EEE0111E}" type="sibTrans" cxnId="{8588C5CB-9FB7-4DD7-ABE4-3E41414F078C}">
      <dgm:prSet/>
      <dgm:spPr/>
      <dgm:t>
        <a:bodyPr/>
        <a:lstStyle/>
        <a:p>
          <a:endParaRPr lang="en-US"/>
        </a:p>
      </dgm:t>
    </dgm:pt>
    <dgm:pt modelId="{C087C1A2-DD12-4B4B-94A2-E6F7F141C9DF}">
      <dgm:prSet/>
      <dgm:spPr/>
      <dgm:t>
        <a:bodyPr/>
        <a:lstStyle/>
        <a:p>
          <a:r>
            <a:rPr lang="en-US"/>
            <a:t>We sense another’s hurt; our own feelings and emotions are stirred; we become concerned and act. </a:t>
          </a:r>
        </a:p>
      </dgm:t>
    </dgm:pt>
    <dgm:pt modelId="{DD122E87-AAF4-456D-AFA4-698C279DCF30}" type="parTrans" cxnId="{36956F31-ED24-44F1-814B-EC0E98899537}">
      <dgm:prSet/>
      <dgm:spPr/>
      <dgm:t>
        <a:bodyPr/>
        <a:lstStyle/>
        <a:p>
          <a:endParaRPr lang="en-US"/>
        </a:p>
      </dgm:t>
    </dgm:pt>
    <dgm:pt modelId="{80B91CC1-EDE9-4EBD-A0DB-97867FF8F571}" type="sibTrans" cxnId="{36956F31-ED24-44F1-814B-EC0E98899537}">
      <dgm:prSet/>
      <dgm:spPr/>
      <dgm:t>
        <a:bodyPr/>
        <a:lstStyle/>
        <a:p>
          <a:endParaRPr lang="en-US"/>
        </a:p>
      </dgm:t>
    </dgm:pt>
    <dgm:pt modelId="{9A03FB7F-8E88-BD43-B979-0EDCB79EE39D}" type="pres">
      <dgm:prSet presAssocID="{A7A9646F-1101-493A-B5C6-BDF6A5DFE68F}" presName="linear" presStyleCnt="0">
        <dgm:presLayoutVars>
          <dgm:animLvl val="lvl"/>
          <dgm:resizeHandles val="exact"/>
        </dgm:presLayoutVars>
      </dgm:prSet>
      <dgm:spPr/>
    </dgm:pt>
    <dgm:pt modelId="{9B370D38-5DC4-7049-AF65-8F3F3A61A90D}" type="pres">
      <dgm:prSet presAssocID="{EDCA605E-02D2-4504-8462-1E49F4651780}" presName="parentText" presStyleLbl="node1" presStyleIdx="0" presStyleCnt="2">
        <dgm:presLayoutVars>
          <dgm:chMax val="0"/>
          <dgm:bulletEnabled val="1"/>
        </dgm:presLayoutVars>
      </dgm:prSet>
      <dgm:spPr/>
    </dgm:pt>
    <dgm:pt modelId="{F27F367E-620E-0744-8AAA-34675A339AC8}" type="pres">
      <dgm:prSet presAssocID="{ED3E5C9C-25E7-4FA4-A2D6-2B99EEE0111E}" presName="spacer" presStyleCnt="0"/>
      <dgm:spPr/>
    </dgm:pt>
    <dgm:pt modelId="{2A9BD771-B818-4D4C-B4B0-5B712942B211}" type="pres">
      <dgm:prSet presAssocID="{C087C1A2-DD12-4B4B-94A2-E6F7F141C9DF}" presName="parentText" presStyleLbl="node1" presStyleIdx="1" presStyleCnt="2">
        <dgm:presLayoutVars>
          <dgm:chMax val="0"/>
          <dgm:bulletEnabled val="1"/>
        </dgm:presLayoutVars>
      </dgm:prSet>
      <dgm:spPr/>
    </dgm:pt>
  </dgm:ptLst>
  <dgm:cxnLst>
    <dgm:cxn modelId="{3BBCDA02-CD01-DF4A-9FFF-D96B110BF812}" type="presOf" srcId="{EDCA605E-02D2-4504-8462-1E49F4651780}" destId="{9B370D38-5DC4-7049-AF65-8F3F3A61A90D}" srcOrd="0" destOrd="0" presId="urn:microsoft.com/office/officeart/2005/8/layout/vList2"/>
    <dgm:cxn modelId="{36956F31-ED24-44F1-814B-EC0E98899537}" srcId="{A7A9646F-1101-493A-B5C6-BDF6A5DFE68F}" destId="{C087C1A2-DD12-4B4B-94A2-E6F7F141C9DF}" srcOrd="1" destOrd="0" parTransId="{DD122E87-AAF4-456D-AFA4-698C279DCF30}" sibTransId="{80B91CC1-EDE9-4EBD-A0DB-97867FF8F571}"/>
    <dgm:cxn modelId="{83EE308A-51F7-B241-BCA9-DABBF0A51B12}" type="presOf" srcId="{C087C1A2-DD12-4B4B-94A2-E6F7F141C9DF}" destId="{2A9BD771-B818-4D4C-B4B0-5B712942B211}" srcOrd="0" destOrd="0" presId="urn:microsoft.com/office/officeart/2005/8/layout/vList2"/>
    <dgm:cxn modelId="{F21341A1-7D38-7543-BFB5-AB5CDEB75EA0}" type="presOf" srcId="{A7A9646F-1101-493A-B5C6-BDF6A5DFE68F}" destId="{9A03FB7F-8E88-BD43-B979-0EDCB79EE39D}" srcOrd="0" destOrd="0" presId="urn:microsoft.com/office/officeart/2005/8/layout/vList2"/>
    <dgm:cxn modelId="{8588C5CB-9FB7-4DD7-ABE4-3E41414F078C}" srcId="{A7A9646F-1101-493A-B5C6-BDF6A5DFE68F}" destId="{EDCA605E-02D2-4504-8462-1E49F4651780}" srcOrd="0" destOrd="0" parTransId="{0EC9633A-B1A7-4A53-ACFB-50C0A31B7657}" sibTransId="{ED3E5C9C-25E7-4FA4-A2D6-2B99EEE0111E}"/>
    <dgm:cxn modelId="{910A6D0B-5A20-334B-8635-51AB6ECEABC2}" type="presParOf" srcId="{9A03FB7F-8E88-BD43-B979-0EDCB79EE39D}" destId="{9B370D38-5DC4-7049-AF65-8F3F3A61A90D}" srcOrd="0" destOrd="0" presId="urn:microsoft.com/office/officeart/2005/8/layout/vList2"/>
    <dgm:cxn modelId="{8806465D-39AC-9441-8FCA-B183FFC93CFD}" type="presParOf" srcId="{9A03FB7F-8E88-BD43-B979-0EDCB79EE39D}" destId="{F27F367E-620E-0744-8AAA-34675A339AC8}" srcOrd="1" destOrd="0" presId="urn:microsoft.com/office/officeart/2005/8/layout/vList2"/>
    <dgm:cxn modelId="{25AA3833-ADC1-D748-B1BA-C0CACF6B2D51}" type="presParOf" srcId="{9A03FB7F-8E88-BD43-B979-0EDCB79EE39D}" destId="{2A9BD771-B818-4D4C-B4B0-5B712942B21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46124D-7975-4784-999F-A702B630E62F}"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D48FEBB-BA34-4318-B27C-3CBAB9BD74CB}">
      <dgm:prSet/>
      <dgm:spPr/>
      <dgm:t>
        <a:bodyPr/>
        <a:lstStyle/>
        <a:p>
          <a:r>
            <a:rPr lang="en-US"/>
            <a:t>Companionship supports another person in building partnerships with others.</a:t>
          </a:r>
        </a:p>
      </dgm:t>
    </dgm:pt>
    <dgm:pt modelId="{28E3722B-5CFE-403D-B2AD-A2B243F0AE32}" type="parTrans" cxnId="{E5CD2D35-36CF-4DDA-A1FD-4A71ABC5D2E4}">
      <dgm:prSet/>
      <dgm:spPr/>
      <dgm:t>
        <a:bodyPr/>
        <a:lstStyle/>
        <a:p>
          <a:endParaRPr lang="en-US"/>
        </a:p>
      </dgm:t>
    </dgm:pt>
    <dgm:pt modelId="{02970C83-B285-4B2C-BF3F-ADD56D0CC052}" type="sibTrans" cxnId="{E5CD2D35-36CF-4DDA-A1FD-4A71ABC5D2E4}">
      <dgm:prSet/>
      <dgm:spPr/>
      <dgm:t>
        <a:bodyPr/>
        <a:lstStyle/>
        <a:p>
          <a:endParaRPr lang="en-US"/>
        </a:p>
      </dgm:t>
    </dgm:pt>
    <dgm:pt modelId="{049C24A4-294B-44B1-B6BF-BFA635A2E27D}">
      <dgm:prSet/>
      <dgm:spPr/>
      <dgm:t>
        <a:bodyPr/>
        <a:lstStyle/>
        <a:p>
          <a:r>
            <a:rPr lang="en-US"/>
            <a:t>Companionship ends in mutuality, recognizing we are in community and each have our own circle of ongoing care. </a:t>
          </a:r>
        </a:p>
      </dgm:t>
    </dgm:pt>
    <dgm:pt modelId="{1CBC35D7-2A91-4466-8048-9E5264428087}" type="parTrans" cxnId="{BCB1DED1-DF73-4AAE-930C-18F5DC59B913}">
      <dgm:prSet/>
      <dgm:spPr/>
      <dgm:t>
        <a:bodyPr/>
        <a:lstStyle/>
        <a:p>
          <a:endParaRPr lang="en-US"/>
        </a:p>
      </dgm:t>
    </dgm:pt>
    <dgm:pt modelId="{CC70CB1A-5763-4AA4-986D-24B2FC423065}" type="sibTrans" cxnId="{BCB1DED1-DF73-4AAE-930C-18F5DC59B913}">
      <dgm:prSet/>
      <dgm:spPr/>
      <dgm:t>
        <a:bodyPr/>
        <a:lstStyle/>
        <a:p>
          <a:endParaRPr lang="en-US"/>
        </a:p>
      </dgm:t>
    </dgm:pt>
    <dgm:pt modelId="{93FD0F44-1BD0-4344-B9AF-D8774A9428C2}" type="pres">
      <dgm:prSet presAssocID="{4046124D-7975-4784-999F-A702B630E62F}" presName="linear" presStyleCnt="0">
        <dgm:presLayoutVars>
          <dgm:animLvl val="lvl"/>
          <dgm:resizeHandles val="exact"/>
        </dgm:presLayoutVars>
      </dgm:prSet>
      <dgm:spPr/>
    </dgm:pt>
    <dgm:pt modelId="{8BF5BCFE-E244-5945-AC23-24FA631FE1F7}" type="pres">
      <dgm:prSet presAssocID="{ED48FEBB-BA34-4318-B27C-3CBAB9BD74CB}" presName="parentText" presStyleLbl="node1" presStyleIdx="0" presStyleCnt="2">
        <dgm:presLayoutVars>
          <dgm:chMax val="0"/>
          <dgm:bulletEnabled val="1"/>
        </dgm:presLayoutVars>
      </dgm:prSet>
      <dgm:spPr/>
    </dgm:pt>
    <dgm:pt modelId="{109E4764-C10F-6C40-B1F7-5AF5162D646B}" type="pres">
      <dgm:prSet presAssocID="{02970C83-B285-4B2C-BF3F-ADD56D0CC052}" presName="spacer" presStyleCnt="0"/>
      <dgm:spPr/>
    </dgm:pt>
    <dgm:pt modelId="{33BBB706-86AA-704D-8937-553C18CD5CD9}" type="pres">
      <dgm:prSet presAssocID="{049C24A4-294B-44B1-B6BF-BFA635A2E27D}" presName="parentText" presStyleLbl="node1" presStyleIdx="1" presStyleCnt="2">
        <dgm:presLayoutVars>
          <dgm:chMax val="0"/>
          <dgm:bulletEnabled val="1"/>
        </dgm:presLayoutVars>
      </dgm:prSet>
      <dgm:spPr/>
    </dgm:pt>
  </dgm:ptLst>
  <dgm:cxnLst>
    <dgm:cxn modelId="{14F2F618-83BA-8B4E-A9DF-18D5E8E64695}" type="presOf" srcId="{049C24A4-294B-44B1-B6BF-BFA635A2E27D}" destId="{33BBB706-86AA-704D-8937-553C18CD5CD9}" srcOrd="0" destOrd="0" presId="urn:microsoft.com/office/officeart/2005/8/layout/vList2"/>
    <dgm:cxn modelId="{E5CD2D35-36CF-4DDA-A1FD-4A71ABC5D2E4}" srcId="{4046124D-7975-4784-999F-A702B630E62F}" destId="{ED48FEBB-BA34-4318-B27C-3CBAB9BD74CB}" srcOrd="0" destOrd="0" parTransId="{28E3722B-5CFE-403D-B2AD-A2B243F0AE32}" sibTransId="{02970C83-B285-4B2C-BF3F-ADD56D0CC052}"/>
    <dgm:cxn modelId="{639E6D82-E5CF-6543-AC4B-9404DA6CEB83}" type="presOf" srcId="{ED48FEBB-BA34-4318-B27C-3CBAB9BD74CB}" destId="{8BF5BCFE-E244-5945-AC23-24FA631FE1F7}" srcOrd="0" destOrd="0" presId="urn:microsoft.com/office/officeart/2005/8/layout/vList2"/>
    <dgm:cxn modelId="{36D9F88F-7959-1A45-8B44-4CC4740B79B6}" type="presOf" srcId="{4046124D-7975-4784-999F-A702B630E62F}" destId="{93FD0F44-1BD0-4344-B9AF-D8774A9428C2}" srcOrd="0" destOrd="0" presId="urn:microsoft.com/office/officeart/2005/8/layout/vList2"/>
    <dgm:cxn modelId="{BCB1DED1-DF73-4AAE-930C-18F5DC59B913}" srcId="{4046124D-7975-4784-999F-A702B630E62F}" destId="{049C24A4-294B-44B1-B6BF-BFA635A2E27D}" srcOrd="1" destOrd="0" parTransId="{1CBC35D7-2A91-4466-8048-9E5264428087}" sibTransId="{CC70CB1A-5763-4AA4-986D-24B2FC423065}"/>
    <dgm:cxn modelId="{147A0245-E84B-BF4A-8DB4-994569AEFCCF}" type="presParOf" srcId="{93FD0F44-1BD0-4344-B9AF-D8774A9428C2}" destId="{8BF5BCFE-E244-5945-AC23-24FA631FE1F7}" srcOrd="0" destOrd="0" presId="urn:microsoft.com/office/officeart/2005/8/layout/vList2"/>
    <dgm:cxn modelId="{C8602C63-3DBE-034D-A411-FAE019C8AFCE}" type="presParOf" srcId="{93FD0F44-1BD0-4344-B9AF-D8774A9428C2}" destId="{109E4764-C10F-6C40-B1F7-5AF5162D646B}" srcOrd="1" destOrd="0" presId="urn:microsoft.com/office/officeart/2005/8/layout/vList2"/>
    <dgm:cxn modelId="{B62C6531-C068-B646-A834-ED8329BBCC8E}" type="presParOf" srcId="{93FD0F44-1BD0-4344-B9AF-D8774A9428C2}" destId="{33BBB706-86AA-704D-8937-553C18CD5CD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5872BB-73B0-4753-B814-96F01CD207B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2D0F01E8-0EBB-4169-8CBE-BD09F39B23EE}">
      <dgm:prSet/>
      <dgm:spPr/>
      <dgm:t>
        <a:bodyPr/>
        <a:lstStyle/>
        <a:p>
          <a:r>
            <a:rPr lang="en-US" b="0" i="0" dirty="0">
              <a:latin typeface="Arial" panose="020B0604020202020204" pitchFamily="34" charset="0"/>
              <a:cs typeface="Arial" panose="020B0604020202020204" pitchFamily="34" charset="0"/>
            </a:rPr>
            <a:t>Trauma and anxiety</a:t>
          </a:r>
        </a:p>
      </dgm:t>
    </dgm:pt>
    <dgm:pt modelId="{4542B69B-4E02-4D7F-A288-7E73B9A547A0}" type="parTrans" cxnId="{C4071854-AA8C-4A50-A4FD-0E020E881088}">
      <dgm:prSet/>
      <dgm:spPr/>
      <dgm:t>
        <a:bodyPr/>
        <a:lstStyle/>
        <a:p>
          <a:endParaRPr lang="en-US"/>
        </a:p>
      </dgm:t>
    </dgm:pt>
    <dgm:pt modelId="{2FD59D68-1F2B-4A17-8DDE-ECE3014D3C91}" type="sibTrans" cxnId="{C4071854-AA8C-4A50-A4FD-0E020E881088}">
      <dgm:prSet/>
      <dgm:spPr/>
      <dgm:t>
        <a:bodyPr/>
        <a:lstStyle/>
        <a:p>
          <a:endParaRPr lang="en-US"/>
        </a:p>
      </dgm:t>
    </dgm:pt>
    <dgm:pt modelId="{3650AD14-501E-4B4B-B643-96D17C9528BB}">
      <dgm:prSet/>
      <dgm:spPr/>
      <dgm:t>
        <a:bodyPr/>
        <a:lstStyle/>
        <a:p>
          <a:r>
            <a:rPr lang="en-US" b="0" i="0" dirty="0">
              <a:latin typeface="Arial" panose="020B0604020202020204" pitchFamily="34" charset="0"/>
              <a:cs typeface="Arial" panose="020B0604020202020204" pitchFamily="34" charset="0"/>
            </a:rPr>
            <a:t>Children’s mental health issues</a:t>
          </a:r>
        </a:p>
      </dgm:t>
    </dgm:pt>
    <dgm:pt modelId="{2BDB7768-415C-49E5-83D8-A22ACF84D638}" type="parTrans" cxnId="{C52F4E43-604E-49F2-9075-2214F938D79B}">
      <dgm:prSet/>
      <dgm:spPr/>
      <dgm:t>
        <a:bodyPr/>
        <a:lstStyle/>
        <a:p>
          <a:endParaRPr lang="en-US"/>
        </a:p>
      </dgm:t>
    </dgm:pt>
    <dgm:pt modelId="{CEC0A51A-C246-4603-ADB0-02A416467286}" type="sibTrans" cxnId="{C52F4E43-604E-49F2-9075-2214F938D79B}">
      <dgm:prSet/>
      <dgm:spPr/>
      <dgm:t>
        <a:bodyPr/>
        <a:lstStyle/>
        <a:p>
          <a:endParaRPr lang="en-US"/>
        </a:p>
      </dgm:t>
    </dgm:pt>
    <dgm:pt modelId="{6362B3AF-B2E9-4E0F-B0C1-209ED32D42B2}">
      <dgm:prSet/>
      <dgm:spPr/>
      <dgm:t>
        <a:bodyPr/>
        <a:lstStyle/>
        <a:p>
          <a:r>
            <a:rPr lang="en-US" b="0" i="0" dirty="0">
              <a:latin typeface="Arial" panose="020B0604020202020204" pitchFamily="34" charset="0"/>
              <a:cs typeface="Arial" panose="020B0604020202020204" pitchFamily="34" charset="0"/>
            </a:rPr>
            <a:t> Mental Illness</a:t>
          </a:r>
        </a:p>
      </dgm:t>
    </dgm:pt>
    <dgm:pt modelId="{12C3CE77-F46B-40C8-9054-EF2F741D9CC7}" type="parTrans" cxnId="{07BE2E08-EC9F-4684-B759-0A8851BB5F6F}">
      <dgm:prSet/>
      <dgm:spPr/>
      <dgm:t>
        <a:bodyPr/>
        <a:lstStyle/>
        <a:p>
          <a:endParaRPr lang="en-US"/>
        </a:p>
      </dgm:t>
    </dgm:pt>
    <dgm:pt modelId="{59373865-B827-4962-81D3-7B3E23EE15B4}" type="sibTrans" cxnId="{07BE2E08-EC9F-4684-B759-0A8851BB5F6F}">
      <dgm:prSet/>
      <dgm:spPr/>
      <dgm:t>
        <a:bodyPr/>
        <a:lstStyle/>
        <a:p>
          <a:endParaRPr lang="en-US"/>
        </a:p>
      </dgm:t>
    </dgm:pt>
    <dgm:pt modelId="{361873F1-07CF-45C6-A16B-5AB4A3E00D56}">
      <dgm:prSet/>
      <dgm:spPr/>
      <dgm:t>
        <a:bodyPr/>
        <a:lstStyle/>
        <a:p>
          <a:r>
            <a:rPr lang="en-US" b="0" i="0" dirty="0">
              <a:latin typeface="Arial" panose="020B0604020202020204" pitchFamily="34" charset="0"/>
              <a:cs typeface="Arial" panose="020B0604020202020204" pitchFamily="34" charset="0"/>
            </a:rPr>
            <a:t>Substance Use Disorders</a:t>
          </a:r>
        </a:p>
      </dgm:t>
    </dgm:pt>
    <dgm:pt modelId="{19EE6C6F-B208-4959-B16B-8A138B3554DC}" type="parTrans" cxnId="{CB371911-C69F-4C36-9AB9-4DE36CC03795}">
      <dgm:prSet/>
      <dgm:spPr/>
      <dgm:t>
        <a:bodyPr/>
        <a:lstStyle/>
        <a:p>
          <a:endParaRPr lang="en-US"/>
        </a:p>
      </dgm:t>
    </dgm:pt>
    <dgm:pt modelId="{52B819DA-07DB-4BBA-9442-2DC209D436B9}" type="sibTrans" cxnId="{CB371911-C69F-4C36-9AB9-4DE36CC03795}">
      <dgm:prSet/>
      <dgm:spPr/>
      <dgm:t>
        <a:bodyPr/>
        <a:lstStyle/>
        <a:p>
          <a:endParaRPr lang="en-US"/>
        </a:p>
      </dgm:t>
    </dgm:pt>
    <dgm:pt modelId="{1B7A8EB6-DD91-4B26-9103-61D5636BFE99}">
      <dgm:prSet/>
      <dgm:spPr/>
      <dgm:t>
        <a:bodyPr/>
        <a:lstStyle/>
        <a:p>
          <a:r>
            <a:rPr lang="en-US" b="0" i="0" dirty="0">
              <a:latin typeface="Arial" panose="020B0604020202020204" pitchFamily="34" charset="0"/>
              <a:cs typeface="Arial" panose="020B0604020202020204" pitchFamily="34" charset="0"/>
            </a:rPr>
            <a:t>Issues of Aging</a:t>
          </a:r>
        </a:p>
      </dgm:t>
    </dgm:pt>
    <dgm:pt modelId="{48473ADB-7C2D-46C4-9C98-265D96FD0CCF}" type="parTrans" cxnId="{0B3C79B0-C665-4C23-B6A7-A7D1A9F07E6C}">
      <dgm:prSet/>
      <dgm:spPr/>
      <dgm:t>
        <a:bodyPr/>
        <a:lstStyle/>
        <a:p>
          <a:endParaRPr lang="en-US"/>
        </a:p>
      </dgm:t>
    </dgm:pt>
    <dgm:pt modelId="{B0D74642-A3D0-4FD5-B892-F45C9B97BCB3}" type="sibTrans" cxnId="{0B3C79B0-C665-4C23-B6A7-A7D1A9F07E6C}">
      <dgm:prSet/>
      <dgm:spPr/>
      <dgm:t>
        <a:bodyPr/>
        <a:lstStyle/>
        <a:p>
          <a:endParaRPr lang="en-US"/>
        </a:p>
      </dgm:t>
    </dgm:pt>
    <dgm:pt modelId="{6693E0B7-2866-4B6D-A06A-747FC67E67D9}">
      <dgm:prSet/>
      <dgm:spPr/>
      <dgm:t>
        <a:bodyPr/>
        <a:lstStyle/>
        <a:p>
          <a:r>
            <a:rPr lang="en-US" b="0" i="0" dirty="0">
              <a:latin typeface="Arial" panose="020B0604020202020204" pitchFamily="34" charset="0"/>
              <a:cs typeface="Arial" panose="020B0604020202020204" pitchFamily="34" charset="0"/>
            </a:rPr>
            <a:t>Poverty, Discrimination, Inequality and Economic Injustice, Housing Insecurity </a:t>
          </a:r>
        </a:p>
      </dgm:t>
    </dgm:pt>
    <dgm:pt modelId="{3362AA9B-5E74-4B52-A935-08D00874B18E}" type="parTrans" cxnId="{67DFD927-894E-4E69-9D3B-8BAFC847F44A}">
      <dgm:prSet/>
      <dgm:spPr/>
      <dgm:t>
        <a:bodyPr/>
        <a:lstStyle/>
        <a:p>
          <a:endParaRPr lang="en-US"/>
        </a:p>
      </dgm:t>
    </dgm:pt>
    <dgm:pt modelId="{E9C67CF3-BF42-429C-BC18-3C368C92FF4E}" type="sibTrans" cxnId="{67DFD927-894E-4E69-9D3B-8BAFC847F44A}">
      <dgm:prSet/>
      <dgm:spPr/>
      <dgm:t>
        <a:bodyPr/>
        <a:lstStyle/>
        <a:p>
          <a:endParaRPr lang="en-US"/>
        </a:p>
      </dgm:t>
    </dgm:pt>
    <dgm:pt modelId="{CDB3BF94-0D04-134E-93B6-739C5C09D69B}" type="pres">
      <dgm:prSet presAssocID="{8A5872BB-73B0-4753-B814-96F01CD207BE}" presName="vert0" presStyleCnt="0">
        <dgm:presLayoutVars>
          <dgm:dir/>
          <dgm:animOne val="branch"/>
          <dgm:animLvl val="lvl"/>
        </dgm:presLayoutVars>
      </dgm:prSet>
      <dgm:spPr/>
    </dgm:pt>
    <dgm:pt modelId="{D676D095-5460-A24B-98CF-1C6F3A8B7619}" type="pres">
      <dgm:prSet presAssocID="{2D0F01E8-0EBB-4169-8CBE-BD09F39B23EE}" presName="thickLine" presStyleLbl="alignNode1" presStyleIdx="0" presStyleCnt="6"/>
      <dgm:spPr/>
    </dgm:pt>
    <dgm:pt modelId="{639C5C87-F3D8-464A-805D-A42E2F1693CD}" type="pres">
      <dgm:prSet presAssocID="{2D0F01E8-0EBB-4169-8CBE-BD09F39B23EE}" presName="horz1" presStyleCnt="0"/>
      <dgm:spPr/>
    </dgm:pt>
    <dgm:pt modelId="{E60A32BF-0EAA-214A-AA61-FE9BE007C2A5}" type="pres">
      <dgm:prSet presAssocID="{2D0F01E8-0EBB-4169-8CBE-BD09F39B23EE}" presName="tx1" presStyleLbl="revTx" presStyleIdx="0" presStyleCnt="6"/>
      <dgm:spPr/>
    </dgm:pt>
    <dgm:pt modelId="{60768254-7755-E845-AA27-C20319571A62}" type="pres">
      <dgm:prSet presAssocID="{2D0F01E8-0EBB-4169-8CBE-BD09F39B23EE}" presName="vert1" presStyleCnt="0"/>
      <dgm:spPr/>
    </dgm:pt>
    <dgm:pt modelId="{25667763-9C18-2144-8C9C-3E480CD2FDDD}" type="pres">
      <dgm:prSet presAssocID="{3650AD14-501E-4B4B-B643-96D17C9528BB}" presName="thickLine" presStyleLbl="alignNode1" presStyleIdx="1" presStyleCnt="6"/>
      <dgm:spPr/>
    </dgm:pt>
    <dgm:pt modelId="{DA93AEE8-BA0C-F84D-8063-C61265820FDF}" type="pres">
      <dgm:prSet presAssocID="{3650AD14-501E-4B4B-B643-96D17C9528BB}" presName="horz1" presStyleCnt="0"/>
      <dgm:spPr/>
    </dgm:pt>
    <dgm:pt modelId="{BA2E5F66-9769-3F47-9AD7-AEE0826991F9}" type="pres">
      <dgm:prSet presAssocID="{3650AD14-501E-4B4B-B643-96D17C9528BB}" presName="tx1" presStyleLbl="revTx" presStyleIdx="1" presStyleCnt="6"/>
      <dgm:spPr/>
    </dgm:pt>
    <dgm:pt modelId="{51B34A46-2F35-F643-BE3B-44620F65597D}" type="pres">
      <dgm:prSet presAssocID="{3650AD14-501E-4B4B-B643-96D17C9528BB}" presName="vert1" presStyleCnt="0"/>
      <dgm:spPr/>
    </dgm:pt>
    <dgm:pt modelId="{BC35906E-6C91-E04A-A89C-9A53D2AD994D}" type="pres">
      <dgm:prSet presAssocID="{6362B3AF-B2E9-4E0F-B0C1-209ED32D42B2}" presName="thickLine" presStyleLbl="alignNode1" presStyleIdx="2" presStyleCnt="6"/>
      <dgm:spPr/>
    </dgm:pt>
    <dgm:pt modelId="{3E219766-C3A9-8D4E-9601-E599788FF0D7}" type="pres">
      <dgm:prSet presAssocID="{6362B3AF-B2E9-4E0F-B0C1-209ED32D42B2}" presName="horz1" presStyleCnt="0"/>
      <dgm:spPr/>
    </dgm:pt>
    <dgm:pt modelId="{BD10C147-CC4C-664F-9E0B-9E3DCE11D819}" type="pres">
      <dgm:prSet presAssocID="{6362B3AF-B2E9-4E0F-B0C1-209ED32D42B2}" presName="tx1" presStyleLbl="revTx" presStyleIdx="2" presStyleCnt="6"/>
      <dgm:spPr/>
    </dgm:pt>
    <dgm:pt modelId="{0424DC4F-207A-2140-A923-C6C27C080842}" type="pres">
      <dgm:prSet presAssocID="{6362B3AF-B2E9-4E0F-B0C1-209ED32D42B2}" presName="vert1" presStyleCnt="0"/>
      <dgm:spPr/>
    </dgm:pt>
    <dgm:pt modelId="{463F84D0-A784-A647-B7CD-5A669C9CB9EC}" type="pres">
      <dgm:prSet presAssocID="{361873F1-07CF-45C6-A16B-5AB4A3E00D56}" presName="thickLine" presStyleLbl="alignNode1" presStyleIdx="3" presStyleCnt="6"/>
      <dgm:spPr/>
    </dgm:pt>
    <dgm:pt modelId="{B4A6FEB4-EC7F-0B4E-B001-7CB70B46699E}" type="pres">
      <dgm:prSet presAssocID="{361873F1-07CF-45C6-A16B-5AB4A3E00D56}" presName="horz1" presStyleCnt="0"/>
      <dgm:spPr/>
    </dgm:pt>
    <dgm:pt modelId="{BDE69A77-3ED3-8549-BDE1-76FCD6BFC643}" type="pres">
      <dgm:prSet presAssocID="{361873F1-07CF-45C6-A16B-5AB4A3E00D56}" presName="tx1" presStyleLbl="revTx" presStyleIdx="3" presStyleCnt="6"/>
      <dgm:spPr/>
    </dgm:pt>
    <dgm:pt modelId="{4F1D4F41-D87F-D94B-A30E-C3F86AAF3CF6}" type="pres">
      <dgm:prSet presAssocID="{361873F1-07CF-45C6-A16B-5AB4A3E00D56}" presName="vert1" presStyleCnt="0"/>
      <dgm:spPr/>
    </dgm:pt>
    <dgm:pt modelId="{6486EABD-2B0A-C14C-A402-E420738FF7A7}" type="pres">
      <dgm:prSet presAssocID="{1B7A8EB6-DD91-4B26-9103-61D5636BFE99}" presName="thickLine" presStyleLbl="alignNode1" presStyleIdx="4" presStyleCnt="6"/>
      <dgm:spPr/>
    </dgm:pt>
    <dgm:pt modelId="{4ECB59D3-A566-174C-8039-F61AA143AF7F}" type="pres">
      <dgm:prSet presAssocID="{1B7A8EB6-DD91-4B26-9103-61D5636BFE99}" presName="horz1" presStyleCnt="0"/>
      <dgm:spPr/>
    </dgm:pt>
    <dgm:pt modelId="{1AA11838-F751-BE45-941C-343C96B52EC5}" type="pres">
      <dgm:prSet presAssocID="{1B7A8EB6-DD91-4B26-9103-61D5636BFE99}" presName="tx1" presStyleLbl="revTx" presStyleIdx="4" presStyleCnt="6"/>
      <dgm:spPr/>
    </dgm:pt>
    <dgm:pt modelId="{BADA8577-57A3-5E45-A4CA-EDE2986A3D9F}" type="pres">
      <dgm:prSet presAssocID="{1B7A8EB6-DD91-4B26-9103-61D5636BFE99}" presName="vert1" presStyleCnt="0"/>
      <dgm:spPr/>
    </dgm:pt>
    <dgm:pt modelId="{0EA7B149-3C9E-5F45-AE1A-9A1A1A9ECF43}" type="pres">
      <dgm:prSet presAssocID="{6693E0B7-2866-4B6D-A06A-747FC67E67D9}" presName="thickLine" presStyleLbl="alignNode1" presStyleIdx="5" presStyleCnt="6"/>
      <dgm:spPr/>
    </dgm:pt>
    <dgm:pt modelId="{893D6C04-2C2C-2A4B-9A3E-337170A504DB}" type="pres">
      <dgm:prSet presAssocID="{6693E0B7-2866-4B6D-A06A-747FC67E67D9}" presName="horz1" presStyleCnt="0"/>
      <dgm:spPr/>
    </dgm:pt>
    <dgm:pt modelId="{CDE3E958-647C-EC4A-ADD0-0844D7E84A7B}" type="pres">
      <dgm:prSet presAssocID="{6693E0B7-2866-4B6D-A06A-747FC67E67D9}" presName="tx1" presStyleLbl="revTx" presStyleIdx="5" presStyleCnt="6"/>
      <dgm:spPr/>
    </dgm:pt>
    <dgm:pt modelId="{5277FCE4-1433-F446-BF10-28E50AF799FF}" type="pres">
      <dgm:prSet presAssocID="{6693E0B7-2866-4B6D-A06A-747FC67E67D9}" presName="vert1" presStyleCnt="0"/>
      <dgm:spPr/>
    </dgm:pt>
  </dgm:ptLst>
  <dgm:cxnLst>
    <dgm:cxn modelId="{F3B34A06-54C5-DF4A-B758-6A393E910689}" type="presOf" srcId="{361873F1-07CF-45C6-A16B-5AB4A3E00D56}" destId="{BDE69A77-3ED3-8549-BDE1-76FCD6BFC643}" srcOrd="0" destOrd="0" presId="urn:microsoft.com/office/officeart/2008/layout/LinedList"/>
    <dgm:cxn modelId="{07BE2E08-EC9F-4684-B759-0A8851BB5F6F}" srcId="{8A5872BB-73B0-4753-B814-96F01CD207BE}" destId="{6362B3AF-B2E9-4E0F-B0C1-209ED32D42B2}" srcOrd="2" destOrd="0" parTransId="{12C3CE77-F46B-40C8-9054-EF2F741D9CC7}" sibTransId="{59373865-B827-4962-81D3-7B3E23EE15B4}"/>
    <dgm:cxn modelId="{CB371911-C69F-4C36-9AB9-4DE36CC03795}" srcId="{8A5872BB-73B0-4753-B814-96F01CD207BE}" destId="{361873F1-07CF-45C6-A16B-5AB4A3E00D56}" srcOrd="3" destOrd="0" parTransId="{19EE6C6F-B208-4959-B16B-8A138B3554DC}" sibTransId="{52B819DA-07DB-4BBA-9442-2DC209D436B9}"/>
    <dgm:cxn modelId="{67DFD927-894E-4E69-9D3B-8BAFC847F44A}" srcId="{8A5872BB-73B0-4753-B814-96F01CD207BE}" destId="{6693E0B7-2866-4B6D-A06A-747FC67E67D9}" srcOrd="5" destOrd="0" parTransId="{3362AA9B-5E74-4B52-A935-08D00874B18E}" sibTransId="{E9C67CF3-BF42-429C-BC18-3C368C92FF4E}"/>
    <dgm:cxn modelId="{5A5DBA5D-3988-834F-893B-9FE00547CE86}" type="presOf" srcId="{8A5872BB-73B0-4753-B814-96F01CD207BE}" destId="{CDB3BF94-0D04-134E-93B6-739C5C09D69B}" srcOrd="0" destOrd="0" presId="urn:microsoft.com/office/officeart/2008/layout/LinedList"/>
    <dgm:cxn modelId="{C52F4E43-604E-49F2-9075-2214F938D79B}" srcId="{8A5872BB-73B0-4753-B814-96F01CD207BE}" destId="{3650AD14-501E-4B4B-B643-96D17C9528BB}" srcOrd="1" destOrd="0" parTransId="{2BDB7768-415C-49E5-83D8-A22ACF84D638}" sibTransId="{CEC0A51A-C246-4603-ADB0-02A416467286}"/>
    <dgm:cxn modelId="{1B380B66-336A-D844-9063-B3308DCF018E}" type="presOf" srcId="{6362B3AF-B2E9-4E0F-B0C1-209ED32D42B2}" destId="{BD10C147-CC4C-664F-9E0B-9E3DCE11D819}" srcOrd="0" destOrd="0" presId="urn:microsoft.com/office/officeart/2008/layout/LinedList"/>
    <dgm:cxn modelId="{1DD13A51-7B1D-E241-8F38-24D59D227201}" type="presOf" srcId="{1B7A8EB6-DD91-4B26-9103-61D5636BFE99}" destId="{1AA11838-F751-BE45-941C-343C96B52EC5}" srcOrd="0" destOrd="0" presId="urn:microsoft.com/office/officeart/2008/layout/LinedList"/>
    <dgm:cxn modelId="{C4071854-AA8C-4A50-A4FD-0E020E881088}" srcId="{8A5872BB-73B0-4753-B814-96F01CD207BE}" destId="{2D0F01E8-0EBB-4169-8CBE-BD09F39B23EE}" srcOrd="0" destOrd="0" parTransId="{4542B69B-4E02-4D7F-A288-7E73B9A547A0}" sibTransId="{2FD59D68-1F2B-4A17-8DDE-ECE3014D3C91}"/>
    <dgm:cxn modelId="{D8F0CE7A-C98D-F944-B2D5-2559E6B84569}" type="presOf" srcId="{3650AD14-501E-4B4B-B643-96D17C9528BB}" destId="{BA2E5F66-9769-3F47-9AD7-AEE0826991F9}" srcOrd="0" destOrd="0" presId="urn:microsoft.com/office/officeart/2008/layout/LinedList"/>
    <dgm:cxn modelId="{6E118996-C0B3-A347-8E40-6FB6D1B8CEC6}" type="presOf" srcId="{6693E0B7-2866-4B6D-A06A-747FC67E67D9}" destId="{CDE3E958-647C-EC4A-ADD0-0844D7E84A7B}" srcOrd="0" destOrd="0" presId="urn:microsoft.com/office/officeart/2008/layout/LinedList"/>
    <dgm:cxn modelId="{0B3C79B0-C665-4C23-B6A7-A7D1A9F07E6C}" srcId="{8A5872BB-73B0-4753-B814-96F01CD207BE}" destId="{1B7A8EB6-DD91-4B26-9103-61D5636BFE99}" srcOrd="4" destOrd="0" parTransId="{48473ADB-7C2D-46C4-9C98-265D96FD0CCF}" sibTransId="{B0D74642-A3D0-4FD5-B892-F45C9B97BCB3}"/>
    <dgm:cxn modelId="{11B596BB-F0E2-AC4B-9C7D-6ACEEEE5843C}" type="presOf" srcId="{2D0F01E8-0EBB-4169-8CBE-BD09F39B23EE}" destId="{E60A32BF-0EAA-214A-AA61-FE9BE007C2A5}" srcOrd="0" destOrd="0" presId="urn:microsoft.com/office/officeart/2008/layout/LinedList"/>
    <dgm:cxn modelId="{4725FD4F-745F-3D48-AD81-8AF889EE5439}" type="presParOf" srcId="{CDB3BF94-0D04-134E-93B6-739C5C09D69B}" destId="{D676D095-5460-A24B-98CF-1C6F3A8B7619}" srcOrd="0" destOrd="0" presId="urn:microsoft.com/office/officeart/2008/layout/LinedList"/>
    <dgm:cxn modelId="{A694CA05-F526-DA49-8EF3-14C92C3A3FFD}" type="presParOf" srcId="{CDB3BF94-0D04-134E-93B6-739C5C09D69B}" destId="{639C5C87-F3D8-464A-805D-A42E2F1693CD}" srcOrd="1" destOrd="0" presId="urn:microsoft.com/office/officeart/2008/layout/LinedList"/>
    <dgm:cxn modelId="{FEDBA1D4-31B5-8049-A844-14342D48822F}" type="presParOf" srcId="{639C5C87-F3D8-464A-805D-A42E2F1693CD}" destId="{E60A32BF-0EAA-214A-AA61-FE9BE007C2A5}" srcOrd="0" destOrd="0" presId="urn:microsoft.com/office/officeart/2008/layout/LinedList"/>
    <dgm:cxn modelId="{F820D8F6-3F5A-B44D-8669-566A0381F558}" type="presParOf" srcId="{639C5C87-F3D8-464A-805D-A42E2F1693CD}" destId="{60768254-7755-E845-AA27-C20319571A62}" srcOrd="1" destOrd="0" presId="urn:microsoft.com/office/officeart/2008/layout/LinedList"/>
    <dgm:cxn modelId="{E31D2A48-DF07-664B-AFE0-03E293877E4A}" type="presParOf" srcId="{CDB3BF94-0D04-134E-93B6-739C5C09D69B}" destId="{25667763-9C18-2144-8C9C-3E480CD2FDDD}" srcOrd="2" destOrd="0" presId="urn:microsoft.com/office/officeart/2008/layout/LinedList"/>
    <dgm:cxn modelId="{0EB495C2-93E1-F746-AFB6-4951FEE9A5AF}" type="presParOf" srcId="{CDB3BF94-0D04-134E-93B6-739C5C09D69B}" destId="{DA93AEE8-BA0C-F84D-8063-C61265820FDF}" srcOrd="3" destOrd="0" presId="urn:microsoft.com/office/officeart/2008/layout/LinedList"/>
    <dgm:cxn modelId="{4CD24AD9-8970-5342-AB34-422611ADCC12}" type="presParOf" srcId="{DA93AEE8-BA0C-F84D-8063-C61265820FDF}" destId="{BA2E5F66-9769-3F47-9AD7-AEE0826991F9}" srcOrd="0" destOrd="0" presId="urn:microsoft.com/office/officeart/2008/layout/LinedList"/>
    <dgm:cxn modelId="{DB489A35-4FA0-3247-A13F-8F232E8FDF96}" type="presParOf" srcId="{DA93AEE8-BA0C-F84D-8063-C61265820FDF}" destId="{51B34A46-2F35-F643-BE3B-44620F65597D}" srcOrd="1" destOrd="0" presId="urn:microsoft.com/office/officeart/2008/layout/LinedList"/>
    <dgm:cxn modelId="{405247BB-0EB7-E747-ADC1-4415811CACFA}" type="presParOf" srcId="{CDB3BF94-0D04-134E-93B6-739C5C09D69B}" destId="{BC35906E-6C91-E04A-A89C-9A53D2AD994D}" srcOrd="4" destOrd="0" presId="urn:microsoft.com/office/officeart/2008/layout/LinedList"/>
    <dgm:cxn modelId="{E1E6F536-5BFF-4243-B718-79B9DD9DAA36}" type="presParOf" srcId="{CDB3BF94-0D04-134E-93B6-739C5C09D69B}" destId="{3E219766-C3A9-8D4E-9601-E599788FF0D7}" srcOrd="5" destOrd="0" presId="urn:microsoft.com/office/officeart/2008/layout/LinedList"/>
    <dgm:cxn modelId="{114CE217-3EA3-8042-ACCB-6DDA11B9583D}" type="presParOf" srcId="{3E219766-C3A9-8D4E-9601-E599788FF0D7}" destId="{BD10C147-CC4C-664F-9E0B-9E3DCE11D819}" srcOrd="0" destOrd="0" presId="urn:microsoft.com/office/officeart/2008/layout/LinedList"/>
    <dgm:cxn modelId="{735AE1A4-D34F-A642-9A64-8BD2C9231303}" type="presParOf" srcId="{3E219766-C3A9-8D4E-9601-E599788FF0D7}" destId="{0424DC4F-207A-2140-A923-C6C27C080842}" srcOrd="1" destOrd="0" presId="urn:microsoft.com/office/officeart/2008/layout/LinedList"/>
    <dgm:cxn modelId="{C20583B8-14D2-0145-84EC-1D0BC596549D}" type="presParOf" srcId="{CDB3BF94-0D04-134E-93B6-739C5C09D69B}" destId="{463F84D0-A784-A647-B7CD-5A669C9CB9EC}" srcOrd="6" destOrd="0" presId="urn:microsoft.com/office/officeart/2008/layout/LinedList"/>
    <dgm:cxn modelId="{66CD8CC9-6DC3-A74B-865A-683D6131DC70}" type="presParOf" srcId="{CDB3BF94-0D04-134E-93B6-739C5C09D69B}" destId="{B4A6FEB4-EC7F-0B4E-B001-7CB70B46699E}" srcOrd="7" destOrd="0" presId="urn:microsoft.com/office/officeart/2008/layout/LinedList"/>
    <dgm:cxn modelId="{0040C2C4-E19A-8144-8F63-02372E02F8ED}" type="presParOf" srcId="{B4A6FEB4-EC7F-0B4E-B001-7CB70B46699E}" destId="{BDE69A77-3ED3-8549-BDE1-76FCD6BFC643}" srcOrd="0" destOrd="0" presId="urn:microsoft.com/office/officeart/2008/layout/LinedList"/>
    <dgm:cxn modelId="{3FC44C25-988D-9142-A479-5B2EF646E726}" type="presParOf" srcId="{B4A6FEB4-EC7F-0B4E-B001-7CB70B46699E}" destId="{4F1D4F41-D87F-D94B-A30E-C3F86AAF3CF6}" srcOrd="1" destOrd="0" presId="urn:microsoft.com/office/officeart/2008/layout/LinedList"/>
    <dgm:cxn modelId="{CEE57125-FAC0-C242-96E0-D292CA7E30BB}" type="presParOf" srcId="{CDB3BF94-0D04-134E-93B6-739C5C09D69B}" destId="{6486EABD-2B0A-C14C-A402-E420738FF7A7}" srcOrd="8" destOrd="0" presId="urn:microsoft.com/office/officeart/2008/layout/LinedList"/>
    <dgm:cxn modelId="{6B86B57F-9DB6-E743-AA37-5C713B29918A}" type="presParOf" srcId="{CDB3BF94-0D04-134E-93B6-739C5C09D69B}" destId="{4ECB59D3-A566-174C-8039-F61AA143AF7F}" srcOrd="9" destOrd="0" presId="urn:microsoft.com/office/officeart/2008/layout/LinedList"/>
    <dgm:cxn modelId="{C0142A6E-316A-EA4A-9AFB-402933E78CB2}" type="presParOf" srcId="{4ECB59D3-A566-174C-8039-F61AA143AF7F}" destId="{1AA11838-F751-BE45-941C-343C96B52EC5}" srcOrd="0" destOrd="0" presId="urn:microsoft.com/office/officeart/2008/layout/LinedList"/>
    <dgm:cxn modelId="{FF12EFC4-9A13-FB4D-AFC8-23B97CD575F7}" type="presParOf" srcId="{4ECB59D3-A566-174C-8039-F61AA143AF7F}" destId="{BADA8577-57A3-5E45-A4CA-EDE2986A3D9F}" srcOrd="1" destOrd="0" presId="urn:microsoft.com/office/officeart/2008/layout/LinedList"/>
    <dgm:cxn modelId="{B91E470B-7C8C-9343-B167-73D739970791}" type="presParOf" srcId="{CDB3BF94-0D04-134E-93B6-739C5C09D69B}" destId="{0EA7B149-3C9E-5F45-AE1A-9A1A1A9ECF43}" srcOrd="10" destOrd="0" presId="urn:microsoft.com/office/officeart/2008/layout/LinedList"/>
    <dgm:cxn modelId="{701FDCD9-CF10-6048-A31A-97ABCAC50C5B}" type="presParOf" srcId="{CDB3BF94-0D04-134E-93B6-739C5C09D69B}" destId="{893D6C04-2C2C-2A4B-9A3E-337170A504DB}" srcOrd="11" destOrd="0" presId="urn:microsoft.com/office/officeart/2008/layout/LinedList"/>
    <dgm:cxn modelId="{64286878-ECF8-5F4F-8CF1-A43C861F31FC}" type="presParOf" srcId="{893D6C04-2C2C-2A4B-9A3E-337170A504DB}" destId="{CDE3E958-647C-EC4A-ADD0-0844D7E84A7B}" srcOrd="0" destOrd="0" presId="urn:microsoft.com/office/officeart/2008/layout/LinedList"/>
    <dgm:cxn modelId="{1AC4878D-C98A-C74C-92C2-368CC07F4C1B}" type="presParOf" srcId="{893D6C04-2C2C-2A4B-9A3E-337170A504DB}" destId="{5277FCE4-1433-F446-BF10-28E50AF799F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370D38-5DC4-7049-AF65-8F3F3A61A90D}">
      <dsp:nvSpPr>
        <dsp:cNvPr id="0" name=""/>
        <dsp:cNvSpPr/>
      </dsp:nvSpPr>
      <dsp:spPr>
        <a:xfrm>
          <a:off x="0" y="214093"/>
          <a:ext cx="6513603" cy="26839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Companionship is part of a larger process of outreach and engagement that begins even before we are consciously aware of another’s distress and ends in mutuality. </a:t>
          </a:r>
        </a:p>
      </dsp:txBody>
      <dsp:txXfrm>
        <a:off x="131021" y="345114"/>
        <a:ext cx="6251561" cy="2421937"/>
      </dsp:txXfrm>
    </dsp:sp>
    <dsp:sp modelId="{2A9BD771-B818-4D4C-B4B0-5B712942B211}">
      <dsp:nvSpPr>
        <dsp:cNvPr id="0" name=""/>
        <dsp:cNvSpPr/>
      </dsp:nvSpPr>
      <dsp:spPr>
        <a:xfrm>
          <a:off x="0" y="2987353"/>
          <a:ext cx="6513603" cy="268397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We sense another’s hurt; our own feelings and emotions are stirred; we become concerned and act. </a:t>
          </a:r>
        </a:p>
      </dsp:txBody>
      <dsp:txXfrm>
        <a:off x="131021" y="3118374"/>
        <a:ext cx="6251561" cy="2421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5BCFE-E244-5945-AC23-24FA631FE1F7}">
      <dsp:nvSpPr>
        <dsp:cNvPr id="0" name=""/>
        <dsp:cNvSpPr/>
      </dsp:nvSpPr>
      <dsp:spPr>
        <a:xfrm>
          <a:off x="0" y="282563"/>
          <a:ext cx="6513603" cy="260686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Companionship supports another person in building partnerships with others.</a:t>
          </a:r>
        </a:p>
      </dsp:txBody>
      <dsp:txXfrm>
        <a:off x="127257" y="409820"/>
        <a:ext cx="6259089" cy="2352355"/>
      </dsp:txXfrm>
    </dsp:sp>
    <dsp:sp modelId="{33BBB706-86AA-704D-8937-553C18CD5CD9}">
      <dsp:nvSpPr>
        <dsp:cNvPr id="0" name=""/>
        <dsp:cNvSpPr/>
      </dsp:nvSpPr>
      <dsp:spPr>
        <a:xfrm>
          <a:off x="0" y="2995992"/>
          <a:ext cx="6513603" cy="260686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Companionship ends in mutuality, recognizing we are in community and each have our own circle of ongoing care. </a:t>
          </a:r>
        </a:p>
      </dsp:txBody>
      <dsp:txXfrm>
        <a:off x="127257" y="3123249"/>
        <a:ext cx="6259089" cy="23523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76D095-5460-A24B-98CF-1C6F3A8B7619}">
      <dsp:nvSpPr>
        <dsp:cNvPr id="0" name=""/>
        <dsp:cNvSpPr/>
      </dsp:nvSpPr>
      <dsp:spPr>
        <a:xfrm>
          <a:off x="0" y="2720"/>
          <a:ext cx="626903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0A32BF-0EAA-214A-AA61-FE9BE007C2A5}">
      <dsp:nvSpPr>
        <dsp:cNvPr id="0" name=""/>
        <dsp:cNvSpPr/>
      </dsp:nvSpPr>
      <dsp:spPr>
        <a:xfrm>
          <a:off x="0" y="2720"/>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Trauma and anxiety</a:t>
          </a:r>
        </a:p>
      </dsp:txBody>
      <dsp:txXfrm>
        <a:off x="0" y="2720"/>
        <a:ext cx="6269038" cy="927780"/>
      </dsp:txXfrm>
    </dsp:sp>
    <dsp:sp modelId="{25667763-9C18-2144-8C9C-3E480CD2FDDD}">
      <dsp:nvSpPr>
        <dsp:cNvPr id="0" name=""/>
        <dsp:cNvSpPr/>
      </dsp:nvSpPr>
      <dsp:spPr>
        <a:xfrm>
          <a:off x="0" y="930501"/>
          <a:ext cx="6269038"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2E5F66-9769-3F47-9AD7-AEE0826991F9}">
      <dsp:nvSpPr>
        <dsp:cNvPr id="0" name=""/>
        <dsp:cNvSpPr/>
      </dsp:nvSpPr>
      <dsp:spPr>
        <a:xfrm>
          <a:off x="0" y="930501"/>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Children’s mental health issues</a:t>
          </a:r>
        </a:p>
      </dsp:txBody>
      <dsp:txXfrm>
        <a:off x="0" y="930501"/>
        <a:ext cx="6269038" cy="927780"/>
      </dsp:txXfrm>
    </dsp:sp>
    <dsp:sp modelId="{BC35906E-6C91-E04A-A89C-9A53D2AD994D}">
      <dsp:nvSpPr>
        <dsp:cNvPr id="0" name=""/>
        <dsp:cNvSpPr/>
      </dsp:nvSpPr>
      <dsp:spPr>
        <a:xfrm>
          <a:off x="0" y="1858281"/>
          <a:ext cx="6269038"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10C147-CC4C-664F-9E0B-9E3DCE11D819}">
      <dsp:nvSpPr>
        <dsp:cNvPr id="0" name=""/>
        <dsp:cNvSpPr/>
      </dsp:nvSpPr>
      <dsp:spPr>
        <a:xfrm>
          <a:off x="0" y="1858281"/>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 Mental Illness</a:t>
          </a:r>
        </a:p>
      </dsp:txBody>
      <dsp:txXfrm>
        <a:off x="0" y="1858281"/>
        <a:ext cx="6269038" cy="927780"/>
      </dsp:txXfrm>
    </dsp:sp>
    <dsp:sp modelId="{463F84D0-A784-A647-B7CD-5A669C9CB9EC}">
      <dsp:nvSpPr>
        <dsp:cNvPr id="0" name=""/>
        <dsp:cNvSpPr/>
      </dsp:nvSpPr>
      <dsp:spPr>
        <a:xfrm>
          <a:off x="0" y="2786062"/>
          <a:ext cx="6269038"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E69A77-3ED3-8549-BDE1-76FCD6BFC643}">
      <dsp:nvSpPr>
        <dsp:cNvPr id="0" name=""/>
        <dsp:cNvSpPr/>
      </dsp:nvSpPr>
      <dsp:spPr>
        <a:xfrm>
          <a:off x="0" y="2786062"/>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Substance Use Disorders</a:t>
          </a:r>
        </a:p>
      </dsp:txBody>
      <dsp:txXfrm>
        <a:off x="0" y="2786062"/>
        <a:ext cx="6269038" cy="927780"/>
      </dsp:txXfrm>
    </dsp:sp>
    <dsp:sp modelId="{6486EABD-2B0A-C14C-A402-E420738FF7A7}">
      <dsp:nvSpPr>
        <dsp:cNvPr id="0" name=""/>
        <dsp:cNvSpPr/>
      </dsp:nvSpPr>
      <dsp:spPr>
        <a:xfrm>
          <a:off x="0" y="3713843"/>
          <a:ext cx="626903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A11838-F751-BE45-941C-343C96B52EC5}">
      <dsp:nvSpPr>
        <dsp:cNvPr id="0" name=""/>
        <dsp:cNvSpPr/>
      </dsp:nvSpPr>
      <dsp:spPr>
        <a:xfrm>
          <a:off x="0" y="3713843"/>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Issues of Aging</a:t>
          </a:r>
        </a:p>
      </dsp:txBody>
      <dsp:txXfrm>
        <a:off x="0" y="3713843"/>
        <a:ext cx="6269038" cy="927780"/>
      </dsp:txXfrm>
    </dsp:sp>
    <dsp:sp modelId="{0EA7B149-3C9E-5F45-AE1A-9A1A1A9ECF43}">
      <dsp:nvSpPr>
        <dsp:cNvPr id="0" name=""/>
        <dsp:cNvSpPr/>
      </dsp:nvSpPr>
      <dsp:spPr>
        <a:xfrm>
          <a:off x="0" y="4641623"/>
          <a:ext cx="626903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E3E958-647C-EC4A-ADD0-0844D7E84A7B}">
      <dsp:nvSpPr>
        <dsp:cNvPr id="0" name=""/>
        <dsp:cNvSpPr/>
      </dsp:nvSpPr>
      <dsp:spPr>
        <a:xfrm>
          <a:off x="0" y="4641623"/>
          <a:ext cx="6269038" cy="92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b="0" i="0" kern="1200" dirty="0">
              <a:latin typeface="Arial" panose="020B0604020202020204" pitchFamily="34" charset="0"/>
              <a:cs typeface="Arial" panose="020B0604020202020204" pitchFamily="34" charset="0"/>
            </a:rPr>
            <a:t>Poverty, Discrimination, Inequality and Economic Injustice, Housing Insecurity </a:t>
          </a:r>
        </a:p>
      </dsp:txBody>
      <dsp:txXfrm>
        <a:off x="0" y="4641623"/>
        <a:ext cx="6269038" cy="9277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35D9DB-7AEE-7342-85C8-A3C9A6EF489A}" type="datetimeFigureOut">
              <a:rPr lang="en-US" smtClean="0"/>
              <a:t>2/22/2021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859FC0-60AB-A44B-9355-0A900D4B11CE}" type="slidenum">
              <a:rPr lang="en-US" smtClean="0"/>
              <a:t>‹#›</a:t>
            </a:fld>
            <a:endParaRPr lang="en-US"/>
          </a:p>
        </p:txBody>
      </p:sp>
    </p:spTree>
    <p:extLst>
      <p:ext uri="{BB962C8B-B14F-4D97-AF65-F5344CB8AC3E}">
        <p14:creationId xmlns:p14="http://schemas.microsoft.com/office/powerpoint/2010/main" val="1151533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E7F825D9-B371-F34A-BA34-9E5F388C7C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Notes Placeholder 2">
            <a:extLst>
              <a:ext uri="{FF2B5EF4-FFF2-40B4-BE49-F238E27FC236}">
                <a16:creationId xmlns:a16="http://schemas.microsoft.com/office/drawing/2014/main" id="{CE6DA86C-78F4-0746-A00C-1648EFB0DD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graphic will need to be updated semi-regularly – check for the updated ALGEE-ometer at http://www.mentalhealthfirstaid.org/cs/algee-ometer/] </a:t>
            </a:r>
          </a:p>
          <a:p>
            <a:endParaRPr lang="en-US" altLang="en-US"/>
          </a:p>
          <a:p>
            <a:endParaRPr lang="en-US" altLang="en-US"/>
          </a:p>
        </p:txBody>
      </p:sp>
      <p:sp>
        <p:nvSpPr>
          <p:cNvPr id="49155" name="Slide Number Placeholder 3">
            <a:extLst>
              <a:ext uri="{FF2B5EF4-FFF2-40B4-BE49-F238E27FC236}">
                <a16:creationId xmlns:a16="http://schemas.microsoft.com/office/drawing/2014/main" id="{CF67F102-1D19-8546-9DE7-CA5CDAF1FD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37931725" indent="-37474525">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23D10366-4C37-5D40-8703-E36C9978F79F}" type="slidenum">
              <a:rPr lang="en-US" altLang="en-US" smtClean="0"/>
              <a:pPr/>
              <a:t>6</a:t>
            </a:fld>
            <a:endParaRPr lang="en-US" altLang="en-US"/>
          </a:p>
        </p:txBody>
      </p:sp>
    </p:spTree>
    <p:extLst>
      <p:ext uri="{BB962C8B-B14F-4D97-AF65-F5344CB8AC3E}">
        <p14:creationId xmlns:p14="http://schemas.microsoft.com/office/powerpoint/2010/main" val="3543749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creating safe space; respect; rest and refreshment.</a:t>
            </a:r>
          </a:p>
          <a:p>
            <a:endParaRPr lang="en-US" dirty="0"/>
          </a:p>
        </p:txBody>
      </p:sp>
      <p:sp>
        <p:nvSpPr>
          <p:cNvPr id="4" name="Slide Number Placeholder 3"/>
          <p:cNvSpPr>
            <a:spLocks noGrp="1"/>
          </p:cNvSpPr>
          <p:nvPr>
            <p:ph type="sldNum" sz="quarter" idx="5"/>
          </p:nvPr>
        </p:nvSpPr>
        <p:spPr/>
        <p:txBody>
          <a:bodyPr/>
          <a:lstStyle/>
          <a:p>
            <a:fld id="{0F859FC0-60AB-A44B-9355-0A900D4B11CE}" type="slidenum">
              <a:rPr lang="en-US" smtClean="0"/>
              <a:t>10</a:t>
            </a:fld>
            <a:endParaRPr lang="en-US"/>
          </a:p>
        </p:txBody>
      </p:sp>
    </p:spTree>
    <p:extLst>
      <p:ext uri="{BB962C8B-B14F-4D97-AF65-F5344CB8AC3E}">
        <p14:creationId xmlns:p14="http://schemas.microsoft.com/office/powerpoint/2010/main" val="443760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looking out at the world together; grace, not force; honoring our differences.</a:t>
            </a:r>
          </a:p>
          <a:p>
            <a:endParaRPr lang="en-US" dirty="0"/>
          </a:p>
        </p:txBody>
      </p:sp>
      <p:sp>
        <p:nvSpPr>
          <p:cNvPr id="4" name="Slide Number Placeholder 3"/>
          <p:cNvSpPr>
            <a:spLocks noGrp="1"/>
          </p:cNvSpPr>
          <p:nvPr>
            <p:ph type="sldNum" sz="quarter" idx="5"/>
          </p:nvPr>
        </p:nvSpPr>
        <p:spPr/>
        <p:txBody>
          <a:bodyPr/>
          <a:lstStyle/>
          <a:p>
            <a:fld id="{0F859FC0-60AB-A44B-9355-0A900D4B11CE}" type="slidenum">
              <a:rPr lang="en-US" smtClean="0"/>
              <a:t>11</a:t>
            </a:fld>
            <a:endParaRPr lang="en-US"/>
          </a:p>
        </p:txBody>
      </p:sp>
    </p:spTree>
    <p:extLst>
      <p:ext uri="{BB962C8B-B14F-4D97-AF65-F5344CB8AC3E}">
        <p14:creationId xmlns:p14="http://schemas.microsoft.com/office/powerpoint/2010/main" val="51164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attending to expressed needs; exploring resources; intercession. </a:t>
            </a:r>
          </a:p>
          <a:p>
            <a:endParaRPr lang="en-US" dirty="0"/>
          </a:p>
        </p:txBody>
      </p:sp>
      <p:sp>
        <p:nvSpPr>
          <p:cNvPr id="4" name="Slide Number Placeholder 3"/>
          <p:cNvSpPr>
            <a:spLocks noGrp="1"/>
          </p:cNvSpPr>
          <p:nvPr>
            <p:ph type="sldNum" sz="quarter" idx="5"/>
          </p:nvPr>
        </p:nvSpPr>
        <p:spPr/>
        <p:txBody>
          <a:bodyPr/>
          <a:lstStyle/>
          <a:p>
            <a:fld id="{0F859FC0-60AB-A44B-9355-0A900D4B11CE}" type="slidenum">
              <a:rPr lang="en-US" smtClean="0"/>
              <a:t>12</a:t>
            </a:fld>
            <a:endParaRPr lang="en-US"/>
          </a:p>
        </p:txBody>
      </p:sp>
    </p:spTree>
    <p:extLst>
      <p:ext uri="{BB962C8B-B14F-4D97-AF65-F5344CB8AC3E}">
        <p14:creationId xmlns:p14="http://schemas.microsoft.com/office/powerpoint/2010/main" val="2375808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listening to another’s story, hearing the person’s own account, beginning in the now, exploring gently the past and what the future holds</a:t>
            </a:r>
            <a:endParaRPr lang="en-US" dirty="0"/>
          </a:p>
        </p:txBody>
      </p:sp>
      <p:sp>
        <p:nvSpPr>
          <p:cNvPr id="4" name="Slide Number Placeholder 3"/>
          <p:cNvSpPr>
            <a:spLocks noGrp="1"/>
          </p:cNvSpPr>
          <p:nvPr>
            <p:ph type="sldNum" sz="quarter" idx="5"/>
          </p:nvPr>
        </p:nvSpPr>
        <p:spPr/>
        <p:txBody>
          <a:bodyPr/>
          <a:lstStyle/>
          <a:p>
            <a:fld id="{0F859FC0-60AB-A44B-9355-0A900D4B11CE}" type="slidenum">
              <a:rPr lang="en-US" smtClean="0"/>
              <a:t>13</a:t>
            </a:fld>
            <a:endParaRPr lang="en-US"/>
          </a:p>
        </p:txBody>
      </p:sp>
    </p:spTree>
    <p:extLst>
      <p:ext uri="{BB962C8B-B14F-4D97-AF65-F5344CB8AC3E}">
        <p14:creationId xmlns:p14="http://schemas.microsoft.com/office/powerpoint/2010/main" val="3577351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affirming what we have in common, setting aside power and privilege; proceeding as equals.</a:t>
            </a:r>
          </a:p>
          <a:p>
            <a:endParaRPr lang="en-US" dirty="0"/>
          </a:p>
        </p:txBody>
      </p:sp>
      <p:sp>
        <p:nvSpPr>
          <p:cNvPr id="4" name="Slide Number Placeholder 3"/>
          <p:cNvSpPr>
            <a:spLocks noGrp="1"/>
          </p:cNvSpPr>
          <p:nvPr>
            <p:ph type="sldNum" sz="quarter" idx="5"/>
          </p:nvPr>
        </p:nvSpPr>
        <p:spPr/>
        <p:txBody>
          <a:bodyPr/>
          <a:lstStyle/>
          <a:p>
            <a:fld id="{0F859FC0-60AB-A44B-9355-0A900D4B11CE}" type="slidenum">
              <a:rPr lang="en-US" smtClean="0"/>
              <a:t>14</a:t>
            </a:fld>
            <a:endParaRPr lang="en-US"/>
          </a:p>
        </p:txBody>
      </p:sp>
    </p:spTree>
    <p:extLst>
      <p:ext uri="{BB962C8B-B14F-4D97-AF65-F5344CB8AC3E}">
        <p14:creationId xmlns:p14="http://schemas.microsoft.com/office/powerpoint/2010/main" val="3754275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11907-A6DD-F045-8391-F57F3257D4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7BC5A2-BBB9-FD40-BC27-9853D2314C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160909-F862-1B41-ACA9-040A86D8840D}"/>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2358C5AB-B3D0-524F-8D88-D841AF5E6E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AB9F0-4C01-8A48-B2AD-8A7CB3F698A5}"/>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1176931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03F9F-6AE5-2547-AA33-E6FFD4F1D0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880A-7144-EE40-9251-B715F00FF0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870092-458B-2745-BF2C-A42E1174575A}"/>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ED129F6D-1EED-B24C-AB3D-7EE56D840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29B7F7-1F5C-CB48-B1C2-0B81D092CCFF}"/>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2871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C92D0F-96C9-F341-A78C-A775B17535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579F4B-B0C6-7340-8DDA-6CFC5C4A88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C6677-4039-194C-BE70-7B384E21ACD3}"/>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3B4570C7-F16C-5749-A17A-8A7B5778E9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B92F16-2988-2C47-9DC1-ED0477338CF9}"/>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477166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010D1-A6D5-9542-B894-6D4130064B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0F19D1-B45F-B24D-B7B9-732A31E057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3D572-1351-2E4F-8694-576595031F45}"/>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C6BBF5C6-4552-1C41-91F4-875F74C102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77644-9706-5348-992A-22F321415CCC}"/>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1271518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42F26-ED1C-EF43-89D0-D8898FBCA4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CA3751-BFE9-DF40-A504-50AF2F056C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CF2C5D-D676-1E4A-8C9E-1CB9635262AF}"/>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3D27C3DD-EE89-D743-8D97-7F38B4F1BD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CA914-F2BC-FA41-A5EC-3419007E3E6A}"/>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1228158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68142-5859-0045-BA52-CB21853AC8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E8BAE9-96FA-6745-B28A-5CB4E033F6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377592-B564-4745-8BA7-FED1CA6425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C46163-90A5-C544-8DA6-4B0635668637}"/>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6" name="Footer Placeholder 5">
            <a:extLst>
              <a:ext uri="{FF2B5EF4-FFF2-40B4-BE49-F238E27FC236}">
                <a16:creationId xmlns:a16="http://schemas.microsoft.com/office/drawing/2014/main" id="{5CB6A952-631B-3D4C-A7EC-98377CC436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9BD79B-7AEE-0249-9D32-D5517E94F555}"/>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307638167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B0A9A-D241-A243-92C4-D121CFD28D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DCDA9C-0111-344C-B559-CD6479C286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2A5555-7225-6845-A344-21C396033F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FEA388-9777-E94B-A1A6-B3BFF26476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D100E4-CD9E-3148-A71D-244904B44D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A99C80-76E3-634D-A568-BBA4F4A35D51}"/>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8" name="Footer Placeholder 7">
            <a:extLst>
              <a:ext uri="{FF2B5EF4-FFF2-40B4-BE49-F238E27FC236}">
                <a16:creationId xmlns:a16="http://schemas.microsoft.com/office/drawing/2014/main" id="{229ADC4D-CC3A-4540-B91A-544B734CE9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F190CB-F2DC-EA42-9877-75496D68090F}"/>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282656688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3109C-415E-1D44-8D45-6F784FD9BE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57BC87-A888-C242-8970-7A1B79380F1C}"/>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4" name="Footer Placeholder 3">
            <a:extLst>
              <a:ext uri="{FF2B5EF4-FFF2-40B4-BE49-F238E27FC236}">
                <a16:creationId xmlns:a16="http://schemas.microsoft.com/office/drawing/2014/main" id="{DEED2A66-2055-4E4E-B369-2CAAC2B090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0CD9B1-0DA0-1043-AFA6-5027232B8F9C}"/>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2410401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29C052-B69D-BA4E-9E08-89F46212A2ED}"/>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3" name="Footer Placeholder 2">
            <a:extLst>
              <a:ext uri="{FF2B5EF4-FFF2-40B4-BE49-F238E27FC236}">
                <a16:creationId xmlns:a16="http://schemas.microsoft.com/office/drawing/2014/main" id="{1A0AA169-93AD-C045-91C3-CDB41D2F1E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7C64EC-4741-7B40-B27D-4185417DCB7B}"/>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208912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C26D6-1CFD-B945-A8B6-5C5AF0409A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C0CBD3F-D5BD-FD4E-92B7-410FFFD5F9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94F78B-BF34-5D43-9A65-CF89987F3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EAA44E-C215-D447-9610-CAA15D807C82}"/>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6" name="Footer Placeholder 5">
            <a:extLst>
              <a:ext uri="{FF2B5EF4-FFF2-40B4-BE49-F238E27FC236}">
                <a16:creationId xmlns:a16="http://schemas.microsoft.com/office/drawing/2014/main" id="{796F2C67-8995-E34C-92B5-8AC37ACE65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8EF305-585E-7042-97AF-909E978FD9F1}"/>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10289348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6937E-E874-4540-B588-A2701497C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B3FDFB-555C-DB4A-8694-227E2CE4A4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CF7201-D116-864A-913C-813B79FE61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7D06C0-AC3D-1740-B084-AA0E061D4D33}"/>
              </a:ext>
            </a:extLst>
          </p:cNvPr>
          <p:cNvSpPr>
            <a:spLocks noGrp="1"/>
          </p:cNvSpPr>
          <p:nvPr>
            <p:ph type="dt" sz="half" idx="10"/>
          </p:nvPr>
        </p:nvSpPr>
        <p:spPr/>
        <p:txBody>
          <a:bodyPr/>
          <a:lstStyle/>
          <a:p>
            <a:fld id="{DBE283B4-E23E-5B4F-8CE9-D3739E035F29}" type="datetimeFigureOut">
              <a:rPr lang="en-US" smtClean="0"/>
              <a:t>2/22/2021</a:t>
            </a:fld>
            <a:endParaRPr lang="en-US"/>
          </a:p>
        </p:txBody>
      </p:sp>
      <p:sp>
        <p:nvSpPr>
          <p:cNvPr id="6" name="Footer Placeholder 5">
            <a:extLst>
              <a:ext uri="{FF2B5EF4-FFF2-40B4-BE49-F238E27FC236}">
                <a16:creationId xmlns:a16="http://schemas.microsoft.com/office/drawing/2014/main" id="{0F9356BA-923B-BA4F-87BB-EB6EC583B2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9D6D18-D29D-D74F-9D29-D7DA08803B07}"/>
              </a:ext>
            </a:extLst>
          </p:cNvPr>
          <p:cNvSpPr>
            <a:spLocks noGrp="1"/>
          </p:cNvSpPr>
          <p:nvPr>
            <p:ph type="sldNum" sz="quarter" idx="12"/>
          </p:nvPr>
        </p:nvSpPr>
        <p:spPr/>
        <p:txBody>
          <a:bodyPr/>
          <a:lstStyle/>
          <a:p>
            <a:fld id="{740500F6-BC22-124C-A4D6-748A39E1498E}" type="slidenum">
              <a:rPr lang="en-US" smtClean="0"/>
              <a:t>‹#›</a:t>
            </a:fld>
            <a:endParaRPr lang="en-US"/>
          </a:p>
        </p:txBody>
      </p:sp>
    </p:spTree>
    <p:extLst>
      <p:ext uri="{BB962C8B-B14F-4D97-AF65-F5344CB8AC3E}">
        <p14:creationId xmlns:p14="http://schemas.microsoft.com/office/powerpoint/2010/main" val="1110359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9006F1-FBA5-1146-8976-499328DE2F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D5DF9-1FD6-3A47-B46C-7605C18B7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134058-75F1-D14E-A5E3-625E0D92A6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283B4-E23E-5B4F-8CE9-D3739E035F29}" type="datetimeFigureOut">
              <a:rPr lang="en-US" smtClean="0"/>
              <a:t>2/22/2021</a:t>
            </a:fld>
            <a:endParaRPr lang="en-US"/>
          </a:p>
        </p:txBody>
      </p:sp>
      <p:sp>
        <p:nvSpPr>
          <p:cNvPr id="5" name="Footer Placeholder 4">
            <a:extLst>
              <a:ext uri="{FF2B5EF4-FFF2-40B4-BE49-F238E27FC236}">
                <a16:creationId xmlns:a16="http://schemas.microsoft.com/office/drawing/2014/main" id="{AAC60D08-9E03-9E46-AE9C-DC198621CD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E03FC3-A1F9-464E-87ED-AA83C00BDB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500F6-BC22-124C-A4D6-748A39E1498E}" type="slidenum">
              <a:rPr lang="en-US" smtClean="0"/>
              <a:t>‹#›</a:t>
            </a:fld>
            <a:endParaRPr lang="en-US"/>
          </a:p>
        </p:txBody>
      </p:sp>
    </p:spTree>
    <p:extLst>
      <p:ext uri="{BB962C8B-B14F-4D97-AF65-F5344CB8AC3E}">
        <p14:creationId xmlns:p14="http://schemas.microsoft.com/office/powerpoint/2010/main" val="383249631"/>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thecompanionshipmovement.org/" TargetMode="External"/><Relationship Id="rId2" Type="http://schemas.openxmlformats.org/officeDocument/2006/relationships/hyperlink" Target="mailto:admin@pathways2promise.org"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0B985-AA23-424E-92A1-42D541158AAB}"/>
              </a:ext>
            </a:extLst>
          </p:cNvPr>
          <p:cNvSpPr>
            <a:spLocks noGrp="1"/>
          </p:cNvSpPr>
          <p:nvPr>
            <p:ph type="title"/>
          </p:nvPr>
        </p:nvSpPr>
        <p:spPr>
          <a:xfrm>
            <a:off x="524256" y="4767072"/>
            <a:ext cx="6594189" cy="1625210"/>
          </a:xfrm>
        </p:spPr>
        <p:txBody>
          <a:bodyPr>
            <a:normAutofit/>
          </a:bodyPr>
          <a:lstStyle/>
          <a:p>
            <a:pPr algn="r"/>
            <a:r>
              <a:rPr lang="en-US" sz="4000" b="1" dirty="0">
                <a:solidFill>
                  <a:srgbClr val="FFFFFF"/>
                </a:solidFill>
              </a:rPr>
              <a:t>Date of Presentation </a:t>
            </a:r>
          </a:p>
        </p:txBody>
      </p:sp>
      <p:pic>
        <p:nvPicPr>
          <p:cNvPr id="8" name="Content Placeholder 4">
            <a:extLst>
              <a:ext uri="{FF2B5EF4-FFF2-40B4-BE49-F238E27FC236}">
                <a16:creationId xmlns:a16="http://schemas.microsoft.com/office/drawing/2014/main" id="{A4798DA8-EAF4-FC4E-A1FA-365CF8C66EF8}"/>
              </a:ext>
            </a:extLst>
          </p:cNvPr>
          <p:cNvPicPr>
            <a:picLocks noChangeAspect="1"/>
          </p:cNvPicPr>
          <p:nvPr/>
        </p:nvPicPr>
        <p:blipFill rotWithShape="1">
          <a:blip r:embed="rId2"/>
          <a:srcRect l="1023" r="9513" b="-1"/>
          <a:stretch/>
        </p:blipFill>
        <p:spPr>
          <a:xfrm>
            <a:off x="321731" y="230702"/>
            <a:ext cx="3733433" cy="2172572"/>
          </a:xfrm>
          <a:prstGeom prst="rect">
            <a:avLst/>
          </a:prstGeom>
        </p:spPr>
      </p:pic>
      <p:pic>
        <p:nvPicPr>
          <p:cNvPr id="7" name="Picture 6">
            <a:extLst>
              <a:ext uri="{FF2B5EF4-FFF2-40B4-BE49-F238E27FC236}">
                <a16:creationId xmlns:a16="http://schemas.microsoft.com/office/drawing/2014/main" id="{41C2CC8B-860E-FD4B-958E-E78AC90FFD59}"/>
              </a:ext>
            </a:extLst>
          </p:cNvPr>
          <p:cNvPicPr/>
          <p:nvPr/>
        </p:nvPicPr>
        <p:blipFill>
          <a:blip r:embed="rId3"/>
          <a:stretch>
            <a:fillRect/>
          </a:stretch>
        </p:blipFill>
        <p:spPr>
          <a:xfrm>
            <a:off x="5332382" y="129102"/>
            <a:ext cx="5284818" cy="2097358"/>
          </a:xfrm>
          <a:prstGeom prst="rect">
            <a:avLst/>
          </a:prstGeom>
        </p:spPr>
      </p:pic>
      <p:sp>
        <p:nvSpPr>
          <p:cNvPr id="3" name="TextBox 2">
            <a:extLst>
              <a:ext uri="{FF2B5EF4-FFF2-40B4-BE49-F238E27FC236}">
                <a16:creationId xmlns:a16="http://schemas.microsoft.com/office/drawing/2014/main" id="{1654F6EC-AD31-B542-BB81-7AC050FAB410}"/>
              </a:ext>
            </a:extLst>
          </p:cNvPr>
          <p:cNvSpPr txBox="1"/>
          <p:nvPr/>
        </p:nvSpPr>
        <p:spPr>
          <a:xfrm>
            <a:off x="1111357" y="2690336"/>
            <a:ext cx="2336775" cy="646331"/>
          </a:xfrm>
          <a:prstGeom prst="rect">
            <a:avLst/>
          </a:prstGeom>
          <a:noFill/>
        </p:spPr>
        <p:txBody>
          <a:bodyPr wrap="square" rtlCol="0">
            <a:spAutoFit/>
          </a:bodyPr>
          <a:lstStyle/>
          <a:p>
            <a:endParaRPr lang="en-US" dirty="0"/>
          </a:p>
          <a:p>
            <a:endParaRPr lang="en-US" dirty="0"/>
          </a:p>
        </p:txBody>
      </p:sp>
      <p:sp>
        <p:nvSpPr>
          <p:cNvPr id="9" name="TextBox 8">
            <a:extLst>
              <a:ext uri="{FF2B5EF4-FFF2-40B4-BE49-F238E27FC236}">
                <a16:creationId xmlns:a16="http://schemas.microsoft.com/office/drawing/2014/main" id="{85334539-0ACA-984E-BBC2-0ACAA49F9346}"/>
              </a:ext>
            </a:extLst>
          </p:cNvPr>
          <p:cNvSpPr txBox="1"/>
          <p:nvPr/>
        </p:nvSpPr>
        <p:spPr>
          <a:xfrm>
            <a:off x="3556000" y="4874334"/>
            <a:ext cx="8486477" cy="1969770"/>
          </a:xfrm>
          <a:prstGeom prst="rect">
            <a:avLst/>
          </a:prstGeom>
          <a:noFill/>
        </p:spPr>
        <p:txBody>
          <a:bodyPr wrap="square" rtlCol="0">
            <a:spAutoFit/>
          </a:bodyPr>
          <a:lstStyle/>
          <a:p>
            <a:pPr algn="ctr"/>
            <a:r>
              <a:rPr lang="en-US" sz="3200" b="1" dirty="0">
                <a:latin typeface="American Typewriter" panose="02090604020004020304" pitchFamily="18" charset="77"/>
              </a:rPr>
              <a:t>Presented by: </a:t>
            </a:r>
          </a:p>
          <a:p>
            <a:pPr algn="ctr"/>
            <a:r>
              <a:rPr lang="en-US" sz="3200" dirty="0">
                <a:latin typeface="American Typewriter" panose="02090604020004020304" pitchFamily="18" charset="77"/>
              </a:rPr>
              <a:t>Rev. Jermine Alberty, M. Div. </a:t>
            </a:r>
          </a:p>
          <a:p>
            <a:pPr algn="ctr"/>
            <a:r>
              <a:rPr lang="en-US" sz="2000" dirty="0">
                <a:latin typeface="American Typewriter" panose="02090604020004020304" pitchFamily="18" charset="77"/>
              </a:rPr>
              <a:t>Executive Director </a:t>
            </a:r>
          </a:p>
          <a:p>
            <a:pPr algn="ctr"/>
            <a:r>
              <a:rPr lang="en-US" sz="2000" dirty="0">
                <a:latin typeface="American Typewriter" panose="02090604020004020304" pitchFamily="18" charset="77"/>
              </a:rPr>
              <a:t>Pathways to Promise </a:t>
            </a:r>
            <a:r>
              <a:rPr lang="en-US" sz="2000" dirty="0"/>
              <a:t> </a:t>
            </a:r>
            <a:endParaRPr lang="en-US" sz="1100" dirty="0"/>
          </a:p>
          <a:p>
            <a:endParaRPr lang="en-US" dirty="0"/>
          </a:p>
        </p:txBody>
      </p:sp>
      <p:sp>
        <p:nvSpPr>
          <p:cNvPr id="6" name="Rectangle 5">
            <a:extLst>
              <a:ext uri="{FF2B5EF4-FFF2-40B4-BE49-F238E27FC236}">
                <a16:creationId xmlns:a16="http://schemas.microsoft.com/office/drawing/2014/main" id="{583906BA-7859-E847-AA60-DB48E4303683}"/>
              </a:ext>
            </a:extLst>
          </p:cNvPr>
          <p:cNvSpPr/>
          <p:nvPr/>
        </p:nvSpPr>
        <p:spPr>
          <a:xfrm>
            <a:off x="4584700" y="2182082"/>
            <a:ext cx="7207170" cy="2585323"/>
          </a:xfrm>
          <a:prstGeom prst="rect">
            <a:avLst/>
          </a:prstGeom>
        </p:spPr>
        <p:txBody>
          <a:bodyPr wrap="square">
            <a:spAutoFit/>
          </a:bodyPr>
          <a:lstStyle/>
          <a:p>
            <a:pPr algn="ctr"/>
            <a:r>
              <a:rPr lang="en-US" sz="5400" b="1" dirty="0">
                <a:latin typeface="American Typewriter Semibold" panose="02090604020004020304" pitchFamily="18" charset="77"/>
                <a:cs typeface="Aharoni" panose="020F0502020204030204" pitchFamily="34" charset="0"/>
              </a:rPr>
              <a:t>Taste of </a:t>
            </a:r>
            <a:br>
              <a:rPr lang="en-US" sz="5400" b="1" dirty="0">
                <a:latin typeface="American Typewriter Semibold" panose="02090604020004020304" pitchFamily="18" charset="77"/>
                <a:cs typeface="Aharoni" panose="020F0502020204030204" pitchFamily="34" charset="0"/>
              </a:rPr>
            </a:br>
            <a:r>
              <a:rPr lang="en-US" sz="5400" b="1" dirty="0">
                <a:latin typeface="American Typewriter Semibold" panose="02090604020004020304" pitchFamily="18" charset="77"/>
                <a:cs typeface="Aharoni" panose="020F0502020204030204" pitchFamily="34" charset="0"/>
              </a:rPr>
              <a:t>Companionship Presentation </a:t>
            </a:r>
          </a:p>
        </p:txBody>
      </p:sp>
    </p:spTree>
    <p:extLst>
      <p:ext uri="{BB962C8B-B14F-4D97-AF65-F5344CB8AC3E}">
        <p14:creationId xmlns:p14="http://schemas.microsoft.com/office/powerpoint/2010/main" val="3376436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5237-2929-EB4B-87FC-3602D929C5B4}"/>
              </a:ext>
            </a:extLst>
          </p:cNvPr>
          <p:cNvSpPr>
            <a:spLocks noGrp="1"/>
          </p:cNvSpPr>
          <p:nvPr>
            <p:ph type="title"/>
          </p:nvPr>
        </p:nvSpPr>
        <p:spPr>
          <a:xfrm>
            <a:off x="4965430" y="629268"/>
            <a:ext cx="6586491" cy="1286160"/>
          </a:xfrm>
        </p:spPr>
        <p:txBody>
          <a:bodyPr anchor="b">
            <a:normAutofit fontScale="90000"/>
          </a:bodyPr>
          <a:lstStyle/>
          <a:p>
            <a:r>
              <a:rPr lang="en-US" sz="10700" b="1" dirty="0">
                <a:latin typeface="+mn-lt"/>
              </a:rPr>
              <a:t>Hospitality</a:t>
            </a:r>
            <a:r>
              <a:rPr lang="en-US" sz="8800" b="1" dirty="0"/>
              <a:t> </a:t>
            </a:r>
          </a:p>
        </p:txBody>
      </p:sp>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2FDD16"/>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BF0B3871-8F23-A74E-A372-F01D77BE3E47}"/>
              </a:ext>
            </a:extLst>
          </p:cNvPr>
          <p:cNvPicPr>
            <a:picLocks noChangeAspect="1"/>
          </p:cNvPicPr>
          <p:nvPr/>
        </p:nvPicPr>
        <p:blipFill>
          <a:blip r:embed="rId3"/>
          <a:stretch>
            <a:fillRect/>
          </a:stretch>
        </p:blipFill>
        <p:spPr>
          <a:xfrm>
            <a:off x="-80593" y="15656"/>
            <a:ext cx="5046023" cy="6728031"/>
          </a:xfrm>
          <a:prstGeom prst="rect">
            <a:avLst/>
          </a:prstGeom>
        </p:spPr>
      </p:pic>
      <p:pic>
        <p:nvPicPr>
          <p:cNvPr id="8" name="Picture 7">
            <a:extLst>
              <a:ext uri="{FF2B5EF4-FFF2-40B4-BE49-F238E27FC236}">
                <a16:creationId xmlns:a16="http://schemas.microsoft.com/office/drawing/2014/main" id="{7D8C741D-F3C9-A743-A3B8-2D5C60847858}"/>
              </a:ext>
            </a:extLst>
          </p:cNvPr>
          <p:cNvPicPr/>
          <p:nvPr/>
        </p:nvPicPr>
        <p:blipFill>
          <a:blip r:embed="rId4"/>
          <a:stretch>
            <a:fillRect/>
          </a:stretch>
        </p:blipFill>
        <p:spPr>
          <a:xfrm>
            <a:off x="2619794" y="15656"/>
            <a:ext cx="2345635" cy="972704"/>
          </a:xfrm>
          <a:prstGeom prst="rect">
            <a:avLst/>
          </a:prstGeom>
        </p:spPr>
      </p:pic>
    </p:spTree>
    <p:extLst>
      <p:ext uri="{BB962C8B-B14F-4D97-AF65-F5344CB8AC3E}">
        <p14:creationId xmlns:p14="http://schemas.microsoft.com/office/powerpoint/2010/main" val="363457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5237-2929-EB4B-87FC-3602D929C5B4}"/>
              </a:ext>
            </a:extLst>
          </p:cNvPr>
          <p:cNvSpPr>
            <a:spLocks noGrp="1"/>
          </p:cNvSpPr>
          <p:nvPr>
            <p:ph type="title"/>
          </p:nvPr>
        </p:nvSpPr>
        <p:spPr>
          <a:xfrm>
            <a:off x="5289579" y="406403"/>
            <a:ext cx="6586490" cy="1570177"/>
          </a:xfrm>
        </p:spPr>
        <p:txBody>
          <a:bodyPr anchor="b">
            <a:normAutofit/>
          </a:bodyPr>
          <a:lstStyle/>
          <a:p>
            <a:r>
              <a:rPr lang="en-US" sz="8800" b="1" dirty="0">
                <a:latin typeface="+mn-lt"/>
              </a:rPr>
              <a:t>Side by Side   </a:t>
            </a:r>
          </a:p>
        </p:txBody>
      </p:sp>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2FDD16"/>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ED47F164-4D45-42B4-AC9E-2A8B017DD316}"/>
              </a:ext>
            </a:extLst>
          </p:cNvPr>
          <p:cNvSpPr>
            <a:spLocks noGrp="1"/>
          </p:cNvSpPr>
          <p:nvPr>
            <p:ph idx="1"/>
          </p:nvPr>
        </p:nvSpPr>
        <p:spPr>
          <a:xfrm>
            <a:off x="5157134" y="2481647"/>
            <a:ext cx="6586489" cy="3785419"/>
          </a:xfrm>
        </p:spPr>
        <p:txBody>
          <a:bodyPr>
            <a:normAutofit/>
          </a:bodyPr>
          <a:lstStyle/>
          <a:p>
            <a:pPr marL="0" indent="0">
              <a:buNone/>
            </a:pPr>
            <a:endParaRPr lang="en-US" sz="2000" dirty="0"/>
          </a:p>
        </p:txBody>
      </p:sp>
      <p:pic>
        <p:nvPicPr>
          <p:cNvPr id="7" name="Content Placeholder 4">
            <a:extLst>
              <a:ext uri="{FF2B5EF4-FFF2-40B4-BE49-F238E27FC236}">
                <a16:creationId xmlns:a16="http://schemas.microsoft.com/office/drawing/2014/main" id="{8BEE7B4D-8958-174A-9220-758BDA816368}"/>
              </a:ext>
            </a:extLst>
          </p:cNvPr>
          <p:cNvPicPr>
            <a:picLocks noChangeAspect="1"/>
          </p:cNvPicPr>
          <p:nvPr/>
        </p:nvPicPr>
        <p:blipFill>
          <a:blip r:embed="rId3"/>
          <a:stretch>
            <a:fillRect/>
          </a:stretch>
        </p:blipFill>
        <p:spPr>
          <a:xfrm>
            <a:off x="0" y="0"/>
            <a:ext cx="5062330" cy="6749774"/>
          </a:xfrm>
          <a:prstGeom prst="rect">
            <a:avLst/>
          </a:prstGeom>
        </p:spPr>
      </p:pic>
      <p:pic>
        <p:nvPicPr>
          <p:cNvPr id="8" name="Picture 7">
            <a:extLst>
              <a:ext uri="{FF2B5EF4-FFF2-40B4-BE49-F238E27FC236}">
                <a16:creationId xmlns:a16="http://schemas.microsoft.com/office/drawing/2014/main" id="{7D8C741D-F3C9-A743-A3B8-2D5C60847858}"/>
              </a:ext>
            </a:extLst>
          </p:cNvPr>
          <p:cNvPicPr/>
          <p:nvPr/>
        </p:nvPicPr>
        <p:blipFill>
          <a:blip r:embed="rId4"/>
          <a:stretch>
            <a:fillRect/>
          </a:stretch>
        </p:blipFill>
        <p:spPr>
          <a:xfrm>
            <a:off x="2619794" y="15656"/>
            <a:ext cx="2345635" cy="972704"/>
          </a:xfrm>
          <a:prstGeom prst="rect">
            <a:avLst/>
          </a:prstGeom>
        </p:spPr>
      </p:pic>
    </p:spTree>
    <p:extLst>
      <p:ext uri="{BB962C8B-B14F-4D97-AF65-F5344CB8AC3E}">
        <p14:creationId xmlns:p14="http://schemas.microsoft.com/office/powerpoint/2010/main" val="2080887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5237-2929-EB4B-87FC-3602D929C5B4}"/>
              </a:ext>
            </a:extLst>
          </p:cNvPr>
          <p:cNvSpPr>
            <a:spLocks noGrp="1"/>
          </p:cNvSpPr>
          <p:nvPr>
            <p:ph type="title"/>
          </p:nvPr>
        </p:nvSpPr>
        <p:spPr>
          <a:xfrm>
            <a:off x="5289578" y="690420"/>
            <a:ext cx="6586491" cy="1286160"/>
          </a:xfrm>
        </p:spPr>
        <p:txBody>
          <a:bodyPr anchor="b">
            <a:noAutofit/>
          </a:bodyPr>
          <a:lstStyle/>
          <a:p>
            <a:r>
              <a:rPr lang="en-US" sz="7200" b="1" dirty="0">
                <a:latin typeface="+mn-lt"/>
              </a:rPr>
              <a:t>Accompaniment</a:t>
            </a:r>
            <a:r>
              <a:rPr lang="en-US" sz="7200" b="1" dirty="0"/>
              <a:t>   </a:t>
            </a:r>
          </a:p>
        </p:txBody>
      </p:sp>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2FDD16"/>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ED47F164-4D45-42B4-AC9E-2A8B017DD316}"/>
              </a:ext>
            </a:extLst>
          </p:cNvPr>
          <p:cNvSpPr>
            <a:spLocks noGrp="1"/>
          </p:cNvSpPr>
          <p:nvPr>
            <p:ph idx="1"/>
          </p:nvPr>
        </p:nvSpPr>
        <p:spPr>
          <a:xfrm>
            <a:off x="5358062" y="2481647"/>
            <a:ext cx="6833938" cy="3906440"/>
          </a:xfrm>
        </p:spPr>
        <p:txBody>
          <a:bodyPr>
            <a:normAutofit/>
          </a:bodyPr>
          <a:lstStyle/>
          <a:p>
            <a:pPr marL="0" indent="0">
              <a:buNone/>
            </a:pPr>
            <a:endParaRPr lang="en-US" sz="2000" dirty="0"/>
          </a:p>
        </p:txBody>
      </p:sp>
      <p:pic>
        <p:nvPicPr>
          <p:cNvPr id="10" name="Content Placeholder 4">
            <a:extLst>
              <a:ext uri="{FF2B5EF4-FFF2-40B4-BE49-F238E27FC236}">
                <a16:creationId xmlns:a16="http://schemas.microsoft.com/office/drawing/2014/main" id="{E37DEDE0-FD27-3745-94C0-4ECE155EABB5}"/>
              </a:ext>
            </a:extLst>
          </p:cNvPr>
          <p:cNvPicPr>
            <a:picLocks noChangeAspect="1"/>
          </p:cNvPicPr>
          <p:nvPr/>
        </p:nvPicPr>
        <p:blipFill>
          <a:blip r:embed="rId3"/>
          <a:stretch>
            <a:fillRect/>
          </a:stretch>
        </p:blipFill>
        <p:spPr>
          <a:xfrm>
            <a:off x="53788" y="2208"/>
            <a:ext cx="5141843" cy="6855792"/>
          </a:xfrm>
          <a:prstGeom prst="rect">
            <a:avLst/>
          </a:prstGeom>
        </p:spPr>
      </p:pic>
      <p:pic>
        <p:nvPicPr>
          <p:cNvPr id="8" name="Picture 7">
            <a:extLst>
              <a:ext uri="{FF2B5EF4-FFF2-40B4-BE49-F238E27FC236}">
                <a16:creationId xmlns:a16="http://schemas.microsoft.com/office/drawing/2014/main" id="{7D8C741D-F3C9-A743-A3B8-2D5C60847858}"/>
              </a:ext>
            </a:extLst>
          </p:cNvPr>
          <p:cNvPicPr/>
          <p:nvPr/>
        </p:nvPicPr>
        <p:blipFill>
          <a:blip r:embed="rId4"/>
          <a:stretch>
            <a:fillRect/>
          </a:stretch>
        </p:blipFill>
        <p:spPr>
          <a:xfrm>
            <a:off x="3251200" y="101600"/>
            <a:ext cx="1892029" cy="797859"/>
          </a:xfrm>
          <a:prstGeom prst="rect">
            <a:avLst/>
          </a:prstGeom>
        </p:spPr>
      </p:pic>
    </p:spTree>
    <p:extLst>
      <p:ext uri="{BB962C8B-B14F-4D97-AF65-F5344CB8AC3E}">
        <p14:creationId xmlns:p14="http://schemas.microsoft.com/office/powerpoint/2010/main" val="3703434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5237-2929-EB4B-87FC-3602D929C5B4}"/>
              </a:ext>
            </a:extLst>
          </p:cNvPr>
          <p:cNvSpPr>
            <a:spLocks noGrp="1"/>
          </p:cNvSpPr>
          <p:nvPr>
            <p:ph type="title"/>
          </p:nvPr>
        </p:nvSpPr>
        <p:spPr>
          <a:xfrm>
            <a:off x="5289578" y="690420"/>
            <a:ext cx="6586491" cy="1286160"/>
          </a:xfrm>
        </p:spPr>
        <p:txBody>
          <a:bodyPr anchor="b">
            <a:noAutofit/>
          </a:bodyPr>
          <a:lstStyle/>
          <a:p>
            <a:r>
              <a:rPr lang="en-US" sz="9600" b="1" dirty="0">
                <a:latin typeface="+mn-lt"/>
              </a:rPr>
              <a:t>Listening </a:t>
            </a:r>
            <a:r>
              <a:rPr lang="en-US" sz="7200" b="1" dirty="0"/>
              <a:t>   </a:t>
            </a:r>
          </a:p>
        </p:txBody>
      </p:sp>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2FDD16"/>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ED47F164-4D45-42B4-AC9E-2A8B017DD316}"/>
              </a:ext>
            </a:extLst>
          </p:cNvPr>
          <p:cNvSpPr>
            <a:spLocks noGrp="1"/>
          </p:cNvSpPr>
          <p:nvPr>
            <p:ph idx="1"/>
          </p:nvPr>
        </p:nvSpPr>
        <p:spPr>
          <a:xfrm>
            <a:off x="5380503" y="2473034"/>
            <a:ext cx="6811497" cy="3785419"/>
          </a:xfrm>
        </p:spPr>
        <p:txBody>
          <a:bodyPr>
            <a:noAutofit/>
          </a:bodyPr>
          <a:lstStyle/>
          <a:p>
            <a:pPr marL="0" indent="0">
              <a:buNone/>
            </a:pPr>
            <a:r>
              <a:rPr lang="en-US" sz="4800" dirty="0"/>
              <a:t>  </a:t>
            </a:r>
            <a:endParaRPr lang="en-US" sz="1200" dirty="0"/>
          </a:p>
        </p:txBody>
      </p:sp>
      <p:pic>
        <p:nvPicPr>
          <p:cNvPr id="7" name="Content Placeholder 4">
            <a:extLst>
              <a:ext uri="{FF2B5EF4-FFF2-40B4-BE49-F238E27FC236}">
                <a16:creationId xmlns:a16="http://schemas.microsoft.com/office/drawing/2014/main" id="{95B80662-5965-3C46-9789-F03ABC885158}"/>
              </a:ext>
            </a:extLst>
          </p:cNvPr>
          <p:cNvPicPr>
            <a:picLocks noChangeAspect="1"/>
          </p:cNvPicPr>
          <p:nvPr/>
        </p:nvPicPr>
        <p:blipFill>
          <a:blip r:embed="rId3"/>
          <a:stretch>
            <a:fillRect/>
          </a:stretch>
        </p:blipFill>
        <p:spPr>
          <a:xfrm>
            <a:off x="53788" y="0"/>
            <a:ext cx="5170083" cy="6893445"/>
          </a:xfrm>
          <a:prstGeom prst="rect">
            <a:avLst/>
          </a:prstGeom>
        </p:spPr>
      </p:pic>
      <p:pic>
        <p:nvPicPr>
          <p:cNvPr id="8" name="Picture 7">
            <a:extLst>
              <a:ext uri="{FF2B5EF4-FFF2-40B4-BE49-F238E27FC236}">
                <a16:creationId xmlns:a16="http://schemas.microsoft.com/office/drawing/2014/main" id="{7D8C741D-F3C9-A743-A3B8-2D5C60847858}"/>
              </a:ext>
            </a:extLst>
          </p:cNvPr>
          <p:cNvPicPr/>
          <p:nvPr/>
        </p:nvPicPr>
        <p:blipFill>
          <a:blip r:embed="rId4"/>
          <a:stretch>
            <a:fillRect/>
          </a:stretch>
        </p:blipFill>
        <p:spPr>
          <a:xfrm>
            <a:off x="3251200" y="101600"/>
            <a:ext cx="1892029" cy="797859"/>
          </a:xfrm>
          <a:prstGeom prst="rect">
            <a:avLst/>
          </a:prstGeom>
        </p:spPr>
      </p:pic>
    </p:spTree>
    <p:extLst>
      <p:ext uri="{BB962C8B-B14F-4D97-AF65-F5344CB8AC3E}">
        <p14:creationId xmlns:p14="http://schemas.microsoft.com/office/powerpoint/2010/main" val="2460343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D5237-2929-EB4B-87FC-3602D929C5B4}"/>
              </a:ext>
            </a:extLst>
          </p:cNvPr>
          <p:cNvSpPr>
            <a:spLocks noGrp="1"/>
          </p:cNvSpPr>
          <p:nvPr>
            <p:ph type="title"/>
          </p:nvPr>
        </p:nvSpPr>
        <p:spPr>
          <a:xfrm>
            <a:off x="5289578" y="690420"/>
            <a:ext cx="6586491" cy="1286160"/>
          </a:xfrm>
        </p:spPr>
        <p:txBody>
          <a:bodyPr anchor="b">
            <a:normAutofit fontScale="90000"/>
          </a:bodyPr>
          <a:lstStyle/>
          <a:p>
            <a:r>
              <a:rPr lang="en-US" sz="9800" b="1" dirty="0">
                <a:latin typeface="+mn-lt"/>
              </a:rPr>
              <a:t>Neighboring</a:t>
            </a:r>
            <a:r>
              <a:rPr lang="en-US" sz="8800" b="1" dirty="0"/>
              <a:t>  </a:t>
            </a:r>
          </a:p>
        </p:txBody>
      </p:sp>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2FDD16"/>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ED47F164-4D45-42B4-AC9E-2A8B017DD316}"/>
              </a:ext>
            </a:extLst>
          </p:cNvPr>
          <p:cNvSpPr>
            <a:spLocks noGrp="1"/>
          </p:cNvSpPr>
          <p:nvPr>
            <p:ph idx="1"/>
          </p:nvPr>
        </p:nvSpPr>
        <p:spPr>
          <a:xfrm>
            <a:off x="5358062" y="2481647"/>
            <a:ext cx="6586491" cy="3995351"/>
          </a:xfrm>
        </p:spPr>
        <p:txBody>
          <a:bodyPr>
            <a:normAutofit/>
          </a:bodyPr>
          <a:lstStyle/>
          <a:p>
            <a:pPr marL="0" indent="0">
              <a:buNone/>
            </a:pPr>
            <a:endParaRPr lang="en-US" sz="2000" dirty="0"/>
          </a:p>
        </p:txBody>
      </p:sp>
      <p:pic>
        <p:nvPicPr>
          <p:cNvPr id="10" name="Content Placeholder 4">
            <a:extLst>
              <a:ext uri="{FF2B5EF4-FFF2-40B4-BE49-F238E27FC236}">
                <a16:creationId xmlns:a16="http://schemas.microsoft.com/office/drawing/2014/main" id="{D23D9013-39A2-6D44-9488-9EB9598731AA}"/>
              </a:ext>
            </a:extLst>
          </p:cNvPr>
          <p:cNvPicPr>
            <a:picLocks noChangeAspect="1"/>
          </p:cNvPicPr>
          <p:nvPr/>
        </p:nvPicPr>
        <p:blipFill>
          <a:blip r:embed="rId3"/>
          <a:stretch>
            <a:fillRect/>
          </a:stretch>
        </p:blipFill>
        <p:spPr>
          <a:xfrm>
            <a:off x="53789" y="0"/>
            <a:ext cx="5088835" cy="6785115"/>
          </a:xfrm>
          <a:prstGeom prst="rect">
            <a:avLst/>
          </a:prstGeom>
        </p:spPr>
      </p:pic>
      <p:pic>
        <p:nvPicPr>
          <p:cNvPr id="8" name="Picture 7">
            <a:extLst>
              <a:ext uri="{FF2B5EF4-FFF2-40B4-BE49-F238E27FC236}">
                <a16:creationId xmlns:a16="http://schemas.microsoft.com/office/drawing/2014/main" id="{7D8C741D-F3C9-A743-A3B8-2D5C60847858}"/>
              </a:ext>
            </a:extLst>
          </p:cNvPr>
          <p:cNvPicPr/>
          <p:nvPr/>
        </p:nvPicPr>
        <p:blipFill>
          <a:blip r:embed="rId4"/>
          <a:stretch>
            <a:fillRect/>
          </a:stretch>
        </p:blipFill>
        <p:spPr>
          <a:xfrm>
            <a:off x="2619794" y="15656"/>
            <a:ext cx="2345635" cy="972704"/>
          </a:xfrm>
          <a:prstGeom prst="rect">
            <a:avLst/>
          </a:prstGeom>
        </p:spPr>
      </p:pic>
    </p:spTree>
    <p:extLst>
      <p:ext uri="{BB962C8B-B14F-4D97-AF65-F5344CB8AC3E}">
        <p14:creationId xmlns:p14="http://schemas.microsoft.com/office/powerpoint/2010/main" val="2214733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8000" b="1" dirty="0">
                <a:latin typeface="+mn-lt"/>
              </a:rPr>
              <a:t>Stop the Stigma</a:t>
            </a:r>
            <a:br>
              <a:rPr lang="en-US" b="1" dirty="0"/>
            </a:br>
            <a:r>
              <a:rPr lang="en-US" b="1" dirty="0"/>
              <a:t> </a:t>
            </a:r>
            <a:endParaRPr lang="en-US" b="1" i="1" dirty="0"/>
          </a:p>
        </p:txBody>
      </p:sp>
      <p:sp>
        <p:nvSpPr>
          <p:cNvPr id="3" name="Content Placeholder 2"/>
          <p:cNvSpPr>
            <a:spLocks noGrp="1"/>
          </p:cNvSpPr>
          <p:nvPr>
            <p:ph idx="1"/>
          </p:nvPr>
        </p:nvSpPr>
        <p:spPr>
          <a:xfrm>
            <a:off x="793750" y="1561306"/>
            <a:ext cx="6807200" cy="4351338"/>
          </a:xfrm>
        </p:spPr>
        <p:txBody>
          <a:bodyPr>
            <a:normAutofit fontScale="92500"/>
          </a:bodyPr>
          <a:lstStyle/>
          <a:p>
            <a:pPr marL="0" indent="0">
              <a:buNone/>
            </a:pPr>
            <a:r>
              <a:rPr lang="en-US" sz="4400" dirty="0"/>
              <a:t>Think of all the negative words we have that put down people who are facing an emotional struggle: “</a:t>
            </a:r>
            <a:r>
              <a:rPr lang="en-US" sz="4400" b="1" dirty="0"/>
              <a:t>loony,” “nuts,” “mental,” “crazy,” “psycho,” “bananas,” “weirdo,” “mad,” </a:t>
            </a:r>
          </a:p>
          <a:p>
            <a:pPr marL="0" indent="0">
              <a:buNone/>
            </a:pPr>
            <a:r>
              <a:rPr lang="en-US" sz="4400" dirty="0"/>
              <a:t>	</a:t>
            </a:r>
          </a:p>
        </p:txBody>
      </p:sp>
      <p:pic>
        <p:nvPicPr>
          <p:cNvPr id="5" name="Picture 4">
            <a:extLst>
              <a:ext uri="{FF2B5EF4-FFF2-40B4-BE49-F238E27FC236}">
                <a16:creationId xmlns:a16="http://schemas.microsoft.com/office/drawing/2014/main" id="{19FD8EFE-11D5-C747-A868-FE3190FD9CA4}"/>
              </a:ext>
            </a:extLst>
          </p:cNvPr>
          <p:cNvPicPr>
            <a:picLocks noChangeAspect="1"/>
          </p:cNvPicPr>
          <p:nvPr/>
        </p:nvPicPr>
        <p:blipFill>
          <a:blip r:embed="rId2"/>
          <a:stretch>
            <a:fillRect/>
          </a:stretch>
        </p:blipFill>
        <p:spPr>
          <a:xfrm>
            <a:off x="7645400" y="1860550"/>
            <a:ext cx="3752850" cy="3752850"/>
          </a:xfrm>
          <a:prstGeom prst="rect">
            <a:avLst/>
          </a:prstGeom>
        </p:spPr>
      </p:pic>
    </p:spTree>
    <p:extLst>
      <p:ext uri="{BB962C8B-B14F-4D97-AF65-F5344CB8AC3E}">
        <p14:creationId xmlns:p14="http://schemas.microsoft.com/office/powerpoint/2010/main" val="383583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100" y="508296"/>
            <a:ext cx="10588434" cy="1062644"/>
          </a:xfrm>
        </p:spPr>
        <p:txBody>
          <a:bodyPr anchor="b">
            <a:noAutofit/>
          </a:bodyPr>
          <a:lstStyle/>
          <a:p>
            <a:pPr algn="ctr"/>
            <a:r>
              <a:rPr lang="en-US" sz="5400" b="1" dirty="0">
                <a:latin typeface="+mn-lt"/>
              </a:rPr>
              <a:t>Addressing Stigma:</a:t>
            </a:r>
            <a:br>
              <a:rPr lang="en-US" sz="5400" b="1" dirty="0">
                <a:latin typeface="+mn-lt"/>
              </a:rPr>
            </a:br>
            <a:r>
              <a:rPr lang="en-US" sz="5400" b="1" dirty="0">
                <a:latin typeface="+mn-lt"/>
              </a:rPr>
              <a:t> </a:t>
            </a:r>
            <a:r>
              <a:rPr lang="en-US" sz="5400" b="1" i="1" dirty="0">
                <a:latin typeface="+mn-lt"/>
              </a:rPr>
              <a:t>Is Companioning Dangerous? </a:t>
            </a:r>
          </a:p>
        </p:txBody>
      </p:sp>
      <p:pic>
        <p:nvPicPr>
          <p:cNvPr id="5" name="Picture 4">
            <a:extLst>
              <a:ext uri="{FF2B5EF4-FFF2-40B4-BE49-F238E27FC236}">
                <a16:creationId xmlns:a16="http://schemas.microsoft.com/office/drawing/2014/main" id="{C434BAEE-5A9E-5F4B-A5E4-2DC5B3BD4526}"/>
              </a:ext>
            </a:extLst>
          </p:cNvPr>
          <p:cNvPicPr>
            <a:picLocks noChangeAspect="1"/>
          </p:cNvPicPr>
          <p:nvPr/>
        </p:nvPicPr>
        <p:blipFill>
          <a:blip r:embed="rId2"/>
          <a:stretch>
            <a:fillRect/>
          </a:stretch>
        </p:blipFill>
        <p:spPr>
          <a:xfrm>
            <a:off x="374523" y="2959135"/>
            <a:ext cx="3215743" cy="3215743"/>
          </a:xfrm>
          <a:prstGeom prst="rect">
            <a:avLst/>
          </a:prstGeom>
        </p:spPr>
      </p:pic>
      <p:sp>
        <p:nvSpPr>
          <p:cNvPr id="3" name="Content Placeholder 2"/>
          <p:cNvSpPr>
            <a:spLocks noGrp="1"/>
          </p:cNvSpPr>
          <p:nvPr>
            <p:ph idx="1"/>
          </p:nvPr>
        </p:nvSpPr>
        <p:spPr>
          <a:xfrm>
            <a:off x="4773307" y="2489329"/>
            <a:ext cx="7329793" cy="3215749"/>
          </a:xfrm>
        </p:spPr>
        <p:txBody>
          <a:bodyPr>
            <a:noAutofit/>
          </a:bodyPr>
          <a:lstStyle/>
          <a:p>
            <a:pPr marL="0" indent="0">
              <a:buNone/>
            </a:pPr>
            <a:r>
              <a:rPr lang="en-US" sz="3600" dirty="0"/>
              <a:t>	</a:t>
            </a:r>
          </a:p>
          <a:p>
            <a:r>
              <a:rPr lang="en-US" sz="3600" b="1" dirty="0"/>
              <a:t>Companionship does not make judgments; Companions seek to understand. </a:t>
            </a:r>
          </a:p>
          <a:p>
            <a:r>
              <a:rPr lang="en-US" sz="3600" b="1" dirty="0"/>
              <a:t>Companionship is not an emergency response or crisis intervention. If you do not feel safe, don’t companion. </a:t>
            </a:r>
            <a:r>
              <a:rPr lang="en-US" sz="3600" dirty="0"/>
              <a:t>	</a:t>
            </a:r>
          </a:p>
        </p:txBody>
      </p:sp>
      <p:sp>
        <p:nvSpPr>
          <p:cNvPr id="6" name="Rectangle 5">
            <a:extLst>
              <a:ext uri="{FF2B5EF4-FFF2-40B4-BE49-F238E27FC236}">
                <a16:creationId xmlns:a16="http://schemas.microsoft.com/office/drawing/2014/main" id="{CEA7FAA9-846C-6B4B-AF9B-E5BE80E57006}"/>
              </a:ext>
            </a:extLst>
          </p:cNvPr>
          <p:cNvSpPr/>
          <p:nvPr/>
        </p:nvSpPr>
        <p:spPr>
          <a:xfrm>
            <a:off x="1047624" y="1675973"/>
            <a:ext cx="9194800" cy="1077218"/>
          </a:xfrm>
          <a:prstGeom prst="rect">
            <a:avLst/>
          </a:prstGeom>
        </p:spPr>
        <p:txBody>
          <a:bodyPr wrap="square">
            <a:spAutoFit/>
          </a:bodyPr>
          <a:lstStyle/>
          <a:p>
            <a:pPr algn="ctr"/>
            <a:r>
              <a:rPr lang="en-US" sz="3200" b="1" dirty="0"/>
              <a:t>Studies indicate that individuals with a mental illness are no more violent than others. </a:t>
            </a:r>
          </a:p>
        </p:txBody>
      </p:sp>
    </p:spTree>
    <p:extLst>
      <p:ext uri="{BB962C8B-B14F-4D97-AF65-F5344CB8AC3E}">
        <p14:creationId xmlns:p14="http://schemas.microsoft.com/office/powerpoint/2010/main" val="3031108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i="1" dirty="0">
                <a:latin typeface="+mn-lt"/>
              </a:rPr>
              <a:t>Five Principles of Companionship </a:t>
            </a:r>
          </a:p>
        </p:txBody>
      </p:sp>
      <p:sp>
        <p:nvSpPr>
          <p:cNvPr id="3" name="Content Placeholder 2"/>
          <p:cNvSpPr>
            <a:spLocks noGrp="1"/>
          </p:cNvSpPr>
          <p:nvPr>
            <p:ph idx="1"/>
          </p:nvPr>
        </p:nvSpPr>
        <p:spPr>
          <a:xfrm>
            <a:off x="838200" y="1825625"/>
            <a:ext cx="8004858" cy="4351338"/>
          </a:xfrm>
        </p:spPr>
        <p:txBody>
          <a:bodyPr>
            <a:noAutofit/>
          </a:bodyPr>
          <a:lstStyle/>
          <a:p>
            <a:pPr marL="0" indent="0">
              <a:buNone/>
            </a:pPr>
            <a:r>
              <a:rPr lang="en-US" sz="8000" b="1" dirty="0"/>
              <a:t>Principle 1. </a:t>
            </a:r>
            <a:r>
              <a:rPr lang="en-US" sz="8000" i="1" dirty="0"/>
              <a:t>Companionship is a Basic Human Relationship</a:t>
            </a:r>
          </a:p>
        </p:txBody>
      </p:sp>
      <p:pic>
        <p:nvPicPr>
          <p:cNvPr id="5" name="Picture 4">
            <a:extLst>
              <a:ext uri="{FF2B5EF4-FFF2-40B4-BE49-F238E27FC236}">
                <a16:creationId xmlns:a16="http://schemas.microsoft.com/office/drawing/2014/main" id="{0171A50D-9638-354D-91DC-A2CDA27155A1}"/>
              </a:ext>
            </a:extLst>
          </p:cNvPr>
          <p:cNvPicPr>
            <a:picLocks noChangeAspect="1"/>
          </p:cNvPicPr>
          <p:nvPr/>
        </p:nvPicPr>
        <p:blipFill>
          <a:blip r:embed="rId2"/>
          <a:stretch>
            <a:fillRect/>
          </a:stretch>
        </p:blipFill>
        <p:spPr>
          <a:xfrm>
            <a:off x="8990415" y="274731"/>
            <a:ext cx="2231339" cy="2194559"/>
          </a:xfrm>
          <a:prstGeom prst="rect">
            <a:avLst/>
          </a:prstGeom>
        </p:spPr>
      </p:pic>
    </p:spTree>
    <p:extLst>
      <p:ext uri="{BB962C8B-B14F-4D97-AF65-F5344CB8AC3E}">
        <p14:creationId xmlns:p14="http://schemas.microsoft.com/office/powerpoint/2010/main" val="1517644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i="1" dirty="0">
                <a:latin typeface="+mn-lt"/>
              </a:rPr>
              <a:t>Five Principles of Companionship </a:t>
            </a:r>
          </a:p>
        </p:txBody>
      </p:sp>
      <p:sp>
        <p:nvSpPr>
          <p:cNvPr id="3" name="Content Placeholder 2"/>
          <p:cNvSpPr>
            <a:spLocks noGrp="1"/>
          </p:cNvSpPr>
          <p:nvPr>
            <p:ph idx="1"/>
          </p:nvPr>
        </p:nvSpPr>
        <p:spPr>
          <a:xfrm>
            <a:off x="838200" y="1825625"/>
            <a:ext cx="8997778" cy="4351338"/>
          </a:xfrm>
        </p:spPr>
        <p:txBody>
          <a:bodyPr>
            <a:normAutofit/>
          </a:bodyPr>
          <a:lstStyle/>
          <a:p>
            <a:pPr marL="0" indent="0">
              <a:buNone/>
            </a:pPr>
            <a:r>
              <a:rPr lang="en-US" sz="8000" b="1" dirty="0"/>
              <a:t>Principle 2. </a:t>
            </a:r>
            <a:r>
              <a:rPr lang="en-US" sz="8000" i="1" dirty="0"/>
              <a:t>Companionship is </a:t>
            </a:r>
            <a:r>
              <a:rPr lang="en-US" sz="8000" i="1" u="sng" dirty="0"/>
              <a:t>not</a:t>
            </a:r>
            <a:r>
              <a:rPr lang="en-US" sz="8000" i="1" dirty="0"/>
              <a:t> about “Fixing It</a:t>
            </a:r>
          </a:p>
        </p:txBody>
      </p:sp>
      <p:pic>
        <p:nvPicPr>
          <p:cNvPr id="5" name="Picture 4">
            <a:extLst>
              <a:ext uri="{FF2B5EF4-FFF2-40B4-BE49-F238E27FC236}">
                <a16:creationId xmlns:a16="http://schemas.microsoft.com/office/drawing/2014/main" id="{0171A50D-9638-354D-91DC-A2CDA27155A1}"/>
              </a:ext>
            </a:extLst>
          </p:cNvPr>
          <p:cNvPicPr>
            <a:picLocks noChangeAspect="1"/>
          </p:cNvPicPr>
          <p:nvPr/>
        </p:nvPicPr>
        <p:blipFill>
          <a:blip r:embed="rId2"/>
          <a:stretch>
            <a:fillRect/>
          </a:stretch>
        </p:blipFill>
        <p:spPr>
          <a:xfrm>
            <a:off x="8920967" y="660877"/>
            <a:ext cx="2231339" cy="2194559"/>
          </a:xfrm>
          <a:prstGeom prst="rect">
            <a:avLst/>
          </a:prstGeom>
        </p:spPr>
      </p:pic>
    </p:spTree>
    <p:extLst>
      <p:ext uri="{BB962C8B-B14F-4D97-AF65-F5344CB8AC3E}">
        <p14:creationId xmlns:p14="http://schemas.microsoft.com/office/powerpoint/2010/main" val="2452410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i="1" dirty="0">
                <a:latin typeface="+mn-lt"/>
              </a:rPr>
              <a:t>Five Principles of Companionship </a:t>
            </a:r>
          </a:p>
        </p:txBody>
      </p:sp>
      <p:sp>
        <p:nvSpPr>
          <p:cNvPr id="3" name="Content Placeholder 2"/>
          <p:cNvSpPr>
            <a:spLocks noGrp="1"/>
          </p:cNvSpPr>
          <p:nvPr>
            <p:ph idx="1"/>
          </p:nvPr>
        </p:nvSpPr>
        <p:spPr>
          <a:xfrm>
            <a:off x="838199" y="1825625"/>
            <a:ext cx="9380839" cy="4351338"/>
          </a:xfrm>
        </p:spPr>
        <p:txBody>
          <a:bodyPr>
            <a:noAutofit/>
          </a:bodyPr>
          <a:lstStyle/>
          <a:p>
            <a:pPr marL="0" indent="0">
              <a:buNone/>
            </a:pPr>
            <a:r>
              <a:rPr lang="en-US" sz="8000" b="1" dirty="0"/>
              <a:t>Principle 3. </a:t>
            </a:r>
            <a:r>
              <a:rPr lang="en-US" sz="8000" i="1" dirty="0"/>
              <a:t>Companionship is a Public Relationship, Exercises.</a:t>
            </a:r>
          </a:p>
        </p:txBody>
      </p:sp>
      <p:pic>
        <p:nvPicPr>
          <p:cNvPr id="5" name="Picture 4">
            <a:extLst>
              <a:ext uri="{FF2B5EF4-FFF2-40B4-BE49-F238E27FC236}">
                <a16:creationId xmlns:a16="http://schemas.microsoft.com/office/drawing/2014/main" id="{0171A50D-9638-354D-91DC-A2CDA27155A1}"/>
              </a:ext>
            </a:extLst>
          </p:cNvPr>
          <p:cNvPicPr>
            <a:picLocks noChangeAspect="1"/>
          </p:cNvPicPr>
          <p:nvPr/>
        </p:nvPicPr>
        <p:blipFill>
          <a:blip r:embed="rId2"/>
          <a:stretch>
            <a:fillRect/>
          </a:stretch>
        </p:blipFill>
        <p:spPr>
          <a:xfrm>
            <a:off x="8967266" y="216857"/>
            <a:ext cx="2231339" cy="2194559"/>
          </a:xfrm>
          <a:prstGeom prst="rect">
            <a:avLst/>
          </a:prstGeom>
        </p:spPr>
      </p:pic>
    </p:spTree>
    <p:extLst>
      <p:ext uri="{BB962C8B-B14F-4D97-AF65-F5344CB8AC3E}">
        <p14:creationId xmlns:p14="http://schemas.microsoft.com/office/powerpoint/2010/main" val="1818521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Companionship: History &amp; Roots</a:t>
            </a:r>
          </a:p>
        </p:txBody>
      </p:sp>
      <p:sp>
        <p:nvSpPr>
          <p:cNvPr id="3" name="Content Placeholder 2"/>
          <p:cNvSpPr>
            <a:spLocks noGrp="1"/>
          </p:cNvSpPr>
          <p:nvPr>
            <p:ph idx="1"/>
          </p:nvPr>
        </p:nvSpPr>
        <p:spPr>
          <a:xfrm>
            <a:off x="838200" y="1825625"/>
            <a:ext cx="5540298" cy="4351338"/>
          </a:xfrm>
        </p:spPr>
        <p:txBody>
          <a:bodyPr>
            <a:normAutofit lnSpcReduction="10000"/>
          </a:bodyPr>
          <a:lstStyle/>
          <a:p>
            <a:r>
              <a:rPr lang="en-US" dirty="0"/>
              <a:t>Companionship developed as a way of outreach and engagement with individuals who were homeless and facing mental illness. </a:t>
            </a:r>
          </a:p>
          <a:p>
            <a:r>
              <a:rPr lang="en-US" dirty="0"/>
              <a:t>Companionship is rooted in the caring practices of spiritual community, going back to the most ancient of faith traditions.</a:t>
            </a:r>
          </a:p>
          <a:p>
            <a:r>
              <a:rPr lang="en-US" dirty="0"/>
              <a:t>Companionship is a principled, practical response to the suffering and struggle of our neighbors</a:t>
            </a:r>
          </a:p>
          <a:p>
            <a:endParaRPr lang="en-US" dirty="0"/>
          </a:p>
        </p:txBody>
      </p:sp>
      <p:pic>
        <p:nvPicPr>
          <p:cNvPr id="7" name="Picture 6">
            <a:extLst>
              <a:ext uri="{FF2B5EF4-FFF2-40B4-BE49-F238E27FC236}">
                <a16:creationId xmlns:a16="http://schemas.microsoft.com/office/drawing/2014/main" id="{45F7F7C4-FC35-184E-8565-4F48D40440E0}"/>
              </a:ext>
            </a:extLst>
          </p:cNvPr>
          <p:cNvPicPr>
            <a:picLocks noChangeAspect="1"/>
          </p:cNvPicPr>
          <p:nvPr/>
        </p:nvPicPr>
        <p:blipFill>
          <a:blip r:embed="rId2"/>
          <a:stretch>
            <a:fillRect/>
          </a:stretch>
        </p:blipFill>
        <p:spPr>
          <a:xfrm>
            <a:off x="7697748" y="1481407"/>
            <a:ext cx="3302620" cy="3262989"/>
          </a:xfrm>
          <a:prstGeom prst="rect">
            <a:avLst/>
          </a:prstGeom>
        </p:spPr>
      </p:pic>
      <p:sp>
        <p:nvSpPr>
          <p:cNvPr id="8" name="TextBox 7">
            <a:extLst>
              <a:ext uri="{FF2B5EF4-FFF2-40B4-BE49-F238E27FC236}">
                <a16:creationId xmlns:a16="http://schemas.microsoft.com/office/drawing/2014/main" id="{5E7A6484-8815-7E4E-968E-F39FBB389AF0}"/>
              </a:ext>
            </a:extLst>
          </p:cNvPr>
          <p:cNvSpPr txBox="1"/>
          <p:nvPr/>
        </p:nvSpPr>
        <p:spPr>
          <a:xfrm>
            <a:off x="7697748" y="4933846"/>
            <a:ext cx="3302620" cy="646331"/>
          </a:xfrm>
          <a:prstGeom prst="rect">
            <a:avLst/>
          </a:prstGeom>
          <a:noFill/>
        </p:spPr>
        <p:txBody>
          <a:bodyPr wrap="square" rtlCol="0">
            <a:spAutoFit/>
          </a:bodyPr>
          <a:lstStyle/>
          <a:p>
            <a:r>
              <a:rPr lang="en-US" i="1" dirty="0"/>
              <a:t>Rev. Craig Rennebohm, creator of the Companionship model.</a:t>
            </a:r>
            <a:endParaRPr lang="en-US" dirty="0"/>
          </a:p>
        </p:txBody>
      </p:sp>
    </p:spTree>
    <p:extLst>
      <p:ext uri="{BB962C8B-B14F-4D97-AF65-F5344CB8AC3E}">
        <p14:creationId xmlns:p14="http://schemas.microsoft.com/office/powerpoint/2010/main" val="512381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Five Principles of Companionship </a:t>
            </a:r>
          </a:p>
        </p:txBody>
      </p:sp>
      <p:sp>
        <p:nvSpPr>
          <p:cNvPr id="3" name="Content Placeholder 2"/>
          <p:cNvSpPr>
            <a:spLocks noGrp="1"/>
          </p:cNvSpPr>
          <p:nvPr>
            <p:ph idx="1"/>
          </p:nvPr>
        </p:nvSpPr>
        <p:spPr>
          <a:xfrm>
            <a:off x="838199" y="1825625"/>
            <a:ext cx="9331412" cy="4351338"/>
          </a:xfrm>
        </p:spPr>
        <p:txBody>
          <a:bodyPr>
            <a:noAutofit/>
          </a:bodyPr>
          <a:lstStyle/>
          <a:p>
            <a:pPr marL="0" indent="0">
              <a:buNone/>
            </a:pPr>
            <a:r>
              <a:rPr lang="en-US" sz="8000" b="1" dirty="0"/>
              <a:t>Principle 4. </a:t>
            </a:r>
            <a:r>
              <a:rPr lang="en-US" sz="8000" i="1" dirty="0"/>
              <a:t>Companionship Comes to an End.</a:t>
            </a:r>
          </a:p>
        </p:txBody>
      </p:sp>
      <p:pic>
        <p:nvPicPr>
          <p:cNvPr id="5" name="Picture 4">
            <a:extLst>
              <a:ext uri="{FF2B5EF4-FFF2-40B4-BE49-F238E27FC236}">
                <a16:creationId xmlns:a16="http://schemas.microsoft.com/office/drawing/2014/main" id="{0171A50D-9638-354D-91DC-A2CDA27155A1}"/>
              </a:ext>
            </a:extLst>
          </p:cNvPr>
          <p:cNvPicPr>
            <a:picLocks noChangeAspect="1"/>
          </p:cNvPicPr>
          <p:nvPr/>
        </p:nvPicPr>
        <p:blipFill>
          <a:blip r:embed="rId2"/>
          <a:stretch>
            <a:fillRect/>
          </a:stretch>
        </p:blipFill>
        <p:spPr>
          <a:xfrm>
            <a:off x="8770496" y="365125"/>
            <a:ext cx="2231340" cy="2194560"/>
          </a:xfrm>
          <a:prstGeom prst="rect">
            <a:avLst/>
          </a:prstGeom>
        </p:spPr>
      </p:pic>
    </p:spTree>
    <p:extLst>
      <p:ext uri="{BB962C8B-B14F-4D97-AF65-F5344CB8AC3E}">
        <p14:creationId xmlns:p14="http://schemas.microsoft.com/office/powerpoint/2010/main" val="721681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Five Principles of Companionship </a:t>
            </a:r>
          </a:p>
        </p:txBody>
      </p:sp>
      <p:sp>
        <p:nvSpPr>
          <p:cNvPr id="3" name="Content Placeholder 2"/>
          <p:cNvSpPr>
            <a:spLocks noGrp="1"/>
          </p:cNvSpPr>
          <p:nvPr>
            <p:ph idx="1"/>
          </p:nvPr>
        </p:nvSpPr>
        <p:spPr>
          <a:xfrm>
            <a:off x="838200" y="1825625"/>
            <a:ext cx="8404654" cy="4351338"/>
          </a:xfrm>
        </p:spPr>
        <p:txBody>
          <a:bodyPr>
            <a:noAutofit/>
          </a:bodyPr>
          <a:lstStyle/>
          <a:p>
            <a:pPr marL="0" indent="0">
              <a:buNone/>
            </a:pPr>
            <a:r>
              <a:rPr lang="en-US" sz="8000" b="1" dirty="0"/>
              <a:t>Principle 5. </a:t>
            </a:r>
            <a:r>
              <a:rPr lang="en-US" sz="8000" i="1" dirty="0"/>
              <a:t>Companionship is a Spiritual Journey</a:t>
            </a:r>
            <a:endParaRPr lang="en-US" sz="8000" dirty="0"/>
          </a:p>
        </p:txBody>
      </p:sp>
      <p:pic>
        <p:nvPicPr>
          <p:cNvPr id="5" name="Picture 4">
            <a:extLst>
              <a:ext uri="{FF2B5EF4-FFF2-40B4-BE49-F238E27FC236}">
                <a16:creationId xmlns:a16="http://schemas.microsoft.com/office/drawing/2014/main" id="{0171A50D-9638-354D-91DC-A2CDA27155A1}"/>
              </a:ext>
            </a:extLst>
          </p:cNvPr>
          <p:cNvPicPr>
            <a:picLocks noChangeAspect="1"/>
          </p:cNvPicPr>
          <p:nvPr/>
        </p:nvPicPr>
        <p:blipFill>
          <a:blip r:embed="rId2"/>
          <a:stretch>
            <a:fillRect/>
          </a:stretch>
        </p:blipFill>
        <p:spPr>
          <a:xfrm>
            <a:off x="8932542" y="135834"/>
            <a:ext cx="2231339" cy="2194559"/>
          </a:xfrm>
          <a:prstGeom prst="rect">
            <a:avLst/>
          </a:prstGeom>
        </p:spPr>
      </p:pic>
    </p:spTree>
    <p:extLst>
      <p:ext uri="{BB962C8B-B14F-4D97-AF65-F5344CB8AC3E}">
        <p14:creationId xmlns:p14="http://schemas.microsoft.com/office/powerpoint/2010/main" val="2632637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9">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43277" y="1532238"/>
            <a:ext cx="3505156" cy="5075627"/>
          </a:xfrm>
        </p:spPr>
        <p:txBody>
          <a:bodyPr>
            <a:normAutofit/>
          </a:bodyPr>
          <a:lstStyle/>
          <a:p>
            <a:r>
              <a:rPr lang="en-US" sz="4000" b="1" dirty="0">
                <a:solidFill>
                  <a:srgbClr val="FFFFFF"/>
                </a:solidFill>
                <a:latin typeface="+mn-lt"/>
              </a:rPr>
              <a:t>Companions can use Companionship to assist those with various challenges</a:t>
            </a:r>
          </a:p>
        </p:txBody>
      </p:sp>
      <p:cxnSp>
        <p:nvCxnSpPr>
          <p:cNvPr id="12" name="Straight Connector 11">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14" name="Content Placeholder 2">
            <a:extLst>
              <a:ext uri="{FF2B5EF4-FFF2-40B4-BE49-F238E27FC236}">
                <a16:creationId xmlns:a16="http://schemas.microsoft.com/office/drawing/2014/main" id="{FBC5CCFC-02E9-4213-84CD-44055A19BBDA}"/>
              </a:ext>
            </a:extLst>
          </p:cNvPr>
          <p:cNvGraphicFramePr>
            <a:graphicFrameLocks noGrp="1"/>
          </p:cNvGraphicFramePr>
          <p:nvPr>
            <p:ph idx="1"/>
            <p:extLst>
              <p:ext uri="{D42A27DB-BD31-4B8C-83A1-F6EECF244321}">
                <p14:modId xmlns:p14="http://schemas.microsoft.com/office/powerpoint/2010/main" val="1047049594"/>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a:extLst>
              <a:ext uri="{FF2B5EF4-FFF2-40B4-BE49-F238E27FC236}">
                <a16:creationId xmlns:a16="http://schemas.microsoft.com/office/drawing/2014/main" id="{640FDB61-7C90-DE43-AD05-57838C27BA83}"/>
              </a:ext>
            </a:extLst>
          </p:cNvPr>
          <p:cNvPicPr>
            <a:picLocks noChangeAspect="1"/>
          </p:cNvPicPr>
          <p:nvPr/>
        </p:nvPicPr>
        <p:blipFill>
          <a:blip r:embed="rId7"/>
          <a:stretch>
            <a:fillRect/>
          </a:stretch>
        </p:blipFill>
        <p:spPr>
          <a:xfrm>
            <a:off x="152444" y="0"/>
            <a:ext cx="1670993" cy="1643449"/>
          </a:xfrm>
          <a:prstGeom prst="rect">
            <a:avLst/>
          </a:prstGeom>
        </p:spPr>
      </p:pic>
    </p:spTree>
    <p:extLst>
      <p:ext uri="{BB962C8B-B14F-4D97-AF65-F5344CB8AC3E}">
        <p14:creationId xmlns:p14="http://schemas.microsoft.com/office/powerpoint/2010/main" val="243001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20B3C-A79D-1143-BB5D-5312C89F6740}"/>
              </a:ext>
            </a:extLst>
          </p:cNvPr>
          <p:cNvSpPr>
            <a:spLocks noGrp="1"/>
          </p:cNvSpPr>
          <p:nvPr>
            <p:ph type="title"/>
          </p:nvPr>
        </p:nvSpPr>
        <p:spPr>
          <a:xfrm>
            <a:off x="2159000" y="220662"/>
            <a:ext cx="9613900" cy="1325563"/>
          </a:xfrm>
        </p:spPr>
        <p:txBody>
          <a:bodyPr/>
          <a:lstStyle/>
          <a:p>
            <a:r>
              <a:rPr lang="en-US" sz="6600" b="1" dirty="0">
                <a:latin typeface="+mn-lt"/>
              </a:rPr>
              <a:t>Companionship Workshop</a:t>
            </a:r>
            <a:endParaRPr lang="en-US" b="1" dirty="0">
              <a:latin typeface="+mn-lt"/>
            </a:endParaRPr>
          </a:p>
        </p:txBody>
      </p:sp>
      <p:sp>
        <p:nvSpPr>
          <p:cNvPr id="3" name="Content Placeholder 2">
            <a:extLst>
              <a:ext uri="{FF2B5EF4-FFF2-40B4-BE49-F238E27FC236}">
                <a16:creationId xmlns:a16="http://schemas.microsoft.com/office/drawing/2014/main" id="{4F4FB7ED-B75E-A749-9801-5E0D7CC5FA1B}"/>
              </a:ext>
            </a:extLst>
          </p:cNvPr>
          <p:cNvSpPr>
            <a:spLocks noGrp="1"/>
          </p:cNvSpPr>
          <p:nvPr>
            <p:ph idx="1"/>
          </p:nvPr>
        </p:nvSpPr>
        <p:spPr>
          <a:xfrm>
            <a:off x="2209800" y="1381125"/>
            <a:ext cx="9525000" cy="4351338"/>
          </a:xfrm>
        </p:spPr>
        <p:txBody>
          <a:bodyPr>
            <a:normAutofit fontScale="92500" lnSpcReduction="20000"/>
          </a:bodyPr>
          <a:lstStyle/>
          <a:p>
            <a:pPr marL="0" indent="0">
              <a:buNone/>
            </a:pPr>
            <a:r>
              <a:rPr lang="en-US" sz="3600" b="1" dirty="0"/>
              <a:t>A 4-hour in-person or </a:t>
            </a:r>
            <a:r>
              <a:rPr lang="en-US" sz="3600" b="1"/>
              <a:t>virtual training </a:t>
            </a:r>
            <a:r>
              <a:rPr lang="en-US" sz="3600"/>
              <a:t>designed </a:t>
            </a:r>
            <a:r>
              <a:rPr lang="en-US" sz="3600" dirty="0"/>
              <a:t>to interactively help individuals gain the knowledge, skills, and confidence to move beyond the serving counter and into genuine relationships with people in need. </a:t>
            </a:r>
          </a:p>
          <a:p>
            <a:pPr marL="0" indent="0">
              <a:buNone/>
            </a:pPr>
            <a:r>
              <a:rPr lang="en-US" sz="3600" dirty="0"/>
              <a:t>You will learn ways to embody the </a:t>
            </a:r>
            <a:r>
              <a:rPr lang="en-US" sz="3600" b="1" dirty="0"/>
              <a:t>5 Practices of Companionship, </a:t>
            </a:r>
            <a:r>
              <a:rPr lang="en-US" sz="3600" dirty="0"/>
              <a:t>how to honor your own limits throughout such work, and to understand the depth at which </a:t>
            </a:r>
          </a:p>
          <a:p>
            <a:pPr marL="0" indent="0" algn="ctr">
              <a:buNone/>
            </a:pPr>
            <a:r>
              <a:rPr lang="en-US" sz="4000" b="1" dirty="0"/>
              <a:t>Companionship has the power to shift a person’s perspective and life. </a:t>
            </a:r>
          </a:p>
        </p:txBody>
      </p:sp>
      <p:pic>
        <p:nvPicPr>
          <p:cNvPr id="4" name="Picture 3">
            <a:extLst>
              <a:ext uri="{FF2B5EF4-FFF2-40B4-BE49-F238E27FC236}">
                <a16:creationId xmlns:a16="http://schemas.microsoft.com/office/drawing/2014/main" id="{FB9BCD2C-1412-6A42-A454-6F5094B3965A}"/>
              </a:ext>
            </a:extLst>
          </p:cNvPr>
          <p:cNvPicPr>
            <a:picLocks noChangeAspect="1"/>
          </p:cNvPicPr>
          <p:nvPr/>
        </p:nvPicPr>
        <p:blipFill>
          <a:blip r:embed="rId2"/>
          <a:stretch>
            <a:fillRect/>
          </a:stretch>
        </p:blipFill>
        <p:spPr>
          <a:xfrm>
            <a:off x="0" y="341155"/>
            <a:ext cx="2231339" cy="2194559"/>
          </a:xfrm>
          <a:prstGeom prst="rect">
            <a:avLst/>
          </a:prstGeom>
        </p:spPr>
      </p:pic>
    </p:spTree>
    <p:extLst>
      <p:ext uri="{BB962C8B-B14F-4D97-AF65-F5344CB8AC3E}">
        <p14:creationId xmlns:p14="http://schemas.microsoft.com/office/powerpoint/2010/main" val="2761179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BAB6-EADF-644C-8BDB-C751762EFFFC}"/>
              </a:ext>
            </a:extLst>
          </p:cNvPr>
          <p:cNvSpPr>
            <a:spLocks noGrp="1"/>
          </p:cNvSpPr>
          <p:nvPr>
            <p:ph type="title"/>
          </p:nvPr>
        </p:nvSpPr>
        <p:spPr>
          <a:xfrm>
            <a:off x="774700" y="250825"/>
            <a:ext cx="10515600" cy="1325563"/>
          </a:xfrm>
        </p:spPr>
        <p:txBody>
          <a:bodyPr>
            <a:noAutofit/>
          </a:bodyPr>
          <a:lstStyle/>
          <a:p>
            <a:pPr algn="ctr"/>
            <a:r>
              <a:rPr lang="en-US" sz="5400" b="1" dirty="0">
                <a:latin typeface="+mn-lt"/>
              </a:rPr>
              <a:t>WHO SHOULD TAKE A COMPANIONSHIP COURSE?</a:t>
            </a:r>
          </a:p>
        </p:txBody>
      </p:sp>
      <p:sp>
        <p:nvSpPr>
          <p:cNvPr id="3" name="Content Placeholder 2">
            <a:extLst>
              <a:ext uri="{FF2B5EF4-FFF2-40B4-BE49-F238E27FC236}">
                <a16:creationId xmlns:a16="http://schemas.microsoft.com/office/drawing/2014/main" id="{5B2FCD7B-E1AF-3B4D-8CE2-F04062C0DA7D}"/>
              </a:ext>
            </a:extLst>
          </p:cNvPr>
          <p:cNvSpPr>
            <a:spLocks noGrp="1"/>
          </p:cNvSpPr>
          <p:nvPr>
            <p:ph idx="1"/>
          </p:nvPr>
        </p:nvSpPr>
        <p:spPr>
          <a:xfrm>
            <a:off x="2768600" y="1774825"/>
            <a:ext cx="8585200" cy="4351338"/>
          </a:xfrm>
        </p:spPr>
        <p:txBody>
          <a:bodyPr>
            <a:normAutofit lnSpcReduction="10000"/>
          </a:bodyPr>
          <a:lstStyle/>
          <a:p>
            <a:pPr marL="0" indent="0">
              <a:buNone/>
            </a:pPr>
            <a:r>
              <a:rPr lang="en-US" sz="3200" dirty="0"/>
              <a:t>• Faith Communities, including ushers, social justice and pastoral care teams</a:t>
            </a:r>
          </a:p>
          <a:p>
            <a:pPr marL="0" indent="0">
              <a:buNone/>
            </a:pPr>
            <a:r>
              <a:rPr lang="en-US" sz="3200" dirty="0"/>
              <a:t> • Community Based Organizations </a:t>
            </a:r>
          </a:p>
          <a:p>
            <a:pPr marL="0" indent="0">
              <a:buNone/>
            </a:pPr>
            <a:r>
              <a:rPr lang="en-US" sz="3200" dirty="0"/>
              <a:t>• Not-for-Profits </a:t>
            </a:r>
          </a:p>
          <a:p>
            <a:pPr marL="0" indent="0">
              <a:buNone/>
            </a:pPr>
            <a:r>
              <a:rPr lang="en-US" sz="3200" dirty="0"/>
              <a:t>• Government agencies </a:t>
            </a:r>
          </a:p>
          <a:p>
            <a:pPr marL="0" indent="0">
              <a:buNone/>
            </a:pPr>
            <a:r>
              <a:rPr lang="en-US" sz="3200" dirty="0"/>
              <a:t>• Peer Support Specialists </a:t>
            </a:r>
          </a:p>
          <a:p>
            <a:pPr marL="0" indent="0">
              <a:buNone/>
            </a:pPr>
            <a:r>
              <a:rPr lang="en-US" sz="3200" dirty="0"/>
              <a:t>• Any secular or faith-based communities engaged with and supporting those who are disadvantaged through practices of hospitality and outreach</a:t>
            </a:r>
          </a:p>
        </p:txBody>
      </p:sp>
      <p:pic>
        <p:nvPicPr>
          <p:cNvPr id="4" name="Picture 3">
            <a:extLst>
              <a:ext uri="{FF2B5EF4-FFF2-40B4-BE49-F238E27FC236}">
                <a16:creationId xmlns:a16="http://schemas.microsoft.com/office/drawing/2014/main" id="{31636789-F8AF-324E-8263-4D2F2B2C4306}"/>
              </a:ext>
            </a:extLst>
          </p:cNvPr>
          <p:cNvPicPr>
            <a:picLocks noChangeAspect="1"/>
          </p:cNvPicPr>
          <p:nvPr/>
        </p:nvPicPr>
        <p:blipFill>
          <a:blip r:embed="rId2"/>
          <a:stretch>
            <a:fillRect/>
          </a:stretch>
        </p:blipFill>
        <p:spPr>
          <a:xfrm>
            <a:off x="194942" y="250825"/>
            <a:ext cx="2231339" cy="2194559"/>
          </a:xfrm>
          <a:prstGeom prst="rect">
            <a:avLst/>
          </a:prstGeom>
        </p:spPr>
      </p:pic>
    </p:spTree>
    <p:extLst>
      <p:ext uri="{BB962C8B-B14F-4D97-AF65-F5344CB8AC3E}">
        <p14:creationId xmlns:p14="http://schemas.microsoft.com/office/powerpoint/2010/main" val="1267185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FC69-42E0-7449-B3CA-375E7B81A1C2}"/>
              </a:ext>
            </a:extLst>
          </p:cNvPr>
          <p:cNvSpPr>
            <a:spLocks noGrp="1"/>
          </p:cNvSpPr>
          <p:nvPr>
            <p:ph type="title"/>
          </p:nvPr>
        </p:nvSpPr>
        <p:spPr>
          <a:xfrm>
            <a:off x="1028700" y="238125"/>
            <a:ext cx="10515600" cy="1325563"/>
          </a:xfrm>
        </p:spPr>
        <p:txBody>
          <a:bodyPr>
            <a:normAutofit/>
          </a:bodyPr>
          <a:lstStyle/>
          <a:p>
            <a:r>
              <a:rPr lang="en-US" sz="5400" b="1" dirty="0">
                <a:latin typeface="+mn-lt"/>
              </a:rPr>
              <a:t>Companionship Instructor Training</a:t>
            </a:r>
          </a:p>
        </p:txBody>
      </p:sp>
      <p:sp>
        <p:nvSpPr>
          <p:cNvPr id="3" name="Content Placeholder 2">
            <a:extLst>
              <a:ext uri="{FF2B5EF4-FFF2-40B4-BE49-F238E27FC236}">
                <a16:creationId xmlns:a16="http://schemas.microsoft.com/office/drawing/2014/main" id="{A63963FE-46E6-C34D-8487-D6047B8A9511}"/>
              </a:ext>
            </a:extLst>
          </p:cNvPr>
          <p:cNvSpPr>
            <a:spLocks noGrp="1"/>
          </p:cNvSpPr>
          <p:nvPr>
            <p:ph idx="1"/>
          </p:nvPr>
        </p:nvSpPr>
        <p:spPr>
          <a:xfrm>
            <a:off x="2802258" y="1563688"/>
            <a:ext cx="8928100" cy="4351338"/>
          </a:xfrm>
        </p:spPr>
        <p:txBody>
          <a:bodyPr>
            <a:normAutofit fontScale="92500" lnSpcReduction="10000"/>
          </a:bodyPr>
          <a:lstStyle/>
          <a:p>
            <a:pPr marL="0" indent="0">
              <a:buNone/>
            </a:pPr>
            <a:r>
              <a:rPr lang="en-US" sz="4400" dirty="0"/>
              <a:t>A </a:t>
            </a:r>
            <a:r>
              <a:rPr lang="en-US" sz="4400" b="1" dirty="0"/>
              <a:t>2-day in-person training or 1 ½ day virtual training</a:t>
            </a:r>
            <a:r>
              <a:rPr lang="en-US" sz="4400" dirty="0"/>
              <a:t> designed to give you the skills, tools, and support you need to successfully bring Companionship to your community and effectively communicate the transformational power of moving from transactional engagement to relational engagement.</a:t>
            </a:r>
          </a:p>
        </p:txBody>
      </p:sp>
      <p:pic>
        <p:nvPicPr>
          <p:cNvPr id="4" name="Picture 3">
            <a:extLst>
              <a:ext uri="{FF2B5EF4-FFF2-40B4-BE49-F238E27FC236}">
                <a16:creationId xmlns:a16="http://schemas.microsoft.com/office/drawing/2014/main" id="{FBFC2731-6705-0E41-8866-267AFC6513A8}"/>
              </a:ext>
            </a:extLst>
          </p:cNvPr>
          <p:cNvPicPr>
            <a:picLocks noChangeAspect="1"/>
          </p:cNvPicPr>
          <p:nvPr/>
        </p:nvPicPr>
        <p:blipFill>
          <a:blip r:embed="rId2"/>
          <a:stretch>
            <a:fillRect/>
          </a:stretch>
        </p:blipFill>
        <p:spPr>
          <a:xfrm>
            <a:off x="461642" y="1329634"/>
            <a:ext cx="2231339" cy="2194559"/>
          </a:xfrm>
          <a:prstGeom prst="rect">
            <a:avLst/>
          </a:prstGeom>
        </p:spPr>
      </p:pic>
    </p:spTree>
    <p:extLst>
      <p:ext uri="{BB962C8B-B14F-4D97-AF65-F5344CB8AC3E}">
        <p14:creationId xmlns:p14="http://schemas.microsoft.com/office/powerpoint/2010/main" val="3826547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4104" y="802955"/>
            <a:ext cx="5768043" cy="1454051"/>
          </a:xfrm>
        </p:spPr>
        <p:txBody>
          <a:bodyPr>
            <a:normAutofit/>
          </a:bodyPr>
          <a:lstStyle/>
          <a:p>
            <a:r>
              <a:rPr lang="en-US" dirty="0">
                <a:solidFill>
                  <a:srgbClr val="000000"/>
                </a:solidFill>
              </a:rPr>
              <a:t> </a:t>
            </a:r>
            <a:r>
              <a:rPr lang="en-US" b="1" dirty="0">
                <a:solidFill>
                  <a:srgbClr val="000000"/>
                </a:solidFill>
              </a:rPr>
              <a:t>Companionship Training</a:t>
            </a:r>
            <a:endParaRPr lang="en-US" b="1" u="sng" dirty="0">
              <a:solidFill>
                <a:srgbClr val="000000"/>
              </a:solidFill>
            </a:endParaRPr>
          </a:p>
        </p:txBody>
      </p:sp>
      <p:sp>
        <p:nvSpPr>
          <p:cNvPr id="3" name="Content Placeholder 2"/>
          <p:cNvSpPr>
            <a:spLocks noGrp="1"/>
          </p:cNvSpPr>
          <p:nvPr>
            <p:ph idx="1"/>
          </p:nvPr>
        </p:nvSpPr>
        <p:spPr>
          <a:xfrm>
            <a:off x="4570408" y="2153325"/>
            <a:ext cx="7475818" cy="3639289"/>
          </a:xfrm>
        </p:spPr>
        <p:txBody>
          <a:bodyPr anchor="ctr">
            <a:normAutofit/>
          </a:bodyPr>
          <a:lstStyle/>
          <a:p>
            <a:pPr algn="ctr">
              <a:buNone/>
            </a:pPr>
            <a:r>
              <a:rPr lang="en-US" sz="2000" dirty="0">
                <a:solidFill>
                  <a:srgbClr val="000000"/>
                </a:solidFill>
              </a:rPr>
              <a:t>	</a:t>
            </a:r>
            <a:r>
              <a:rPr lang="en-US" sz="3600" dirty="0">
                <a:solidFill>
                  <a:srgbClr val="000000"/>
                </a:solidFill>
              </a:rPr>
              <a:t>Interested in setting up a Companionship Training or the Train-the Trainer.                                              We encourage you to email </a:t>
            </a:r>
          </a:p>
          <a:p>
            <a:pPr algn="ctr">
              <a:buNone/>
            </a:pPr>
            <a:r>
              <a:rPr lang="en-US" sz="3200" dirty="0">
                <a:solidFill>
                  <a:srgbClr val="000000"/>
                </a:solidFill>
                <a:hlinkClick r:id="rId2"/>
              </a:rPr>
              <a:t>admin@pathways2promise.org</a:t>
            </a:r>
            <a:r>
              <a:rPr lang="en-US" sz="3200" dirty="0">
                <a:solidFill>
                  <a:srgbClr val="000000"/>
                </a:solidFill>
              </a:rPr>
              <a:t> </a:t>
            </a:r>
            <a:r>
              <a:rPr lang="en-US" sz="2400" dirty="0">
                <a:solidFill>
                  <a:srgbClr val="000000"/>
                </a:solidFill>
              </a:rPr>
              <a:t>                 </a:t>
            </a:r>
          </a:p>
          <a:p>
            <a:pPr algn="ctr">
              <a:buNone/>
            </a:pPr>
            <a:r>
              <a:rPr lang="en-US" dirty="0">
                <a:solidFill>
                  <a:srgbClr val="000000"/>
                </a:solidFill>
              </a:rPr>
              <a:t>or visit our website at </a:t>
            </a:r>
            <a:r>
              <a:rPr lang="en-US" dirty="0">
                <a:solidFill>
                  <a:srgbClr val="000000"/>
                </a:solidFill>
                <a:hlinkClick r:id="rId3"/>
              </a:rPr>
              <a:t>https://www.thecompanionshipmovement.org/</a:t>
            </a:r>
            <a:r>
              <a:rPr lang="en-US" dirty="0">
                <a:solidFill>
                  <a:srgbClr val="000000"/>
                </a:solidFill>
              </a:rPr>
              <a:t> </a:t>
            </a:r>
            <a:endParaRPr lang="en-US" sz="2000" dirty="0">
              <a:solidFill>
                <a:srgbClr val="000000"/>
              </a:solidFill>
            </a:endParaRPr>
          </a:p>
        </p:txBody>
      </p:sp>
      <p:pic>
        <p:nvPicPr>
          <p:cNvPr id="5" name="Picture 4">
            <a:extLst>
              <a:ext uri="{FF2B5EF4-FFF2-40B4-BE49-F238E27FC236}">
                <a16:creationId xmlns:a16="http://schemas.microsoft.com/office/drawing/2014/main" id="{39AD12DF-B374-4644-A999-F63FFE793336}"/>
              </a:ext>
            </a:extLst>
          </p:cNvPr>
          <p:cNvPicPr>
            <a:picLocks noChangeAspect="1"/>
          </p:cNvPicPr>
          <p:nvPr/>
        </p:nvPicPr>
        <p:blipFill>
          <a:blip r:embed="rId4"/>
          <a:stretch>
            <a:fillRect/>
          </a:stretch>
        </p:blipFill>
        <p:spPr>
          <a:xfrm>
            <a:off x="429349" y="1638364"/>
            <a:ext cx="3661831" cy="3601471"/>
          </a:xfrm>
          <a:prstGeom prst="rect">
            <a:avLst/>
          </a:prstGeom>
        </p:spPr>
      </p:pic>
    </p:spTree>
    <p:extLst>
      <p:ext uri="{BB962C8B-B14F-4D97-AF65-F5344CB8AC3E}">
        <p14:creationId xmlns:p14="http://schemas.microsoft.com/office/powerpoint/2010/main" val="28495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786" y="897627"/>
            <a:ext cx="5885484" cy="1454051"/>
          </a:xfrm>
        </p:spPr>
        <p:txBody>
          <a:bodyPr>
            <a:noAutofit/>
          </a:bodyPr>
          <a:lstStyle/>
          <a:p>
            <a:pPr algn="ctr"/>
            <a:r>
              <a:rPr lang="en-US" sz="5400" b="1" dirty="0">
                <a:solidFill>
                  <a:srgbClr val="000000"/>
                </a:solidFill>
                <a:latin typeface="Cooper Black" panose="0208090404030B020404" pitchFamily="18" charset="77"/>
              </a:rPr>
              <a:t>The Companionship Movement </a:t>
            </a:r>
          </a:p>
        </p:txBody>
      </p:sp>
      <p:pic>
        <p:nvPicPr>
          <p:cNvPr id="9" name="Picture 8">
            <a:extLst>
              <a:ext uri="{FF2B5EF4-FFF2-40B4-BE49-F238E27FC236}">
                <a16:creationId xmlns:a16="http://schemas.microsoft.com/office/drawing/2014/main" id="{CC8A0CD4-100A-9946-B706-440CB2336288}"/>
              </a:ext>
            </a:extLst>
          </p:cNvPr>
          <p:cNvPicPr>
            <a:picLocks noChangeAspect="1"/>
          </p:cNvPicPr>
          <p:nvPr/>
        </p:nvPicPr>
        <p:blipFill>
          <a:blip r:embed="rId2"/>
          <a:stretch>
            <a:fillRect/>
          </a:stretch>
        </p:blipFill>
        <p:spPr>
          <a:xfrm>
            <a:off x="429349" y="1638364"/>
            <a:ext cx="3661831" cy="3601471"/>
          </a:xfrm>
          <a:prstGeom prst="rect">
            <a:avLst/>
          </a:prstGeom>
        </p:spPr>
      </p:pic>
      <p:sp>
        <p:nvSpPr>
          <p:cNvPr id="11" name="Rectangle 10">
            <a:extLst>
              <a:ext uri="{FF2B5EF4-FFF2-40B4-BE49-F238E27FC236}">
                <a16:creationId xmlns:a16="http://schemas.microsoft.com/office/drawing/2014/main" id="{4753E8AB-E765-534A-A5A4-72B32662E8E8}"/>
              </a:ext>
            </a:extLst>
          </p:cNvPr>
          <p:cNvSpPr/>
          <p:nvPr/>
        </p:nvSpPr>
        <p:spPr>
          <a:xfrm>
            <a:off x="5614876" y="3133150"/>
            <a:ext cx="6096000" cy="591700"/>
          </a:xfrm>
          <a:prstGeom prst="rect">
            <a:avLst/>
          </a:prstGeom>
        </p:spPr>
        <p:txBody>
          <a:bodyPr>
            <a:spAutoFit/>
          </a:bodyPr>
          <a:lstStyle/>
          <a:p>
            <a:pPr algn="ctr">
              <a:lnSpc>
                <a:spcPct val="90000"/>
              </a:lnSpc>
            </a:pPr>
            <a:r>
              <a:rPr lang="en-US" kern="100" cap="all" dirty="0">
                <a:solidFill>
                  <a:srgbClr val="000000"/>
                </a:solidFill>
                <a:latin typeface="Helvetica Light" panose="020B0403020202020204" pitchFamily="34" charset="0"/>
                <a:ea typeface="MS Gothic" panose="020B0609070205080204" pitchFamily="49" charset="-128"/>
                <a:cs typeface="Arial" panose="020B0604020202020204" pitchFamily="34" charset="0"/>
              </a:rPr>
              <a:t>Companionship is managed, </a:t>
            </a:r>
          </a:p>
          <a:p>
            <a:pPr algn="ctr">
              <a:lnSpc>
                <a:spcPct val="90000"/>
              </a:lnSpc>
            </a:pPr>
            <a:r>
              <a:rPr lang="en-US" kern="100" cap="all" dirty="0">
                <a:solidFill>
                  <a:srgbClr val="000000"/>
                </a:solidFill>
                <a:latin typeface="Helvetica Light" panose="020B0403020202020204" pitchFamily="34" charset="0"/>
                <a:ea typeface="MS Gothic" panose="020B0609070205080204" pitchFamily="49" charset="-128"/>
                <a:cs typeface="Arial" panose="020B0604020202020204" pitchFamily="34" charset="0"/>
              </a:rPr>
              <a:t>operated and disseminated by:</a:t>
            </a:r>
            <a:endParaRPr lang="en-US" sz="5400" kern="100" cap="all"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p:txBody>
      </p:sp>
      <p:pic>
        <p:nvPicPr>
          <p:cNvPr id="19" name="Picture 18">
            <a:extLst>
              <a:ext uri="{FF2B5EF4-FFF2-40B4-BE49-F238E27FC236}">
                <a16:creationId xmlns:a16="http://schemas.microsoft.com/office/drawing/2014/main" id="{3E3B065A-47B2-0D48-BFB6-BB66D510E78C}"/>
              </a:ext>
            </a:extLst>
          </p:cNvPr>
          <p:cNvPicPr>
            <a:picLocks noChangeAspect="1"/>
          </p:cNvPicPr>
          <p:nvPr/>
        </p:nvPicPr>
        <p:blipFill>
          <a:blip r:embed="rId3"/>
          <a:stretch>
            <a:fillRect/>
          </a:stretch>
        </p:blipFill>
        <p:spPr>
          <a:xfrm>
            <a:off x="6776926" y="4121607"/>
            <a:ext cx="4095513" cy="1920654"/>
          </a:xfrm>
          <a:prstGeom prst="rect">
            <a:avLst/>
          </a:prstGeom>
        </p:spPr>
      </p:pic>
    </p:spTree>
    <p:extLst>
      <p:ext uri="{BB962C8B-B14F-4D97-AF65-F5344CB8AC3E}">
        <p14:creationId xmlns:p14="http://schemas.microsoft.com/office/powerpoint/2010/main" val="2496469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479590" y="514719"/>
            <a:ext cx="7772610" cy="1454051"/>
          </a:xfrm>
        </p:spPr>
        <p:txBody>
          <a:bodyPr>
            <a:noAutofit/>
          </a:bodyPr>
          <a:lstStyle/>
          <a:p>
            <a:r>
              <a:rPr lang="en-US" sz="8800" b="1" i="1" dirty="0">
                <a:solidFill>
                  <a:srgbClr val="000000"/>
                </a:solidFill>
                <a:latin typeface="+mn-lt"/>
              </a:rPr>
              <a:t>Companionship</a:t>
            </a:r>
          </a:p>
        </p:txBody>
      </p:sp>
      <p:sp>
        <p:nvSpPr>
          <p:cNvPr id="3" name="Content Placeholder 2"/>
          <p:cNvSpPr>
            <a:spLocks noGrp="1"/>
          </p:cNvSpPr>
          <p:nvPr>
            <p:ph idx="1"/>
          </p:nvPr>
        </p:nvSpPr>
        <p:spPr>
          <a:xfrm>
            <a:off x="857040" y="2515659"/>
            <a:ext cx="9994900" cy="3596671"/>
          </a:xfrm>
        </p:spPr>
        <p:txBody>
          <a:bodyPr anchor="ctr">
            <a:noAutofit/>
          </a:bodyPr>
          <a:lstStyle/>
          <a:p>
            <a:pPr marL="0" indent="0">
              <a:buNone/>
            </a:pPr>
            <a:r>
              <a:rPr lang="en-US" sz="4400" b="1" i="1" dirty="0">
                <a:solidFill>
                  <a:schemeClr val="accent1">
                    <a:lumMod val="75000"/>
                  </a:schemeClr>
                </a:solidFill>
              </a:rPr>
              <a:t>Companionship</a:t>
            </a:r>
            <a:r>
              <a:rPr lang="en-US" sz="3600" dirty="0"/>
              <a:t> is a </a:t>
            </a:r>
            <a:r>
              <a:rPr lang="en-US" sz="3600" b="1" dirty="0"/>
              <a:t>practice </a:t>
            </a:r>
            <a:r>
              <a:rPr lang="en-US" sz="3600" dirty="0"/>
              <a:t>of </a:t>
            </a:r>
            <a:r>
              <a:rPr lang="en-US" sz="3600" b="1" dirty="0"/>
              <a:t>presence</a:t>
            </a:r>
            <a:r>
              <a:rPr lang="en-US" sz="3600" dirty="0"/>
              <a:t>, a relationship responding to isolation and suffering and supportive of </a:t>
            </a:r>
            <a:r>
              <a:rPr lang="en-US" sz="3600" b="1" dirty="0"/>
              <a:t>healing</a:t>
            </a:r>
            <a:r>
              <a:rPr lang="en-US" sz="3600" dirty="0"/>
              <a:t> and </a:t>
            </a:r>
            <a:r>
              <a:rPr lang="en-US" sz="3600" b="1" dirty="0"/>
              <a:t>recovery</a:t>
            </a:r>
            <a:r>
              <a:rPr lang="en-US" sz="3600" dirty="0"/>
              <a:t>. </a:t>
            </a:r>
          </a:p>
          <a:p>
            <a:pPr marL="0" indent="0">
              <a:buNone/>
            </a:pPr>
            <a:r>
              <a:rPr lang="en-US" sz="4400" b="1" i="1" dirty="0">
                <a:solidFill>
                  <a:srgbClr val="C00000"/>
                </a:solidFill>
              </a:rPr>
              <a:t>Companionship</a:t>
            </a:r>
            <a:r>
              <a:rPr lang="en-US" dirty="0"/>
              <a:t> </a:t>
            </a:r>
            <a:r>
              <a:rPr lang="en-US" sz="3600" dirty="0"/>
              <a:t>welcomes the stranger, building a </a:t>
            </a:r>
            <a:r>
              <a:rPr lang="en-US" sz="3600" b="1" u="sng" dirty="0"/>
              <a:t>circle of care </a:t>
            </a:r>
            <a:r>
              <a:rPr lang="en-US" sz="3600" dirty="0"/>
              <a:t>with individuals who are facing </a:t>
            </a:r>
            <a:r>
              <a:rPr lang="en-US" sz="3600" i="1" u="sng" dirty="0"/>
              <a:t>emotional and mental health </a:t>
            </a:r>
            <a:r>
              <a:rPr lang="en-US" sz="3600" dirty="0"/>
              <a:t>challenges.</a:t>
            </a:r>
            <a:endParaRPr lang="en-US" sz="3600" dirty="0">
              <a:solidFill>
                <a:srgbClr val="000000"/>
              </a:solidFill>
            </a:endParaRPr>
          </a:p>
        </p:txBody>
      </p:sp>
      <p:pic>
        <p:nvPicPr>
          <p:cNvPr id="5" name="Picture 4">
            <a:extLst>
              <a:ext uri="{FF2B5EF4-FFF2-40B4-BE49-F238E27FC236}">
                <a16:creationId xmlns:a16="http://schemas.microsoft.com/office/drawing/2014/main" id="{0F541E60-8A19-7549-BB7F-659117ECE901}"/>
              </a:ext>
            </a:extLst>
          </p:cNvPr>
          <p:cNvPicPr>
            <a:picLocks noChangeAspect="1"/>
          </p:cNvPicPr>
          <p:nvPr/>
        </p:nvPicPr>
        <p:blipFill rotWithShape="1">
          <a:blip r:embed="rId2"/>
          <a:srcRect l="201" r="5835" b="3"/>
          <a:stretch/>
        </p:blipFill>
        <p:spPr>
          <a:xfrm>
            <a:off x="239615" y="227104"/>
            <a:ext cx="1938827" cy="2029283"/>
          </a:xfrm>
          <a:prstGeom prst="rect">
            <a:avLst/>
          </a:prstGeom>
        </p:spPr>
      </p:pic>
    </p:spTree>
    <p:extLst>
      <p:ext uri="{BB962C8B-B14F-4D97-AF65-F5344CB8AC3E}">
        <p14:creationId xmlns:p14="http://schemas.microsoft.com/office/powerpoint/2010/main" val="157547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3D748-E439-174D-BF10-59F96C3B1C83}"/>
              </a:ext>
            </a:extLst>
          </p:cNvPr>
          <p:cNvSpPr>
            <a:spLocks noGrp="1"/>
          </p:cNvSpPr>
          <p:nvPr>
            <p:ph type="title"/>
          </p:nvPr>
        </p:nvSpPr>
        <p:spPr>
          <a:xfrm>
            <a:off x="4183095" y="368634"/>
            <a:ext cx="6819008" cy="1454051"/>
          </a:xfrm>
        </p:spPr>
        <p:txBody>
          <a:bodyPr>
            <a:normAutofit fontScale="90000"/>
          </a:bodyPr>
          <a:lstStyle/>
          <a:p>
            <a:r>
              <a:rPr lang="en-US" sz="8000" b="1">
                <a:solidFill>
                  <a:srgbClr val="000000"/>
                </a:solidFill>
                <a:latin typeface="Arial Rounded MT Bold" panose="020F0704030504030204" pitchFamily="34" charset="77"/>
              </a:rPr>
              <a:t>OUR MISSION</a:t>
            </a:r>
            <a:br>
              <a:rPr lang="en-US" b="1">
                <a:solidFill>
                  <a:srgbClr val="000000"/>
                </a:solidFill>
              </a:rPr>
            </a:br>
            <a:endParaRPr lang="en-US" dirty="0">
              <a:solidFill>
                <a:srgbClr val="000000"/>
              </a:solidFill>
            </a:endParaRPr>
          </a:p>
        </p:txBody>
      </p:sp>
      <p:sp>
        <p:nvSpPr>
          <p:cNvPr id="3" name="Content Placeholder 2">
            <a:extLst>
              <a:ext uri="{FF2B5EF4-FFF2-40B4-BE49-F238E27FC236}">
                <a16:creationId xmlns:a16="http://schemas.microsoft.com/office/drawing/2014/main" id="{AE3C8C75-B5BC-6847-9E51-8EC4D9CCF0BE}"/>
              </a:ext>
            </a:extLst>
          </p:cNvPr>
          <p:cNvSpPr>
            <a:spLocks noGrp="1"/>
          </p:cNvSpPr>
          <p:nvPr>
            <p:ph idx="1"/>
          </p:nvPr>
        </p:nvSpPr>
        <p:spPr>
          <a:xfrm>
            <a:off x="4452730" y="1822685"/>
            <a:ext cx="7148277" cy="4316896"/>
          </a:xfrm>
        </p:spPr>
        <p:txBody>
          <a:bodyPr anchor="ctr">
            <a:normAutofit/>
          </a:bodyPr>
          <a:lstStyle/>
          <a:p>
            <a:pPr marL="0" indent="0" fontAlgn="base">
              <a:buNone/>
            </a:pPr>
            <a:r>
              <a:rPr lang="en-US" sz="4300" dirty="0">
                <a:solidFill>
                  <a:srgbClr val="000000"/>
                </a:solidFill>
              </a:rPr>
              <a:t>As companions, we act on our concern for another person offering the encouragement of five basic practices: </a:t>
            </a:r>
            <a:r>
              <a:rPr lang="en-US" sz="4300" b="1" dirty="0">
                <a:solidFill>
                  <a:srgbClr val="000000"/>
                </a:solidFill>
              </a:rPr>
              <a:t>hospitality, neighboring, journeying side-by-side, listening, and accompaniment.</a:t>
            </a:r>
          </a:p>
          <a:p>
            <a:endParaRPr lang="en-US" sz="2000" dirty="0">
              <a:solidFill>
                <a:srgbClr val="000000"/>
              </a:solidFill>
            </a:endParaRPr>
          </a:p>
        </p:txBody>
      </p:sp>
      <p:pic>
        <p:nvPicPr>
          <p:cNvPr id="5" name="Picture 4">
            <a:extLst>
              <a:ext uri="{FF2B5EF4-FFF2-40B4-BE49-F238E27FC236}">
                <a16:creationId xmlns:a16="http://schemas.microsoft.com/office/drawing/2014/main" id="{523E0B8F-79AC-B149-88E5-6C6BBF498F9B}"/>
              </a:ext>
            </a:extLst>
          </p:cNvPr>
          <p:cNvPicPr>
            <a:picLocks noChangeAspect="1"/>
          </p:cNvPicPr>
          <p:nvPr/>
        </p:nvPicPr>
        <p:blipFill>
          <a:blip r:embed="rId2"/>
          <a:stretch>
            <a:fillRect/>
          </a:stretch>
        </p:blipFill>
        <p:spPr>
          <a:xfrm>
            <a:off x="403949" y="2686285"/>
            <a:ext cx="3661831" cy="3232829"/>
          </a:xfrm>
          <a:prstGeom prst="rect">
            <a:avLst/>
          </a:prstGeom>
        </p:spPr>
      </p:pic>
      <p:pic>
        <p:nvPicPr>
          <p:cNvPr id="8" name="Picture 7">
            <a:extLst>
              <a:ext uri="{FF2B5EF4-FFF2-40B4-BE49-F238E27FC236}">
                <a16:creationId xmlns:a16="http://schemas.microsoft.com/office/drawing/2014/main" id="{89E58703-E16C-9345-8579-4778BB4743DB}"/>
              </a:ext>
            </a:extLst>
          </p:cNvPr>
          <p:cNvPicPr>
            <a:picLocks noChangeAspect="1"/>
          </p:cNvPicPr>
          <p:nvPr/>
        </p:nvPicPr>
        <p:blipFill rotWithShape="1">
          <a:blip r:embed="rId3"/>
          <a:srcRect l="201" r="5835" b="3"/>
          <a:stretch/>
        </p:blipFill>
        <p:spPr>
          <a:xfrm>
            <a:off x="239615" y="227104"/>
            <a:ext cx="1938827" cy="2029283"/>
          </a:xfrm>
          <a:prstGeom prst="rect">
            <a:avLst/>
          </a:prstGeom>
        </p:spPr>
      </p:pic>
    </p:spTree>
    <p:extLst>
      <p:ext uri="{BB962C8B-B14F-4D97-AF65-F5344CB8AC3E}">
        <p14:creationId xmlns:p14="http://schemas.microsoft.com/office/powerpoint/2010/main" val="1025602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6">
            <a:extLst>
              <a:ext uri="{FF2B5EF4-FFF2-40B4-BE49-F238E27FC236}">
                <a16:creationId xmlns:a16="http://schemas.microsoft.com/office/drawing/2014/main" id="{4596D4D1-E42E-6146-9DAD-50AE61811C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426" y="269876"/>
            <a:ext cx="5910263" cy="76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E71C5EF1-27C4-2044-80E6-C5FD23476413}"/>
              </a:ext>
            </a:extLst>
          </p:cNvPr>
          <p:cNvSpPr txBox="1">
            <a:spLocks/>
          </p:cNvSpPr>
          <p:nvPr/>
        </p:nvSpPr>
        <p:spPr>
          <a:xfrm>
            <a:off x="600869" y="421482"/>
            <a:ext cx="5159375" cy="457200"/>
          </a:xfrm>
          <a:prstGeom prst="rect">
            <a:avLst/>
          </a:prstGeom>
        </p:spPr>
        <p:txBody>
          <a:bodyPr/>
          <a:lstStyle>
            <a:lvl1pPr algn="l" defTabSz="457200" rtl="0" eaLnBrk="0" fontAlgn="base" hangingPunct="0">
              <a:lnSpc>
                <a:spcPct val="90000"/>
              </a:lnSpc>
              <a:spcBef>
                <a:spcPct val="0"/>
              </a:spcBef>
              <a:spcAft>
                <a:spcPct val="0"/>
              </a:spcAft>
              <a:defRPr sz="3200" b="1" kern="1200">
                <a:solidFill>
                  <a:srgbClr val="0C4CA8"/>
                </a:solidFill>
                <a:latin typeface="Open Sans"/>
                <a:ea typeface="MS PGothic" pitchFamily="34" charset="-128"/>
                <a:cs typeface="Open Sans"/>
              </a:defRPr>
            </a:lvl1pPr>
            <a:lvl2pPr algn="l" defTabSz="457200" rtl="0" eaLnBrk="0" fontAlgn="base" hangingPunct="0">
              <a:lnSpc>
                <a:spcPct val="90000"/>
              </a:lnSpc>
              <a:spcBef>
                <a:spcPct val="0"/>
              </a:spcBef>
              <a:spcAft>
                <a:spcPct val="0"/>
              </a:spcAft>
              <a:defRPr sz="3200" b="1">
                <a:solidFill>
                  <a:srgbClr val="0C4CA8"/>
                </a:solidFill>
                <a:latin typeface="Open Sans" charset="0"/>
                <a:ea typeface="MS PGothic" pitchFamily="34" charset="-128"/>
                <a:cs typeface="Open Sans" charset="0"/>
              </a:defRPr>
            </a:lvl2pPr>
            <a:lvl3pPr algn="l" defTabSz="457200" rtl="0" eaLnBrk="0" fontAlgn="base" hangingPunct="0">
              <a:lnSpc>
                <a:spcPct val="90000"/>
              </a:lnSpc>
              <a:spcBef>
                <a:spcPct val="0"/>
              </a:spcBef>
              <a:spcAft>
                <a:spcPct val="0"/>
              </a:spcAft>
              <a:defRPr sz="3200" b="1">
                <a:solidFill>
                  <a:srgbClr val="0C4CA8"/>
                </a:solidFill>
                <a:latin typeface="Open Sans" charset="0"/>
                <a:ea typeface="MS PGothic" pitchFamily="34" charset="-128"/>
                <a:cs typeface="Open Sans" charset="0"/>
              </a:defRPr>
            </a:lvl3pPr>
            <a:lvl4pPr algn="l" defTabSz="457200" rtl="0" eaLnBrk="0" fontAlgn="base" hangingPunct="0">
              <a:lnSpc>
                <a:spcPct val="90000"/>
              </a:lnSpc>
              <a:spcBef>
                <a:spcPct val="0"/>
              </a:spcBef>
              <a:spcAft>
                <a:spcPct val="0"/>
              </a:spcAft>
              <a:defRPr sz="3200" b="1">
                <a:solidFill>
                  <a:srgbClr val="0C4CA8"/>
                </a:solidFill>
                <a:latin typeface="Open Sans" charset="0"/>
                <a:ea typeface="MS PGothic" pitchFamily="34" charset="-128"/>
                <a:cs typeface="Open Sans" charset="0"/>
              </a:defRPr>
            </a:lvl4pPr>
            <a:lvl5pPr algn="l" defTabSz="457200" rtl="0" eaLnBrk="0" fontAlgn="base" hangingPunct="0">
              <a:lnSpc>
                <a:spcPct val="90000"/>
              </a:lnSpc>
              <a:spcBef>
                <a:spcPct val="0"/>
              </a:spcBef>
              <a:spcAft>
                <a:spcPct val="0"/>
              </a:spcAft>
              <a:defRPr sz="3200" b="1">
                <a:solidFill>
                  <a:srgbClr val="0C4CA8"/>
                </a:solidFill>
                <a:latin typeface="Open Sans" charset="0"/>
                <a:ea typeface="MS PGothic" pitchFamily="34" charset="-128"/>
                <a:cs typeface="Open Sans" charset="0"/>
              </a:defRPr>
            </a:lvl5pPr>
            <a:lvl6pPr marL="457200" algn="l" defTabSz="457200" rtl="0" fontAlgn="base">
              <a:lnSpc>
                <a:spcPct val="90000"/>
              </a:lnSpc>
              <a:spcBef>
                <a:spcPct val="0"/>
              </a:spcBef>
              <a:spcAft>
                <a:spcPct val="0"/>
              </a:spcAft>
              <a:defRPr sz="3200" b="1">
                <a:solidFill>
                  <a:srgbClr val="609BCD"/>
                </a:solidFill>
                <a:latin typeface="Calibri" charset="0"/>
                <a:ea typeface="ＭＳ Ｐゴシック" charset="0"/>
                <a:cs typeface="ＭＳ Ｐゴシック" charset="0"/>
              </a:defRPr>
            </a:lvl6pPr>
            <a:lvl7pPr marL="914400" algn="l" defTabSz="457200" rtl="0" fontAlgn="base">
              <a:lnSpc>
                <a:spcPct val="90000"/>
              </a:lnSpc>
              <a:spcBef>
                <a:spcPct val="0"/>
              </a:spcBef>
              <a:spcAft>
                <a:spcPct val="0"/>
              </a:spcAft>
              <a:defRPr sz="3200" b="1">
                <a:solidFill>
                  <a:srgbClr val="609BCD"/>
                </a:solidFill>
                <a:latin typeface="Calibri" charset="0"/>
                <a:ea typeface="ＭＳ Ｐゴシック" charset="0"/>
                <a:cs typeface="ＭＳ Ｐゴシック" charset="0"/>
              </a:defRPr>
            </a:lvl7pPr>
            <a:lvl8pPr marL="1371600" algn="l" defTabSz="457200" rtl="0" fontAlgn="base">
              <a:lnSpc>
                <a:spcPct val="90000"/>
              </a:lnSpc>
              <a:spcBef>
                <a:spcPct val="0"/>
              </a:spcBef>
              <a:spcAft>
                <a:spcPct val="0"/>
              </a:spcAft>
              <a:defRPr sz="3200" b="1">
                <a:solidFill>
                  <a:srgbClr val="609BCD"/>
                </a:solidFill>
                <a:latin typeface="Calibri" charset="0"/>
                <a:ea typeface="ＭＳ Ｐゴシック" charset="0"/>
                <a:cs typeface="ＭＳ Ｐゴシック" charset="0"/>
              </a:defRPr>
            </a:lvl8pPr>
            <a:lvl9pPr marL="1828800" algn="l" defTabSz="457200" rtl="0" fontAlgn="base">
              <a:lnSpc>
                <a:spcPct val="90000"/>
              </a:lnSpc>
              <a:spcBef>
                <a:spcPct val="0"/>
              </a:spcBef>
              <a:spcAft>
                <a:spcPct val="0"/>
              </a:spcAft>
              <a:defRPr sz="3200" b="1">
                <a:solidFill>
                  <a:srgbClr val="609BCD"/>
                </a:solidFill>
                <a:latin typeface="Calibri" charset="0"/>
                <a:ea typeface="ＭＳ Ｐゴシック" charset="0"/>
                <a:cs typeface="ＭＳ Ｐゴシック" charset="0"/>
              </a:defRPr>
            </a:lvl9pPr>
          </a:lstStyle>
          <a:p>
            <a:pPr>
              <a:defRPr/>
            </a:pPr>
            <a:r>
              <a:rPr lang="en-US" sz="3500" b="0" spc="300" dirty="0">
                <a:solidFill>
                  <a:schemeClr val="bg1"/>
                </a:solidFill>
                <a:latin typeface="BPreplay" panose="02000503000000020004" pitchFamily="2" charset="0"/>
                <a:ea typeface="Open Sans Light" panose="020B0306030504020204" pitchFamily="34" charset="0"/>
                <a:cs typeface="Open Sans Light" panose="020B0306030504020204" pitchFamily="34" charset="0"/>
              </a:rPr>
              <a:t>Who We’re Reaching</a:t>
            </a:r>
          </a:p>
        </p:txBody>
      </p:sp>
      <p:pic>
        <p:nvPicPr>
          <p:cNvPr id="7" name="Picture 6">
            <a:extLst>
              <a:ext uri="{FF2B5EF4-FFF2-40B4-BE49-F238E27FC236}">
                <a16:creationId xmlns:a16="http://schemas.microsoft.com/office/drawing/2014/main" id="{8D71EE57-B2AC-9845-9600-D7B43CEBEB01}"/>
              </a:ext>
            </a:extLst>
          </p:cNvPr>
          <p:cNvPicPr/>
          <p:nvPr/>
        </p:nvPicPr>
        <p:blipFill rotWithShape="1">
          <a:blip r:embed="rId4" cstate="print">
            <a:extLst>
              <a:ext uri="{28A0092B-C50C-407E-A947-70E740481C1C}">
                <a14:useLocalDpi xmlns:a14="http://schemas.microsoft.com/office/drawing/2010/main" val="0"/>
              </a:ext>
            </a:extLst>
          </a:blip>
          <a:srcRect t="3271" r="-136" b="12850"/>
          <a:stretch/>
        </p:blipFill>
        <p:spPr>
          <a:xfrm>
            <a:off x="92470" y="1181894"/>
            <a:ext cx="11020030" cy="5523706"/>
          </a:xfrm>
          <a:prstGeom prst="rect">
            <a:avLst/>
          </a:prstGeom>
        </p:spPr>
      </p:pic>
    </p:spTree>
    <p:extLst>
      <p:ext uri="{BB962C8B-B14F-4D97-AF65-F5344CB8AC3E}">
        <p14:creationId xmlns:p14="http://schemas.microsoft.com/office/powerpoint/2010/main" val="131072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sz="3700" b="1">
                <a:solidFill>
                  <a:srgbClr val="FFFFFF"/>
                </a:solidFill>
              </a:rPr>
              <a:t> </a:t>
            </a:r>
            <a:r>
              <a:rPr lang="en-US" sz="3700" b="1">
                <a:solidFill>
                  <a:srgbClr val="FFFFFF"/>
                </a:solidFill>
                <a:latin typeface="+mn-lt"/>
              </a:rPr>
              <a:t>Getting Started: </a:t>
            </a:r>
            <a:r>
              <a:rPr lang="en-US" sz="3700" b="1" i="1">
                <a:solidFill>
                  <a:srgbClr val="FFFFFF"/>
                </a:solidFill>
                <a:latin typeface="+mn-lt"/>
              </a:rPr>
              <a:t>How does Companionship Begin? </a:t>
            </a:r>
          </a:p>
        </p:txBody>
      </p:sp>
      <p:graphicFrame>
        <p:nvGraphicFramePr>
          <p:cNvPr id="5" name="Content Placeholder 2">
            <a:extLst>
              <a:ext uri="{FF2B5EF4-FFF2-40B4-BE49-F238E27FC236}">
                <a16:creationId xmlns:a16="http://schemas.microsoft.com/office/drawing/2014/main" id="{C59FBD35-08B1-474A-8A12-2AFCCEA00540}"/>
              </a:ext>
            </a:extLst>
          </p:cNvPr>
          <p:cNvGraphicFramePr>
            <a:graphicFrameLocks noGrp="1"/>
          </p:cNvGraphicFramePr>
          <p:nvPr>
            <p:ph idx="1"/>
            <p:extLst>
              <p:ext uri="{D42A27DB-BD31-4B8C-83A1-F6EECF244321}">
                <p14:modId xmlns:p14="http://schemas.microsoft.com/office/powerpoint/2010/main" val="178100975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7645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21564" y="963877"/>
            <a:ext cx="4010998" cy="4930246"/>
          </a:xfrm>
        </p:spPr>
        <p:txBody>
          <a:bodyPr>
            <a:normAutofit/>
          </a:bodyPr>
          <a:lstStyle/>
          <a:p>
            <a:pPr algn="r"/>
            <a:r>
              <a:rPr lang="en-US" b="1" dirty="0">
                <a:solidFill>
                  <a:schemeClr val="accent1"/>
                </a:solidFill>
                <a:latin typeface="+mn-lt"/>
              </a:rPr>
              <a:t>Companionship is Part of a Process</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976031" y="963877"/>
            <a:ext cx="6377769" cy="4930246"/>
          </a:xfrm>
        </p:spPr>
        <p:txBody>
          <a:bodyPr anchor="ctr">
            <a:noAutofit/>
          </a:bodyPr>
          <a:lstStyle/>
          <a:p>
            <a:r>
              <a:rPr lang="en-US" sz="4000" dirty="0"/>
              <a:t>Companionship developed as the core component of </a:t>
            </a:r>
            <a:r>
              <a:rPr lang="en-US" sz="4000" b="1" dirty="0"/>
              <a:t>an outreach and engagement process </a:t>
            </a:r>
            <a:r>
              <a:rPr lang="en-US" sz="4000" dirty="0"/>
              <a:t>that moves from observation and </a:t>
            </a:r>
            <a:r>
              <a:rPr lang="en-US" sz="4000" b="1" dirty="0"/>
              <a:t>approach into the practices of companionship.</a:t>
            </a:r>
          </a:p>
        </p:txBody>
      </p:sp>
    </p:spTree>
    <p:extLst>
      <p:ext uri="{BB962C8B-B14F-4D97-AF65-F5344CB8AC3E}">
        <p14:creationId xmlns:p14="http://schemas.microsoft.com/office/powerpoint/2010/main" val="1252650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sz="3700" b="1">
                <a:solidFill>
                  <a:srgbClr val="FFFFFF"/>
                </a:solidFill>
                <a:latin typeface="+mn-lt"/>
              </a:rPr>
              <a:t>Companionship is Part of a Process</a:t>
            </a:r>
          </a:p>
        </p:txBody>
      </p:sp>
      <p:graphicFrame>
        <p:nvGraphicFramePr>
          <p:cNvPr id="5" name="Content Placeholder 2">
            <a:extLst>
              <a:ext uri="{FF2B5EF4-FFF2-40B4-BE49-F238E27FC236}">
                <a16:creationId xmlns:a16="http://schemas.microsoft.com/office/drawing/2014/main" id="{18E429FF-07BA-45FC-AF50-4A12DA5047BB}"/>
              </a:ext>
            </a:extLst>
          </p:cNvPr>
          <p:cNvGraphicFramePr>
            <a:graphicFrameLocks noGrp="1"/>
          </p:cNvGraphicFramePr>
          <p:nvPr>
            <p:ph idx="1"/>
            <p:extLst>
              <p:ext uri="{D42A27DB-BD31-4B8C-83A1-F6EECF244321}">
                <p14:modId xmlns:p14="http://schemas.microsoft.com/office/powerpoint/2010/main" val="176543588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0447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4959</TotalTime>
  <Words>857</Words>
  <Application>Microsoft Office PowerPoint</Application>
  <PresentationFormat>Widescreen</PresentationFormat>
  <Paragraphs>88</Paragraphs>
  <Slides>26</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American Typewriter</vt:lpstr>
      <vt:lpstr>American Typewriter Semibold</vt:lpstr>
      <vt:lpstr>Arial</vt:lpstr>
      <vt:lpstr>Arial Rounded MT Bold</vt:lpstr>
      <vt:lpstr>BPreplay</vt:lpstr>
      <vt:lpstr>Calibri</vt:lpstr>
      <vt:lpstr>Calibri Light</vt:lpstr>
      <vt:lpstr>Cooper Black</vt:lpstr>
      <vt:lpstr>Helvetica Light</vt:lpstr>
      <vt:lpstr>Office Theme</vt:lpstr>
      <vt:lpstr>Date of Presentation </vt:lpstr>
      <vt:lpstr>Companionship: History &amp; Roots</vt:lpstr>
      <vt:lpstr>The Companionship Movement </vt:lpstr>
      <vt:lpstr>Companionship</vt:lpstr>
      <vt:lpstr>OUR MISSION </vt:lpstr>
      <vt:lpstr>PowerPoint Presentation</vt:lpstr>
      <vt:lpstr> Getting Started: How does Companionship Begin? </vt:lpstr>
      <vt:lpstr>Companionship is Part of a Process</vt:lpstr>
      <vt:lpstr>Companionship is Part of a Process</vt:lpstr>
      <vt:lpstr>Hospitality </vt:lpstr>
      <vt:lpstr>Side by Side   </vt:lpstr>
      <vt:lpstr>Accompaniment   </vt:lpstr>
      <vt:lpstr>Listening    </vt:lpstr>
      <vt:lpstr>Neighboring  </vt:lpstr>
      <vt:lpstr>Stop the Stigma  </vt:lpstr>
      <vt:lpstr>Addressing Stigma:  Is Companioning Dangerous? </vt:lpstr>
      <vt:lpstr>Five Principles of Companionship </vt:lpstr>
      <vt:lpstr>Five Principles of Companionship </vt:lpstr>
      <vt:lpstr>Five Principles of Companionship </vt:lpstr>
      <vt:lpstr>Five Principles of Companionship </vt:lpstr>
      <vt:lpstr>Five Principles of Companionship </vt:lpstr>
      <vt:lpstr>Companions can use Companionship to assist those with various challenges</vt:lpstr>
      <vt:lpstr>Companionship Workshop</vt:lpstr>
      <vt:lpstr>WHO SHOULD TAKE A COMPANIONSHIP COURSE?</vt:lpstr>
      <vt:lpstr>Companionship Instructor Training</vt:lpstr>
      <vt:lpstr> Companionship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 of Presentation</dc:title>
  <dc:creator>Jermine Alberty</dc:creator>
  <cp:lastModifiedBy>Carole Terkula</cp:lastModifiedBy>
  <cp:revision>9</cp:revision>
  <dcterms:created xsi:type="dcterms:W3CDTF">2019-11-01T07:57:57Z</dcterms:created>
  <dcterms:modified xsi:type="dcterms:W3CDTF">2021-02-22T13:13:08Z</dcterms:modified>
</cp:coreProperties>
</file>